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7" r:id="rId2"/>
  </p:sldMasterIdLst>
  <p:notesMasterIdLst>
    <p:notesMasterId r:id="rId28"/>
  </p:notesMasterIdLst>
  <p:handoutMasterIdLst>
    <p:handoutMasterId r:id="rId29"/>
  </p:handoutMasterIdLst>
  <p:sldIdLst>
    <p:sldId id="529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4" r:id="rId13"/>
    <p:sldId id="266" r:id="rId14"/>
    <p:sldId id="267" r:id="rId15"/>
    <p:sldId id="272" r:id="rId16"/>
    <p:sldId id="268" r:id="rId17"/>
    <p:sldId id="269" r:id="rId18"/>
    <p:sldId id="270" r:id="rId19"/>
    <p:sldId id="279" r:id="rId20"/>
    <p:sldId id="271" r:id="rId21"/>
    <p:sldId id="273" r:id="rId22"/>
    <p:sldId id="274" r:id="rId23"/>
    <p:sldId id="275" r:id="rId24"/>
    <p:sldId id="277" r:id="rId25"/>
    <p:sldId id="278" r:id="rId26"/>
    <p:sldId id="276" r:id="rId27"/>
  </p:sldIdLst>
  <p:sldSz cx="9144000" cy="6858000" type="screen4x3"/>
  <p:notesSz cx="6858000" cy="91170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66CCFF"/>
    <a:srgbClr val="FF99CC"/>
    <a:srgbClr val="FF66FF"/>
    <a:srgbClr val="FF99FF"/>
    <a:srgbClr val="99CCFF"/>
    <a:srgbClr val="00D7D2"/>
    <a:srgbClr val="FFFF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9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81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C283BF-0BA9-4AAD-8D3F-07F4DAFC4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7BD4D-13A7-44ED-BF04-327BA14DA8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6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6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1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3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7BD4D-13A7-44ED-BF04-327BA14DA82A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6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FB756-5E79-44D0-A3FD-07662386315B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25C0B-7B47-4DF2-8096-963C405FE38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FE872-8072-4992-BC76-188BD8071DD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39569-C54D-41F6-8779-E9FE5F1AC6B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AB776-0C49-396A-205B-7452E27EC3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75F8F-DD6A-60CF-0C2A-7E34DA5626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609B5-42F4-44EC-9696-D83DE89A3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01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8DB19-A28E-35DB-8F3E-A2114EFB92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3C25FA-AE4E-7D1A-7423-DC57292A95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1D82-780B-4825-8AE1-4B1AD40E35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31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E7FD2-E3A1-23A7-D586-5BD1F86C50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15EFD-DCE4-2E85-DB4C-D7C353C067D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61DC-D3F7-467C-A75A-2197A5867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7012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3690C5-CC31-1F38-95FF-43D0C770FF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C933D0-2B2B-9D39-27E5-94BFC8D2BBA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A115-8B4E-4FD0-BE72-1181040EB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6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854A2F3-B68A-1A59-DBCF-941B41F262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4AE1F7-7A51-3C9B-E27A-16D7DC7542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94A0-8ED6-47A9-9138-CB1B7DD05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13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250FA0D-4506-DED9-9D86-954EA04B80F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D40D090-115B-4586-0205-C24216C0CA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FCB5-A0CF-4AC6-98E4-41169BA60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170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EF829E3-1ACC-1EFF-ECD0-21F7C44795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699742-642F-D84E-432F-7DDA6A4E397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02FE-2706-486E-81FA-A87E9F9B5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553280-E9B5-4529-AC08-074397BE5D29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B3F768-6417-4C1E-0CCE-0C7E831E71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D11B3-F9DC-720C-B37B-5A2C4AFE1F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014C6-5B76-433E-B206-54A7FCB53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317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2B947E-5328-ED6A-6E21-4D639D448AB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5845F9-42CD-EF3A-1396-61F34AAC3F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4851-E5F0-4880-BF6E-38013F9AA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0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6EF60-4043-BB1F-5155-8CDC51BE5DF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31368-AC25-C15A-6CE9-576E17BEBB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D80A-FAEF-470E-BD78-C368CE32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0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8213" cy="58483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1DF83D-2C22-91A8-4D38-66ED1669C2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9A226-69AD-F032-6337-61E7451644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6EF4-E54C-48F1-B233-69484B35C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42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1B43E3-6828-462B-A15E-90E214CFFFD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44A158-2169-4D94-9858-9E3332431911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A8203-8749-4A79-B31A-A8EB4DF19DA6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B2DA28-B224-47BD-AC28-682D73341F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FC62D-7238-4053-B612-C122DAB0DA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E7AF9-1FD7-46D0-9163-7E020B0992D4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1DBD43-AF5F-4F4E-B379-1EED6B54EA0A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9933"/>
                </a:solidFill>
              </a:defRPr>
            </a:lvl1pPr>
          </a:lstStyle>
          <a:p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A16937E3-2D37-4145-B280-18E522600F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DD25CF9-9857-4F77-112B-331E1C0FE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74640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A4E91D-22FF-04A7-25FC-BF14FF2A2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600201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682819-7DBB-893C-B3CB-CCCC8752B02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7748588" algn="l"/>
                <a:tab pos="8085535" algn="l"/>
              </a:tabLst>
              <a:defRPr sz="900">
                <a:solidFill>
                  <a:srgbClr val="898989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43255337-E559-AE30-BE57-50190E45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IN" altLang="en-US" sz="135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F339D6-D81B-5512-6329-9A12C78EA3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2" y="6356350"/>
            <a:ext cx="2130425" cy="3619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  <a:tab pos="7748588" algn="l"/>
                <a:tab pos="8085535" algn="l"/>
              </a:tabLst>
              <a:defRPr sz="900">
                <a:solidFill>
                  <a:srgbClr val="898989"/>
                </a:solidFill>
                <a:latin typeface="+mn-lt"/>
                <a:cs typeface="DejaVu Sans" charset="0"/>
              </a:defRPr>
            </a:lvl1pPr>
          </a:lstStyle>
          <a:p>
            <a:pPr>
              <a:defRPr/>
            </a:pPr>
            <a:fld id="{4480B9FC-2065-4DA6-BC7E-7E5831AA3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2pPr>
      <a:lvl3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3pPr>
      <a:lvl4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4pPr>
      <a:lvl5pPr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5pPr>
      <a:lvl6pPr marL="1885950" indent="-171450"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6pPr>
      <a:lvl7pPr marL="2228850" indent="-171450"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7pPr>
      <a:lvl8pPr marL="2571750" indent="-171450"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8pPr>
      <a:lvl9pPr marL="2914650" indent="-171450" algn="ctr" defTabSz="33694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Calibri" panose="020F0502020204030204" pitchFamily="34" charset="0"/>
          <a:cs typeface="Noto Sans CJK SC" charset="0"/>
        </a:defRPr>
      </a:lvl9pPr>
    </p:titleStyle>
    <p:bodyStyle>
      <a:lvl1pPr marL="257175" indent="-257175" algn="l" defTabSz="336947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336947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336947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336947" rtl="0" eaLnBrk="0" fontAlgn="base" hangingPunct="0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lweb.org/aclwiki/index.php?title=POS_Tagging_(State_of_the_art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arxiv.org/pdf/1406.1078v3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DD82380-E606-8EC4-3248-A14AE20FCF8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153400" cy="5334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b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SCDE, JNTUH</a:t>
            </a:r>
          </a:p>
          <a:p>
            <a:pPr eaLnBrk="1" hangingPunct="1">
              <a:defRPr/>
            </a:pPr>
            <a:endParaRPr lang="en-US" sz="2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Presentation on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Module 6 : Introduction to Deep Learning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&amp;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Module 7: Deep Learning Algorithms</a:t>
            </a:r>
            <a:b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</a:p>
          <a:p>
            <a:pPr eaLnBrk="1" hangingPunct="1"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  <a:r>
              <a:rPr lang="en-US" sz="20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By</a:t>
            </a:r>
            <a:br>
              <a:rPr lang="en-US" sz="2000" i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                             Dr. Kolla Morarjee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Associate Professor, Department of CSE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                Chaitanya Bharathi Institute of Technology, Hyderabad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72FD07-655E-6F05-DB62-E3D9FD10E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A37475E-040D-4058-8A3F-7EEED405213D}" type="slidenum">
              <a:rPr lang="en-US" altLang="en-US" smtClean="0">
                <a:latin typeface="Calibri" panose="020F0502020204030204" pitchFamily="34" charset="0"/>
              </a:rPr>
              <a:pPr>
                <a:defRPr/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Hyperbolic Tangent Units</a:t>
            </a:r>
            <a:endParaRPr lang="en-US" dirty="0">
              <a:solidFill>
                <a:srgbClr val="3333FF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40419"/>
          </a:xfrm>
        </p:spPr>
        <p:txBody>
          <a:bodyPr/>
          <a:lstStyle/>
          <a:p>
            <a:r>
              <a:rPr lang="en-US" dirty="0"/>
              <a:t>Tanh can be used as an alternative nonlinear function to the sigmoid logistic (0-1) output function.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/>
              <a:t>Used to produce </a:t>
            </a:r>
            <a:r>
              <a:rPr lang="en-US" dirty="0" err="1"/>
              <a:t>thresholded</a:t>
            </a:r>
            <a:r>
              <a:rPr lang="en-US" dirty="0"/>
              <a:t> output between –1 and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10</a:t>
            </a:fld>
            <a:endParaRPr lang="en-US">
              <a:latin typeface="+mn-lt"/>
            </a:endParaRPr>
          </a:p>
        </p:txBody>
      </p:sp>
      <p:pic>
        <p:nvPicPr>
          <p:cNvPr id="5" name="Picture 4" descr="TanhRea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7925" y="4000500"/>
            <a:ext cx="3853878" cy="24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9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31362" cy="2298700"/>
          </a:xfrm>
        </p:spPr>
        <p:txBody>
          <a:bodyPr/>
          <a:lstStyle/>
          <a:p>
            <a:r>
              <a:rPr lang="en-US" sz="2800" dirty="0"/>
              <a:t>First, determine which entries in the cell state to update by computing 0-1 sigmoid output.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/>
              </a:rPr>
              <a:t>Then determine what amount to add/subtract from these entries by computing a tanh output (valued –1 to 1) function of the input and hidden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11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311" y="3952875"/>
            <a:ext cx="7140922" cy="22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4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Cell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035453"/>
          </a:xfrm>
        </p:spPr>
        <p:txBody>
          <a:bodyPr/>
          <a:lstStyle/>
          <a:p>
            <a:r>
              <a:rPr lang="en-US" dirty="0"/>
              <a:t>Cell state is updated by using component-wise vector multiply to "forget" and vector addition to "input" new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12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4950" y="3124200"/>
            <a:ext cx="7740611" cy="23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31607"/>
          </a:xfrm>
        </p:spPr>
        <p:txBody>
          <a:bodyPr/>
          <a:lstStyle/>
          <a:p>
            <a:r>
              <a:rPr lang="en-US" sz="2800" dirty="0"/>
              <a:t>Hidden state is updated based on a "filtered" version of the cell state, scaled to –1 to 1 using tanh.</a:t>
            </a:r>
          </a:p>
          <a:p>
            <a:r>
              <a:rPr lang="en-US" sz="2800" dirty="0"/>
              <a:t>Output gate computes a sigmoid function of the input and current hidden state to determine which elements of the cell state to "output".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13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191000"/>
            <a:ext cx="6898489" cy="21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Network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8334"/>
            <a:ext cx="7772400" cy="1695635"/>
          </a:xfrm>
        </p:spPr>
        <p:txBody>
          <a:bodyPr/>
          <a:lstStyle/>
          <a:p>
            <a:r>
              <a:rPr lang="en-US" dirty="0"/>
              <a:t>Single or multilayer networks can compute LSTM inputs from problem inputs and problem outputs from LSTM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5" name="Content Placeholder 4" descr="A LSTM neural network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88345" y="3959386"/>
            <a:ext cx="4182291" cy="15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4896227" y="3472727"/>
            <a:ext cx="2072936" cy="21868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78216" y="3554029"/>
            <a:ext cx="2072936" cy="21868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93471" y="5797768"/>
            <a:ext cx="366246" cy="25029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5778" y="5955382"/>
            <a:ext cx="326624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aseline="-25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17736" y="6229290"/>
            <a:ext cx="317716" cy="400110"/>
            <a:chOff x="3517736" y="6229290"/>
            <a:chExt cx="317716" cy="400110"/>
          </a:xfrm>
        </p:grpSpPr>
        <p:sp>
          <p:nvSpPr>
            <p:cNvPr id="11" name="Oval 10"/>
            <p:cNvSpPr/>
            <p:nvPr/>
          </p:nvSpPr>
          <p:spPr bwMode="auto">
            <a:xfrm>
              <a:off x="3517736" y="6315044"/>
              <a:ext cx="277468" cy="276625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17736" y="6229290"/>
              <a:ext cx="3177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I</a:t>
              </a:r>
              <a:r>
                <a:rPr lang="en-US" baseline="-25000" dirty="0"/>
                <a:t>t</a:t>
              </a:r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4554246" y="3048369"/>
            <a:ext cx="277468" cy="276625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8755" y="2973292"/>
            <a:ext cx="437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O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529981" y="3527529"/>
            <a:ext cx="366246" cy="25029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cxnSpLocks/>
            <a:stCxn id="13" idx="0"/>
            <a:endCxn id="10" idx="2"/>
          </p:cNvCxnSpPr>
          <p:nvPr/>
        </p:nvCxnSpPr>
        <p:spPr bwMode="auto">
          <a:xfrm flipV="1">
            <a:off x="3676594" y="6048064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 flipV="1">
            <a:off x="3676944" y="5559669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V="1">
            <a:off x="4704926" y="3324994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 flipV="1">
            <a:off x="4697289" y="3778160"/>
            <a:ext cx="0" cy="1812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864612" y="6253301"/>
            <a:ext cx="353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a word as a “one hot” vector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91612" y="5191286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e.g. a word “embedding” with </a:t>
            </a:r>
          </a:p>
          <a:p>
            <a:pPr algn="l"/>
            <a:r>
              <a:rPr lang="en-US" dirty="0"/>
              <a:t>reduced dimensionality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1963" y="2943975"/>
            <a:ext cx="385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 a POS tag as a “one hot” vector</a:t>
            </a:r>
          </a:p>
        </p:txBody>
      </p:sp>
    </p:spTree>
    <p:extLst>
      <p:ext uri="{BB962C8B-B14F-4D97-AF65-F5344CB8AC3E}">
        <p14:creationId xmlns:p14="http://schemas.microsoft.com/office/powerpoint/2010/main" val="266369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5" y="1371600"/>
            <a:ext cx="8229600" cy="4687888"/>
          </a:xfrm>
        </p:spPr>
        <p:txBody>
          <a:bodyPr/>
          <a:lstStyle/>
          <a:p>
            <a:r>
              <a:rPr lang="en-US" dirty="0"/>
              <a:t>Trainable with backprop derivatives such as: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Stochastic gradient descent (randomize order of examples in each epoch) with momentum (bias weight changes to continue in same direction as last update).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ADAM optimizer </a:t>
            </a:r>
            <a:r>
              <a:rPr lang="en-US" dirty="0">
                <a:solidFill>
                  <a:srgbClr val="00664C"/>
                </a:solidFill>
                <a:latin typeface="Times New Roman"/>
              </a:rPr>
              <a:t>(</a:t>
            </a:r>
            <a:r>
              <a:rPr lang="en-US" dirty="0" err="1">
                <a:solidFill>
                  <a:srgbClr val="00664C"/>
                </a:solidFill>
                <a:latin typeface="Times New Roman"/>
              </a:rPr>
              <a:t>Kingma</a:t>
            </a:r>
            <a:r>
              <a:rPr lang="en-US" dirty="0">
                <a:solidFill>
                  <a:srgbClr val="00664C"/>
                </a:solidFill>
                <a:latin typeface="Times New Roman"/>
              </a:rPr>
              <a:t> &amp; Ma, 2015)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Each cell has many parameters (</a:t>
            </a:r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W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Generally requires lots of training data.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</a:rPr>
              <a:t>Requires lots of compute time that exploits GPU clusters.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14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Problems Solved with LSTMs</a:t>
            </a:r>
            <a:endParaRPr lang="en-US" dirty="0">
              <a:solidFill>
                <a:srgbClr val="3333FF"/>
              </a:solidFill>
              <a:latin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3" y="1371600"/>
            <a:ext cx="8230355" cy="4687888"/>
          </a:xfrm>
        </p:spPr>
        <p:txBody>
          <a:bodyPr/>
          <a:lstStyle/>
          <a:p>
            <a:r>
              <a:rPr lang="en-US" dirty="0"/>
              <a:t>Sequence labeling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 with supervised output at each time step computed using a single or multilayer network that maps the hidden state (</a:t>
            </a:r>
            <a:r>
              <a:rPr lang="en-US" i="1" dirty="0" err="1">
                <a:solidFill>
                  <a:srgbClr val="000000"/>
                </a:solidFill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to an output vector (</a:t>
            </a:r>
            <a:r>
              <a:rPr lang="en-US" i="1" dirty="0" err="1">
                <a:solidFill>
                  <a:srgbClr val="000000"/>
                </a:solidFill>
              </a:rPr>
              <a:t>O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r>
              <a:rPr lang="en-US" dirty="0">
                <a:solidFill>
                  <a:srgbClr val="000000"/>
                </a:solidFill>
              </a:rPr>
              <a:t>Language modeling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 to predict next input (</a:t>
            </a:r>
            <a:r>
              <a:rPr lang="en-US" i="1" dirty="0" err="1">
                <a:solidFill>
                  <a:srgbClr val="000000"/>
                </a:solidFill>
              </a:rPr>
              <a:t>O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=I</a:t>
            </a:r>
            <a:r>
              <a:rPr lang="en-US" i="1" baseline="-25000" dirty="0">
                <a:solidFill>
                  <a:srgbClr val="000000"/>
                </a:solidFill>
              </a:rPr>
              <a:t>t+1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/>
              <a:t>Sequence (e.g. text) classification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Train</a:t>
            </a:r>
            <a:r>
              <a:rPr lang="en-US" dirty="0"/>
              <a:t> </a:t>
            </a:r>
            <a:r>
              <a:rPr lang="en-US" dirty="0">
                <a:solidFill>
                  <a:srgbClr val="000000"/>
                </a:solidFill>
              </a:rPr>
              <a:t>a single or multilayer network that maps the final hidden state (</a:t>
            </a:r>
            <a:r>
              <a:rPr lang="en-US" i="1" dirty="0" err="1">
                <a:solidFill>
                  <a:srgbClr val="000000"/>
                </a:solidFill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 to an output vector (</a:t>
            </a:r>
            <a:r>
              <a:rPr lang="en-US" i="1" dirty="0">
                <a:solidFill>
                  <a:srgbClr val="00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).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16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32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to Sequence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Transduction (Mapping)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105950"/>
          </a:xfrm>
        </p:spPr>
        <p:txBody>
          <a:bodyPr/>
          <a:lstStyle/>
          <a:p>
            <a:r>
              <a:rPr lang="en-US" dirty="0"/>
              <a:t>Encoder/Decoder framework maps one sequence to a "deep vector" then another LSTM maps this vector to an output sequence.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17</a:t>
            </a:fld>
            <a:endParaRPr lang="en-US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38" y="371475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,…,I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96442" y="3600450"/>
            <a:ext cx="1036158" cy="710067"/>
          </a:xfrm>
          <a:prstGeom prst="rect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Encoder</a:t>
            </a:r>
            <a:endParaRPr kumimoji="0" lang="en-US" normalizeH="0" dirty="0">
              <a:ln>
                <a:noFill/>
              </a:ln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kumimoji="0" lang="en-US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LSTM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2972" y="3714750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 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/>
              </a:rPr>
              <a:t>,…,O</a:t>
            </a:r>
            <a:r>
              <a:rPr lang="en-US" i="1" baseline="-25000" dirty="0">
                <a:solidFill>
                  <a:srgbClr val="000000"/>
                </a:solidFill>
                <a:latin typeface="Times New Roman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3227" y="3686175"/>
            <a:ext cx="274320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i="1" dirty="0" err="1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  <a:latin typeface="Times New Roman"/>
              </a:rPr>
              <a:t>n</a:t>
            </a:r>
            <a:endParaRPr lang="en-US" i="1" baseline="-25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40255" y="3600450"/>
            <a:ext cx="1050585" cy="710067"/>
          </a:xfrm>
          <a:prstGeom prst="rect">
            <a:avLst/>
          </a:prstGeom>
          <a:solidFill>
            <a:srgbClr val="66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Decoder</a:t>
            </a:r>
            <a:endParaRPr kumimoji="0" lang="en-US" normalizeH="0" dirty="0">
              <a:ln>
                <a:noFill/>
              </a:ln>
              <a:solidFill>
                <a:srgbClr val="000000"/>
              </a:solidFill>
              <a:effectLst/>
              <a:latin typeface="Times New Roman"/>
            </a:endParaRPr>
          </a:p>
          <a:p>
            <a:r>
              <a:rPr kumimoji="0" lang="en-US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</a:rPr>
              <a:t>LSTM</a:t>
            </a:r>
          </a:p>
        </p:txBody>
      </p:sp>
      <p:sp>
        <p:nvSpPr>
          <p:cNvPr id="11" name="Arrow: Right 10"/>
          <p:cNvSpPr/>
          <p:nvPr/>
        </p:nvSpPr>
        <p:spPr bwMode="auto">
          <a:xfrm>
            <a:off x="3735000" y="3886200"/>
            <a:ext cx="44859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Arrow: Right 11"/>
          <p:cNvSpPr/>
          <p:nvPr/>
        </p:nvSpPr>
        <p:spPr bwMode="auto">
          <a:xfrm>
            <a:off x="4535358" y="3857625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Arrow: Right 12"/>
          <p:cNvSpPr/>
          <p:nvPr/>
        </p:nvSpPr>
        <p:spPr bwMode="auto">
          <a:xfrm>
            <a:off x="2391543" y="3905250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rrow: Right 13"/>
          <p:cNvSpPr/>
          <p:nvPr/>
        </p:nvSpPr>
        <p:spPr bwMode="auto">
          <a:xfrm>
            <a:off x="5888342" y="3886200"/>
            <a:ext cx="308224" cy="114300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85800" y="4467225"/>
            <a:ext cx="7772400" cy="210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r>
              <a:rPr lang="en-US" kern="0" dirty="0"/>
              <a:t>Train model "end to end" on I/O pairs of sequences.</a:t>
            </a:r>
            <a:endParaRPr lang="en-US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35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br>
              <a:rPr lang="en-US" dirty="0"/>
            </a:br>
            <a:r>
              <a:rPr lang="en-US" dirty="0"/>
              <a:t>LSTM Application Architectures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" y="1668485"/>
            <a:ext cx="7772400" cy="28241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18</a:t>
            </a:fld>
            <a:endParaRPr lang="en-US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726" y="461500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Image Captioning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2103" y="4618736"/>
            <a:ext cx="218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Video Activity </a:t>
            </a:r>
            <a:r>
              <a:rPr lang="en-US" sz="1800" dirty="0" err="1"/>
              <a:t>Recog</a:t>
            </a:r>
            <a:endParaRPr lang="en-US" sz="1800" dirty="0"/>
          </a:p>
          <a:p>
            <a:r>
              <a:rPr lang="en-US" sz="1800" dirty="0"/>
              <a:t>Text Classification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1425" y="4625615"/>
            <a:ext cx="20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Video Captioning</a:t>
            </a:r>
          </a:p>
          <a:p>
            <a:r>
              <a:rPr lang="en-US" sz="1800" dirty="0"/>
              <a:t>Machine Translation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98549" y="4625615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POS Tagging</a:t>
            </a:r>
          </a:p>
          <a:p>
            <a:r>
              <a:rPr lang="en-US" sz="1800" dirty="0"/>
              <a:t>Language Modeling</a:t>
            </a:r>
          </a:p>
        </p:txBody>
      </p:sp>
    </p:spTree>
    <p:extLst>
      <p:ext uri="{BB962C8B-B14F-4D97-AF65-F5344CB8AC3E}">
        <p14:creationId xmlns:p14="http://schemas.microsoft.com/office/powerpoint/2010/main" val="351832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Applications of LSTMs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21" y="1371600"/>
            <a:ext cx="8243246" cy="4687888"/>
          </a:xfrm>
        </p:spPr>
        <p:txBody>
          <a:bodyPr/>
          <a:lstStyle/>
          <a:p>
            <a:r>
              <a:rPr lang="en-US" sz="2800" dirty="0"/>
              <a:t>Speech recognition: Language and acoustic modeling</a:t>
            </a:r>
          </a:p>
          <a:p>
            <a:r>
              <a:rPr lang="en-US" sz="2800" dirty="0"/>
              <a:t>Sequence labeling</a:t>
            </a:r>
          </a:p>
          <a:p>
            <a:pPr lvl="1"/>
            <a:r>
              <a:rPr lang="en-US" sz="2400" dirty="0"/>
              <a:t>POS Tagging </a:t>
            </a:r>
            <a:r>
              <a:rPr lang="en-US" sz="1600" dirty="0">
                <a:hlinkClick r:id="rId2"/>
              </a:rPr>
              <a:t>https://www.aclweb.org/aclwiki/index.php?title=POS_Tagging_(State_of_the_art)</a:t>
            </a:r>
            <a:endParaRPr lang="en-US" sz="2400" dirty="0"/>
          </a:p>
          <a:p>
            <a:pPr lvl="1"/>
            <a:r>
              <a:rPr lang="en-US" sz="2400" dirty="0"/>
              <a:t>NER</a:t>
            </a:r>
          </a:p>
          <a:p>
            <a:pPr lvl="1"/>
            <a:r>
              <a:rPr lang="en-US" sz="2400" dirty="0"/>
              <a:t>Phrase Chunking </a:t>
            </a:r>
          </a:p>
          <a:p>
            <a:r>
              <a:rPr lang="en-US" sz="2800" dirty="0"/>
              <a:t>Neural syntactic and semantic parsing</a:t>
            </a:r>
          </a:p>
          <a:p>
            <a:r>
              <a:rPr lang="en-US" sz="2800" dirty="0"/>
              <a:t>Image captioning: CNN output vector to sequence</a:t>
            </a:r>
            <a:endParaRPr lang="en-US" sz="2400" dirty="0"/>
          </a:p>
          <a:p>
            <a:r>
              <a:rPr lang="en-US" sz="2800" dirty="0"/>
              <a:t>Sequence to Sequence</a:t>
            </a:r>
          </a:p>
          <a:p>
            <a:pPr lvl="1"/>
            <a:r>
              <a:rPr lang="en-US" sz="2400" dirty="0"/>
              <a:t>Machine Translation 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Sustkever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dirty="0" err="1">
                <a:solidFill>
                  <a:srgbClr val="006600"/>
                </a:solidFill>
              </a:rPr>
              <a:t>Vinyals</a:t>
            </a:r>
            <a:r>
              <a:rPr lang="en-US" sz="2000" dirty="0">
                <a:solidFill>
                  <a:srgbClr val="006600"/>
                </a:solidFill>
              </a:rPr>
              <a:t>, &amp; Le, 2014)</a:t>
            </a:r>
          </a:p>
          <a:p>
            <a:pPr lvl="1"/>
            <a:r>
              <a:rPr lang="en-US" sz="2400" dirty="0"/>
              <a:t>Video Captioning (input sequence </a:t>
            </a:r>
            <a:r>
              <a:rPr lang="en-US" sz="2400"/>
              <a:t>of CNN </a:t>
            </a:r>
            <a:r>
              <a:rPr lang="en-US" sz="2400" dirty="0"/>
              <a:t>frame outputs)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19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6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1FD97-0BC1-4F46-A8BD-4732B4B14019}" type="slidenum">
              <a:rPr lang="en-US"/>
              <a:pPr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Natural Language Processing:</a:t>
            </a:r>
            <a:br>
              <a:rPr lang="en-US" b="1" dirty="0"/>
            </a:br>
            <a:r>
              <a:rPr lang="en-US" b="1" dirty="0"/>
              <a:t>LSTM Recurrent Neural Networks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71950"/>
            <a:ext cx="8242720" cy="772912"/>
          </a:xfrm>
        </p:spPr>
        <p:txBody>
          <a:bodyPr/>
          <a:lstStyle/>
          <a:p>
            <a:r>
              <a:rPr lang="en-US" sz="2400" dirty="0">
                <a:solidFill>
                  <a:srgbClr val="006600"/>
                </a:solidFill>
              </a:rPr>
              <a:t>http://colah.github.io/posts/2015-08-Understanding-LSTMs</a:t>
            </a:r>
            <a:r>
              <a:rPr lang="en-US" sz="2800" dirty="0">
                <a:solidFill>
                  <a:srgbClr val="006600"/>
                </a:solidFill>
              </a:rPr>
              <a:t>/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809106" y="4645378"/>
            <a:ext cx="449248" cy="315242"/>
            <a:chOff x="3547904" y="4645378"/>
            <a:chExt cx="449248" cy="315242"/>
          </a:xfrm>
        </p:grpSpPr>
        <p:cxnSp>
          <p:nvCxnSpPr>
            <p:cNvPr id="41" name="Straight Arrow Connector 40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220854" y="4635672"/>
            <a:ext cx="449248" cy="315242"/>
            <a:chOff x="3547904" y="4645378"/>
            <a:chExt cx="449248" cy="315242"/>
          </a:xfrm>
        </p:grpSpPr>
        <p:cxnSp>
          <p:nvCxnSpPr>
            <p:cNvPr id="37" name="Straight Arrow Connector 36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Bi-directional LSTM (Bi-LSTM)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922" y="1371600"/>
            <a:ext cx="7772400" cy="1535837"/>
          </a:xfrm>
        </p:spPr>
        <p:txBody>
          <a:bodyPr/>
          <a:lstStyle/>
          <a:p>
            <a:r>
              <a:rPr lang="en-US" sz="2800" dirty="0"/>
              <a:t>Separate LSTMs process sequence forward and backward and hidden layers at each time step are concatenated to form the cell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20</a:t>
            </a:fld>
            <a:endParaRPr lang="en-US">
              <a:latin typeface="+mn-lt"/>
            </a:endParaRPr>
          </a:p>
        </p:txBody>
      </p:sp>
      <p:pic>
        <p:nvPicPr>
          <p:cNvPr id="5" name="Content Placeholder 4" descr="A LSTM neural network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37299" y="4857917"/>
            <a:ext cx="4869401" cy="18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4" descr="A LSTM neural network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3127474" y="2920368"/>
            <a:ext cx="4944862" cy="18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7836763" y="2930879"/>
            <a:ext cx="220277" cy="224901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420" y="2860599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t+1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45081" y="2861643"/>
            <a:ext cx="528221" cy="295181"/>
            <a:chOff x="8310979" y="2827382"/>
            <a:chExt cx="528221" cy="295181"/>
          </a:xfrm>
        </p:grpSpPr>
        <p:sp>
          <p:nvSpPr>
            <p:cNvPr id="13" name="Oval 12"/>
            <p:cNvSpPr/>
            <p:nvPr/>
          </p:nvSpPr>
          <p:spPr bwMode="auto">
            <a:xfrm>
              <a:off x="8449322" y="2897662"/>
              <a:ext cx="220277" cy="224901"/>
            </a:xfrm>
            <a:prstGeom prst="ellips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10979" y="2827382"/>
              <a:ext cx="528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x</a:t>
              </a:r>
              <a:r>
                <a:rPr lang="en-US" sz="1200" baseline="-25000" dirty="0" err="1"/>
                <a:t>t</a:t>
              </a:r>
              <a:endParaRPr lang="en-US" sz="1200" dirty="0"/>
            </a:p>
          </p:txBody>
        </p:sp>
      </p:grpSp>
      <p:sp>
        <p:nvSpPr>
          <p:cNvPr id="16" name="Oval 15"/>
          <p:cNvSpPr/>
          <p:nvPr/>
        </p:nvSpPr>
        <p:spPr bwMode="auto">
          <a:xfrm>
            <a:off x="4562067" y="2928918"/>
            <a:ext cx="220277" cy="224901"/>
          </a:xfrm>
          <a:prstGeom prst="ellipse">
            <a:avLst/>
          </a:prstGeom>
          <a:solidFill>
            <a:srgbClr val="99CC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3513" y="2857570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baseline="-25000" dirty="0"/>
              <a:t>t-1</a:t>
            </a:r>
            <a:endParaRPr lang="en-US" sz="1200" dirty="0"/>
          </a:p>
        </p:txBody>
      </p:sp>
      <p:sp>
        <p:nvSpPr>
          <p:cNvPr id="19" name="Oval 18"/>
          <p:cNvSpPr/>
          <p:nvPr/>
        </p:nvSpPr>
        <p:spPr bwMode="auto">
          <a:xfrm>
            <a:off x="3327627" y="4532928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88787" y="4541668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613752" y="4541667"/>
            <a:ext cx="220277" cy="224901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3654" y="4480830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t-1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465494" y="4489568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t+1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19574" y="4489569"/>
            <a:ext cx="52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</a:t>
            </a:r>
            <a:r>
              <a:rPr lang="en-US" sz="1200" baseline="-25000" dirty="0" err="1"/>
              <a:t>t</a:t>
            </a:r>
            <a:endParaRPr lang="en-US" sz="1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547904" y="4645378"/>
            <a:ext cx="449248" cy="315242"/>
            <a:chOff x="3547904" y="4645378"/>
            <a:chExt cx="449248" cy="315242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>
              <a:off x="3717117" y="4778290"/>
              <a:ext cx="28003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3547904" y="4645378"/>
              <a:ext cx="161509" cy="12118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563144" y="4766567"/>
              <a:ext cx="153973" cy="1940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632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Recurrent Unit</a:t>
            </a:r>
            <a:br>
              <a:rPr lang="en-US" dirty="0"/>
            </a:br>
            <a:r>
              <a:rPr lang="en-US" dirty="0"/>
              <a:t>(GRU)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667000"/>
          </a:xfrm>
        </p:spPr>
        <p:txBody>
          <a:bodyPr/>
          <a:lstStyle/>
          <a:p>
            <a:r>
              <a:rPr lang="en-US" dirty="0"/>
              <a:t>Alternative RNN to LSTM that uses fewer gates </a:t>
            </a:r>
            <a:r>
              <a:rPr lang="en-US" sz="2400" dirty="0">
                <a:solidFill>
                  <a:srgbClr val="006600"/>
                </a:solidFill>
              </a:rPr>
              <a:t>(</a:t>
            </a:r>
            <a:r>
              <a:rPr lang="en-US" sz="2400" dirty="0">
                <a:solidFill>
                  <a:srgbClr val="006600"/>
                </a:solidFill>
                <a:hlinkClick r:id="rId2"/>
              </a:rPr>
              <a:t>Cho, et al., 2014)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en-US" dirty="0"/>
              <a:t>Combines forget and input gates into “update” gate.</a:t>
            </a:r>
          </a:p>
          <a:p>
            <a:pPr lvl="1"/>
            <a:r>
              <a:rPr lang="en-US" dirty="0"/>
              <a:t>Eliminates cell state vector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21</a:t>
            </a:fld>
            <a:endParaRPr lang="en-US">
              <a:latin typeface="+mn-lt"/>
            </a:endParaRPr>
          </a:p>
        </p:txBody>
      </p:sp>
      <p:pic>
        <p:nvPicPr>
          <p:cNvPr id="1026" name="Picture 2" descr="A gated recurrent unit neural networ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520" y="3940807"/>
            <a:ext cx="8335213" cy="257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 vs. LSTM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3488267"/>
          </a:xfrm>
        </p:spPr>
        <p:txBody>
          <a:bodyPr/>
          <a:lstStyle/>
          <a:p>
            <a:r>
              <a:rPr lang="en-US" dirty="0"/>
              <a:t>GRU has significantly fewer parameters and trains faster.</a:t>
            </a:r>
          </a:p>
          <a:p>
            <a:r>
              <a:rPr lang="en-US" dirty="0"/>
              <a:t>Experimental results comparing the two are still inconclusive, many problems they perform the same, but each has problems on which they work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22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1" y="1371600"/>
            <a:ext cx="7992532" cy="4687888"/>
          </a:xfrm>
        </p:spPr>
        <p:txBody>
          <a:bodyPr/>
          <a:lstStyle/>
          <a:p>
            <a:r>
              <a:rPr lang="en-US" sz="2800" dirty="0"/>
              <a:t>For many applications, it helps to add “attention” to RNNs.</a:t>
            </a:r>
          </a:p>
          <a:p>
            <a:r>
              <a:rPr lang="en-US" sz="2800" dirty="0"/>
              <a:t>Allows network to learn to attend to different parts of the input at different time steps, shifting its attention to focus on different aspects during its processing.</a:t>
            </a:r>
          </a:p>
          <a:p>
            <a:r>
              <a:rPr lang="en-US" sz="2800" dirty="0"/>
              <a:t>Used in image captioning to focus on different parts of an image when generating different parts of the output sentence.</a:t>
            </a:r>
          </a:p>
          <a:p>
            <a:r>
              <a:rPr lang="en-US" sz="2800" dirty="0"/>
              <a:t>In MT, allows focusing attention on different parts of the source sentence when generating different parts of the translation.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for Image Captioning</a:t>
            </a:r>
            <a:br>
              <a:rPr lang="en-US" dirty="0"/>
            </a:br>
            <a:r>
              <a:rPr lang="en-US" sz="3200" dirty="0">
                <a:solidFill>
                  <a:srgbClr val="006600"/>
                </a:solidFill>
              </a:rPr>
              <a:t>(</a:t>
            </a:r>
            <a:r>
              <a:rPr lang="en-US" sz="3200" dirty="0" err="1">
                <a:solidFill>
                  <a:srgbClr val="006600"/>
                </a:solidFill>
              </a:rPr>
              <a:t>Xu</a:t>
            </a:r>
            <a:r>
              <a:rPr lang="en-US" sz="3200" dirty="0">
                <a:solidFill>
                  <a:srgbClr val="006600"/>
                </a:solidFill>
              </a:rPr>
              <a:t>, et al. 2015)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24</a:t>
            </a:fld>
            <a:endParaRPr lang="en-US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8129"/>
            <a:ext cx="8509001" cy="54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adding “gates” to an RNN, we can prevent the vanishing/exploding gradient problem.</a:t>
            </a:r>
          </a:p>
          <a:p>
            <a:r>
              <a:rPr lang="en-US" dirty="0"/>
              <a:t>Trained LSTMs/GRUs can retain state information longer and handle long-distance dependencies.</a:t>
            </a:r>
          </a:p>
          <a:p>
            <a:r>
              <a:rPr lang="en-US" dirty="0"/>
              <a:t>Recent impressive results on a range of challenging NLP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25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Vanishing/Exploding Gradient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Backpropagated errors multiply at each layer, resulting in exponential decay (if derivative is small) or growth (if derivative is large).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Makes it very difficult train deep networks, or simple recurrent networks over many time steps.</a:t>
            </a:r>
          </a:p>
          <a:p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 smtClean="0"/>
              <a:pPr/>
              <a:t>3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Distance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312863"/>
          </a:xfrm>
        </p:spPr>
        <p:txBody>
          <a:bodyPr/>
          <a:lstStyle/>
          <a:p>
            <a:r>
              <a:rPr lang="en-US" dirty="0"/>
              <a:t>It is very difficult to train SRNs to retain information over many time steps</a:t>
            </a:r>
          </a:p>
          <a:p>
            <a:r>
              <a:rPr lang="en-US" dirty="0"/>
              <a:t>This make is very difficult to learn SRNs that handle long-distance dependencies, such as subject-verb agreement.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4</a:t>
            </a:fld>
            <a:endParaRPr lang="en-US">
              <a:latin typeface="+mn-lt"/>
            </a:endParaRPr>
          </a:p>
        </p:txBody>
      </p:sp>
      <p:pic>
        <p:nvPicPr>
          <p:cNvPr id="7" name="Picture 6" descr="Neural networks struggle with long term dependencies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50" y="4152900"/>
            <a:ext cx="5757899" cy="19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 Term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LSTM networks, add additional gating units in each memory cell.</a:t>
            </a:r>
          </a:p>
          <a:p>
            <a:pPr lvl="1"/>
            <a:r>
              <a:rPr lang="en-US" dirty="0"/>
              <a:t>Forget gate</a:t>
            </a:r>
          </a:p>
          <a:p>
            <a:pPr lvl="1"/>
            <a:r>
              <a:rPr lang="en-US" dirty="0"/>
              <a:t>Input gate</a:t>
            </a:r>
          </a:p>
          <a:p>
            <a:pPr lvl="1"/>
            <a:r>
              <a:rPr lang="en-US" dirty="0"/>
              <a:t>Output gate</a:t>
            </a:r>
          </a:p>
          <a:p>
            <a:r>
              <a:rPr lang="en-US" dirty="0"/>
              <a:t>Prevents vanishing/exploding gradient problem and allows network to retain state information over longer periods of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47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Network Architecture</a:t>
            </a:r>
          </a:p>
        </p:txBody>
      </p:sp>
      <p:pic>
        <p:nvPicPr>
          <p:cNvPr id="5" name="Content Placeholder 4" descr="A LSTM neural network.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27810" y="1771650"/>
            <a:ext cx="7772400" cy="2920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6</a:t>
            </a:fld>
            <a:endParaRPr lang="en-US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025" y="5076825"/>
            <a:ext cx="6727539" cy="12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9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617050"/>
          </a:xfrm>
        </p:spPr>
        <p:txBody>
          <a:bodyPr/>
          <a:lstStyle/>
          <a:p>
            <a:r>
              <a:rPr lang="en-US" dirty="0"/>
              <a:t>Maintains a vector </a:t>
            </a:r>
            <a:r>
              <a:rPr lang="en-US" i="1" dirty="0"/>
              <a:t>C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that is the same dimensionality as the hidden state, </a:t>
            </a:r>
            <a:r>
              <a:rPr lang="en-US" i="1" dirty="0" err="1"/>
              <a:t>h</a:t>
            </a:r>
            <a:r>
              <a:rPr lang="en-US" i="1" baseline="-25000" dirty="0" err="1"/>
              <a:t>t</a:t>
            </a:r>
          </a:p>
          <a:p>
            <a:r>
              <a:rPr lang="en-US" dirty="0"/>
              <a:t>Information can be added or deleted from this state vector via the forget and input gates.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7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199" y="4038600"/>
            <a:ext cx="6398449" cy="19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State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remember person &amp; number of a subject noun so that it can be checked to agree with the person &amp; number of verb when it is eventually encountered.</a:t>
            </a:r>
            <a:endParaRPr lang="en-US" dirty="0">
              <a:solidFill>
                <a:srgbClr val="000000"/>
              </a:solidFill>
              <a:latin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Forget gate will remove existing information of a prior subject when a new one is encountered.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Input gate "adds" in the information for the new subject.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8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894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82970"/>
          </a:xfrm>
        </p:spPr>
        <p:txBody>
          <a:bodyPr/>
          <a:lstStyle/>
          <a:p>
            <a:r>
              <a:rPr lang="en-US" dirty="0"/>
              <a:t>Forget gate computes a 0-1 value using a logistic sigmoid output function from the input, </a:t>
            </a:r>
            <a:r>
              <a:rPr lang="en-US" i="1" dirty="0" err="1"/>
              <a:t>x</a:t>
            </a:r>
            <a:r>
              <a:rPr lang="en-US" i="1" baseline="-25000" dirty="0" err="1"/>
              <a:t>t</a:t>
            </a:r>
            <a:r>
              <a:rPr lang="en-US" dirty="0"/>
              <a:t>, and the current hidden state, </a:t>
            </a:r>
            <a:r>
              <a:rPr lang="en-US" i="1" dirty="0"/>
              <a:t>h</a:t>
            </a:r>
            <a:r>
              <a:rPr lang="en-US" i="1" baseline="-25000" dirty="0"/>
              <a:t>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Multiplicatively combined with cell state, "forgetting" information where the gate outputs something close to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53280-E9B5-4529-AC08-074397BE5D29}" type="slidenum">
              <a:rPr lang="en-US"/>
              <a:pPr/>
              <a:t>9</a:t>
            </a:fld>
            <a:endParaRPr lang="en-US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2868" y="4438650"/>
            <a:ext cx="7343611" cy="22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594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"/>
        <a:cs typeface="Noto Sans CJK SC"/>
      </a:majorFont>
      <a:minorFont>
        <a:latin typeface="Calibri"/>
        <a:ea typeface=""/>
        <a:cs typeface="Noto Sans CJK S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Noto Sans CJK S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Documents\Powerpoint\IR Course\models.ppt</Template>
  <TotalTime>13425</TotalTime>
  <Words>1184</Words>
  <Application>Microsoft Office PowerPoint</Application>
  <PresentationFormat>On-screen Show (4:3)</PresentationFormat>
  <Paragraphs>160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</vt:lpstr>
      <vt:lpstr>Times New Roman</vt:lpstr>
      <vt:lpstr>models</vt:lpstr>
      <vt:lpstr>1_Office Theme</vt:lpstr>
      <vt:lpstr>PowerPoint Presentation</vt:lpstr>
      <vt:lpstr>Natural Language Processing: LSTM Recurrent Neural Networks</vt:lpstr>
      <vt:lpstr>Vanishing/Exploding Gradient Problem</vt:lpstr>
      <vt:lpstr>Long Distance Dependencies</vt:lpstr>
      <vt:lpstr>Long Short Term Memory</vt:lpstr>
      <vt:lpstr>LSTM Network Architecture</vt:lpstr>
      <vt:lpstr>Cell State </vt:lpstr>
      <vt:lpstr>Cell State Example</vt:lpstr>
      <vt:lpstr>Forget Gate</vt:lpstr>
      <vt:lpstr>Hyperbolic Tangent Units</vt:lpstr>
      <vt:lpstr>Input Gate</vt:lpstr>
      <vt:lpstr>Updating the Cell State</vt:lpstr>
      <vt:lpstr>Output Gate</vt:lpstr>
      <vt:lpstr>Overall Network Architecture</vt:lpstr>
      <vt:lpstr>LSTM Training</vt:lpstr>
      <vt:lpstr>General Problems Solved with LSTMs</vt:lpstr>
      <vt:lpstr>Sequence to Sequence  Transduction (Mapping)</vt:lpstr>
      <vt:lpstr>Summary of  LSTM Application Architectures</vt:lpstr>
      <vt:lpstr>Successful Applications of LSTMs</vt:lpstr>
      <vt:lpstr>Bi-directional LSTM (Bi-LSTM)</vt:lpstr>
      <vt:lpstr>Gated Recurrent Unit (GRU)</vt:lpstr>
      <vt:lpstr>GRU vs. LSTM</vt:lpstr>
      <vt:lpstr>Attention</vt:lpstr>
      <vt:lpstr>Attention for Image Captioning (Xu, et al. 2015)</vt:lpstr>
      <vt:lpstr>Conclusions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Dr. Morarjee Kolla</cp:lastModifiedBy>
  <cp:revision>330</cp:revision>
  <cp:lastPrinted>1601-01-01T00:00:00Z</cp:lastPrinted>
  <dcterms:created xsi:type="dcterms:W3CDTF">2001-05-20T22:11:52Z</dcterms:created>
  <dcterms:modified xsi:type="dcterms:W3CDTF">2023-01-19T06:27:33Z</dcterms:modified>
</cp:coreProperties>
</file>