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529" r:id="rId2"/>
    <p:sldId id="399" r:id="rId3"/>
    <p:sldId id="400" r:id="rId4"/>
    <p:sldId id="401" r:id="rId5"/>
    <p:sldId id="403" r:id="rId6"/>
    <p:sldId id="415" r:id="rId7"/>
    <p:sldId id="404" r:id="rId8"/>
    <p:sldId id="406" r:id="rId9"/>
    <p:sldId id="405" r:id="rId10"/>
    <p:sldId id="409" r:id="rId11"/>
    <p:sldId id="410" r:id="rId12"/>
    <p:sldId id="362" r:id="rId13"/>
    <p:sldId id="407" r:id="rId14"/>
    <p:sldId id="408" r:id="rId15"/>
    <p:sldId id="413" r:id="rId16"/>
    <p:sldId id="417" r:id="rId17"/>
    <p:sldId id="418" r:id="rId18"/>
    <p:sldId id="420" r:id="rId19"/>
    <p:sldId id="419" r:id="rId20"/>
    <p:sldId id="42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A09D00"/>
    <a:srgbClr val="00FFFF"/>
    <a:srgbClr val="00C000"/>
    <a:srgbClr val="00B2B2"/>
    <a:srgbClr val="A50002"/>
    <a:srgbClr val="00C6BA"/>
    <a:srgbClr val="663F00"/>
    <a:srgbClr val="27D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6"/>
    <p:restoredTop sz="78445"/>
  </p:normalViewPr>
  <p:slideViewPr>
    <p:cSldViewPr snapToGrid="0" snapToObjects="1">
      <p:cViewPr varScale="1">
        <p:scale>
          <a:sx n="67" d="100"/>
          <a:sy n="67" d="100"/>
        </p:scale>
        <p:origin x="1147" y="67"/>
      </p:cViewPr>
      <p:guideLst>
        <p:guide orient="horz" pos="2160"/>
        <p:guide pos="3840"/>
      </p:guideLst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4F71-2A91-C84A-869D-4F4E1A19AFF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918-989A-B147-B126-A98AEDA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1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ics</a:t>
            </a:r>
            <a:r>
              <a:rPr lang="en-US" baseline="0" dirty="0"/>
              <a:t> </a:t>
            </a:r>
            <a:r>
              <a:rPr lang="en-US" baseline="0" dirty="0" err="1"/>
              <a:t>colloq</a:t>
            </a:r>
            <a:r>
              <a:rPr lang="en-US" baseline="0" dirty="0"/>
              <a:t>: “</a:t>
            </a:r>
            <a:r>
              <a:rPr lang="en-US" baseline="0" dirty="0" err="1"/>
              <a:t>softmax</a:t>
            </a:r>
            <a:r>
              <a:rPr lang="en-US" baseline="0" dirty="0"/>
              <a:t> is the biggest advance in neural nets</a:t>
            </a:r>
            <a:r>
              <a:rPr lang="mr-IN" baseline="0" dirty="0"/>
              <a:t>…</a:t>
            </a:r>
            <a:r>
              <a:rPr lang="en-US" baseline="0" dirty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6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42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0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71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4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4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1"/>
            <a:ext cx="27432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273631"/>
            <a:ext cx="10936320" cy="1137719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2848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7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204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640" y="1604329"/>
            <a:ext cx="5391360" cy="4524955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80" cy="4524955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4" y="1371604"/>
            <a:ext cx="11176000" cy="4754562"/>
          </a:xfrm>
        </p:spPr>
        <p:txBody>
          <a:bodyPr/>
          <a:lstStyle>
            <a:lvl1pPr marL="88931" indent="-8893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55726">
              <a:spcBef>
                <a:spcPts val="1946"/>
              </a:spcBef>
              <a:spcAft>
                <a:spcPts val="0"/>
              </a:spcAft>
              <a:defRPr sz="2647">
                <a:solidFill>
                  <a:schemeClr val="accent2"/>
                </a:solidFill>
              </a:defRPr>
            </a:lvl2pPr>
            <a:lvl3pPr marL="351604" indent="0">
              <a:spcBef>
                <a:spcPts val="1167"/>
              </a:spcBef>
              <a:buFont typeface="Calibri" pitchFamily="34" charset="0"/>
              <a:buChar char=" "/>
              <a:defRPr sz="2471">
                <a:solidFill>
                  <a:schemeClr val="accent6">
                    <a:lumMod val="75000"/>
                  </a:schemeClr>
                </a:solidFill>
              </a:defRPr>
            </a:lvl3pPr>
            <a:lvl4pPr marL="500257" indent="-145236">
              <a:spcBef>
                <a:spcPts val="116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51919" indent="0">
              <a:spcBef>
                <a:spcPts val="778"/>
              </a:spcBef>
              <a:buFont typeface="Calibri" pitchFamily="34" charset="0"/>
              <a:buNone/>
              <a:defRPr sz="21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46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8931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339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7863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22329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66795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11260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557267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7"/>
            <a:ext cx="5389033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088"/>
            </a:lvl1pPr>
            <a:lvl2pPr>
              <a:defRPr sz="2735"/>
            </a:lvl2pPr>
            <a:lvl3pPr>
              <a:defRPr sz="2294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088"/>
            </a:lvl1pPr>
            <a:lvl2pPr marL="444659" indent="0">
              <a:buNone/>
              <a:defRPr sz="2735"/>
            </a:lvl2pPr>
            <a:lvl3pPr marL="889316" indent="0">
              <a:buNone/>
              <a:defRPr sz="2294"/>
            </a:lvl3pPr>
            <a:lvl4pPr marL="1333975" indent="0">
              <a:buNone/>
              <a:defRPr sz="1941"/>
            </a:lvl4pPr>
            <a:lvl5pPr marL="1778633" indent="0">
              <a:buNone/>
              <a:defRPr sz="1941"/>
            </a:lvl5pPr>
            <a:lvl6pPr marL="2223292" indent="0">
              <a:buNone/>
              <a:defRPr sz="1941"/>
            </a:lvl6pPr>
            <a:lvl7pPr marL="2667950" indent="0">
              <a:buNone/>
              <a:defRPr sz="1941"/>
            </a:lvl7pPr>
            <a:lvl8pPr marL="3112609" indent="0">
              <a:buNone/>
              <a:defRPr sz="1941"/>
            </a:lvl8pPr>
            <a:lvl9pPr marL="3557267" indent="0">
              <a:buNone/>
              <a:defRPr sz="1941"/>
            </a:lvl9pPr>
          </a:lstStyle>
          <a:p>
            <a:r>
              <a:rPr lang="en-US" altLang="ja-JP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889409" rtl="0" eaLnBrk="1" latinLnBrk="0" hangingPunct="1">
        <a:spcBef>
          <a:spcPct val="0"/>
        </a:spcBef>
        <a:buNone/>
        <a:defRPr kumimoji="1" sz="353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49034" indent="-249034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44705" indent="-88941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294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67056" indent="-222352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294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889409" indent="0" algn="l" defTabSz="889409" rtl="0" eaLnBrk="1" latinLnBrk="0" hangingPunct="1">
        <a:spcBef>
          <a:spcPct val="20000"/>
        </a:spcBef>
        <a:buFontTx/>
        <a:buNone/>
        <a:defRPr kumimoji="1" sz="194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45875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90579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35284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88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4705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89409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34114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78818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23523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68227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12932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6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9.png"/><Relationship Id="rId7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1.e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2.emf"/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5.png"/><Relationship Id="rId3" Type="http://schemas.openxmlformats.org/officeDocument/2006/relationships/image" Target="../media/image8.emf"/><Relationship Id="rId12" Type="http://schemas.openxmlformats.org/officeDocument/2006/relationships/image" Target="../media/image23.png"/><Relationship Id="rId17" Type="http://schemas.openxmlformats.org/officeDocument/2006/relationships/image" Target="../media/image14.png"/><Relationship Id="rId2" Type="http://schemas.openxmlformats.org/officeDocument/2006/relationships/oleObject" Target="../embeddings/oleObject14.bin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15" Type="http://schemas.openxmlformats.org/officeDocument/2006/relationships/oleObject" Target="../embeddings/oleObject150.bin"/><Relationship Id="rId10" Type="http://schemas.openxmlformats.org/officeDocument/2006/relationships/image" Target="../media/image21.png"/><Relationship Id="rId9" Type="http://schemas.openxmlformats.org/officeDocument/2006/relationships/image" Target="../media/image20.png"/><Relationship Id="rId1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4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7.png"/><Relationship Id="rId4" Type="http://schemas.openxmlformats.org/officeDocument/2006/relationships/image" Target="../media/image14.emf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47B40BA-1FC2-2063-A779-30DD7CC42FBF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0"/>
            <a:ext cx="8153400" cy="6477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b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IN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Presentation on</a:t>
            </a:r>
          </a:p>
          <a:p>
            <a:pPr eaLnBrk="1" hangingPunct="1">
              <a:defRPr/>
            </a:pPr>
            <a:r>
              <a:rPr kumimoji="1" lang="en-US" sz="353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Deep Learning:</a:t>
            </a:r>
            <a:br>
              <a:rPr kumimoji="1" lang="en-US" sz="353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1" lang="en-US" sz="353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Activation and Loss Functions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b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                   </a:t>
            </a:r>
          </a:p>
          <a:p>
            <a:pPr eaLnBrk="1" hangingPunct="1">
              <a:defRPr/>
            </a:pPr>
            <a:endParaRPr lang="en-US" sz="2400" i="1" dirty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                   </a:t>
            </a:r>
            <a:r>
              <a:rPr lang="en-US" sz="2000" i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By</a:t>
            </a:r>
            <a:br>
              <a:rPr lang="en-US" sz="2000" i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                                                   Dr. Kolla Morarjee</a:t>
            </a:r>
            <a:b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Associate Professor, Department of CSE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                      Chaitanya Bharathi Institute of Technology, Hyderabad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09AD5-D8C0-3888-678D-4D1A168AF0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449BE8BF-7EA2-4E34-87A5-1E270A4B9644}" type="slidenum">
              <a:rPr lang="en-US" altLang="en-US" smtClean="0">
                <a:latin typeface="Calibri" panose="020F0502020204030204" pitchFamily="34" charset="0"/>
              </a:rPr>
              <a:pPr>
                <a:defRPr/>
              </a:pPr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Interpretation of Squared-Error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network output and target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  <m:r>
                      <a:rPr lang="en-US" b="1" i="1" smtClean="0">
                        <a:latin typeface="Cambria Math" charset="0"/>
                      </a:rPr>
                      <m:t>, </m:t>
                    </m:r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  <m:r>
                      <a:rPr lang="en-US" b="1" i="1" smtClean="0">
                        <a:latin typeface="Cambria Math" charset="0"/>
                      </a:rPr>
                      <m:t>∈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endParaRPr lang="en-US" b="1" dirty="0">
                  <a:ea typeface="Cambria Math" charset="0"/>
                  <a:cs typeface="Cambria Math" charset="0"/>
                </a:endParaRPr>
              </a:p>
              <a:p>
                <a:r>
                  <a:rPr lang="en-US" dirty="0"/>
                  <a:t>Suppose that the output is corrupted by Gaussian observation noise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  <m:r>
                      <a:rPr lang="en-US" b="1" i="1" smtClean="0">
                        <a:latin typeface="Cambria Math" charset="0"/>
                      </a:rPr>
                      <m:t>+</m:t>
                    </m:r>
                    <m:r>
                      <a:rPr lang="en-US" b="1" i="1" smtClean="0">
                        <a:latin typeface="Cambria Math" charset="0"/>
                      </a:rPr>
                      <m:t>𝜼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𝜼</m:t>
                    </m:r>
                    <m:r>
                      <a:rPr lang="en-US" b="1" i="1" smtClean="0">
                        <a:latin typeface="Cambria Math" charset="0"/>
                      </a:rPr>
                      <m:t> ~</m:t>
                    </m:r>
                    <m:r>
                      <m:rPr>
                        <m:nor/>
                      </m:rPr>
                      <a:rPr lang="en-US" b="1" i="0" smtClean="0">
                        <a:latin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latin typeface="Cambria Math" charset="0"/>
                      </a:rPr>
                      <m:t>Gaussian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We can define the likelihood of the target under this noise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𝑷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𝒕</m:t>
                        </m:r>
                      </m:e>
                      <m:e>
                        <m:r>
                          <a:rPr lang="en-US" b="1" i="1" smtClean="0">
                            <a:latin typeface="Cambria Math" charset="0"/>
                          </a:rPr>
                          <m:t>𝒚</m:t>
                        </m:r>
                      </m:e>
                    </m:d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charset="0"/>
                              </a:rPr>
                              <m:t>𝝅</m:t>
                            </m:r>
                          </m:e>
                        </m:rad>
                      </m:den>
                    </m:f>
                    <m:r>
                      <a:rPr lang="en-US" b="1" i="0" smtClean="0">
                        <a:latin typeface="Cambria Math" charset="0"/>
                      </a:rPr>
                      <m:t>𝐞𝐱𝐩</m:t>
                    </m:r>
                    <m:d>
                      <m:dPr>
                        <m:ctrlPr>
                          <a:rPr lang="mr-I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mr-I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399282" y="4782208"/>
            <a:ext cx="3815255" cy="1949579"/>
            <a:chOff x="7767144" y="3773215"/>
            <a:chExt cx="3815255" cy="19495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9" t="14193" r="10351" b="6113"/>
            <a:stretch/>
          </p:blipFill>
          <p:spPr>
            <a:xfrm>
              <a:off x="7767144" y="3773215"/>
              <a:ext cx="3815255" cy="153451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9677224" y="5055477"/>
              <a:ext cx="0" cy="252247"/>
            </a:xfrm>
            <a:prstGeom prst="line">
              <a:avLst/>
            </a:prstGeom>
            <a:ln w="22225">
              <a:solidFill>
                <a:srgbClr val="FF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81497" y="5245740"/>
                  <a:ext cx="449161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𝒚</m:t>
                        </m:r>
                      </m:oMath>
                    </m:oMathPara>
                  </a14:m>
                  <a:endParaRPr lang="en-US" sz="2500" b="1" dirty="0">
                    <a:solidFill>
                      <a:srgbClr val="0F6FC6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1497" y="5245740"/>
                  <a:ext cx="449161" cy="4770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251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Interpretation of Squared-Error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b="1" dirty="0"/>
                  <a:t>For a set of training examples,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𝜶</m:t>
                    </m:r>
                    <m:r>
                      <a:rPr lang="en-US" b="1" i="1" smtClean="0">
                        <a:latin typeface="Cambria Math" charset="0"/>
                      </a:rPr>
                      <m:t>∈{</m:t>
                    </m:r>
                    <m:r>
                      <a:rPr lang="en-US" b="1" i="1" smtClean="0">
                        <a:latin typeface="Cambria Math" charset="0"/>
                      </a:rPr>
                      <m:t>𝟏</m:t>
                    </m:r>
                    <m:r>
                      <a:rPr lang="en-US" b="1" i="1" smtClean="0">
                        <a:latin typeface="Cambria Math" charset="0"/>
                      </a:rPr>
                      <m:t>,</m:t>
                    </m:r>
                    <m:r>
                      <a:rPr lang="en-US" b="1" i="1" smtClean="0">
                        <a:latin typeface="Cambria Math" charset="0"/>
                      </a:rPr>
                      <m:t>𝟐</m:t>
                    </m:r>
                    <m:r>
                      <a:rPr lang="en-US" b="1" i="1" smtClean="0">
                        <a:latin typeface="Cambria Math" charset="0"/>
                      </a:rPr>
                      <m:t>,</m:t>
                    </m:r>
                    <m:r>
                      <a:rPr lang="en-US" b="1" i="1" smtClean="0">
                        <a:latin typeface="Cambria Math" charset="0"/>
                      </a:rPr>
                      <m:t>𝟑</m:t>
                    </m:r>
                    <m:r>
                      <a:rPr lang="en-US" b="1" i="1" smtClean="0">
                        <a:latin typeface="Cambria Math" charset="0"/>
                      </a:rPr>
                      <m:t>, …}</m:t>
                    </m:r>
                  </m:oMath>
                </a14:m>
                <a:r>
                  <a:rPr lang="en-US" b="1" dirty="0"/>
                  <a:t>, we can define the data set likelihood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ℒ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𝜶</m:t>
                        </m:r>
                      </m:sub>
                      <m:sup/>
                      <m:e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𝑷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𝜶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𝜶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b="1" dirty="0"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ℓ=</m:t>
                    </m:r>
                    <m:r>
                      <a:rPr 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𝐥𝐧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ℒ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𝜶</m:t>
                        </m:r>
                      </m:sub>
                      <m:sup/>
                      <m:e>
                        <m:r>
                          <a:rPr lang="en-US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𝐥𝐧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𝑷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="1" dirty="0"/>
                  <a:t>     where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𝒕</m:t>
                        </m:r>
                      </m:e>
                      <m:e>
                        <m:r>
                          <a:rPr lang="en-US" i="1">
                            <a:latin typeface="Cambria Math" charset="0"/>
                          </a:rPr>
                          <m:t>𝒚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𝟐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𝝅</m:t>
                            </m:r>
                          </m:e>
                        </m:rad>
                      </m:den>
                    </m:f>
                    <m:r>
                      <a:rPr lang="en-US">
                        <a:latin typeface="Cambria Math" charset="0"/>
                      </a:rPr>
                      <m:t>𝐞𝐱𝐩</m:t>
                    </m:r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𝒕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=−</m:t>
                    </m:r>
                    <m:f>
                      <m:fPr>
                        <m:ctrlPr>
                          <a:rPr lang="mr-I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charset="0"/>
                          </a:rPr>
                          <m:t>𝟐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charset="0"/>
                          </a:rPr>
                          <m:t>𝜶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𝒕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𝜶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𝜶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b="1" dirty="0"/>
              </a:p>
              <a:p>
                <a:r>
                  <a:rPr lang="en-US" b="1" dirty="0"/>
                  <a:t>Squared error can be viewed as likelihood under Gaussian observation noise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𝑬</m:t>
                        </m:r>
                      </m:e>
                      <m:sub>
                        <m:r>
                          <a:rPr lang="en-US" b="1" i="0" smtClean="0">
                            <a:latin typeface="Cambria Math" charset="0"/>
                          </a:rPr>
                          <m:t>𝐬𝐪𝐞𝐫𝐫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=−</m:t>
                    </m:r>
                    <m:r>
                      <a:rPr lang="en-US" b="1" i="1" smtClean="0">
                        <a:latin typeface="Cambria Math" charset="0"/>
                      </a:rPr>
                      <m:t>𝒄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ℓ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Other noise distributions can motivate alternative losses.</a:t>
                </a:r>
              </a:p>
              <a:p>
                <a:pPr lvl="1"/>
                <a:r>
                  <a:rPr lang="en-US" b="1" dirty="0"/>
                  <a:t>e.g., Laplace distributed noise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𝑬</m:t>
                        </m:r>
                      </m:e>
                      <m:sub>
                        <m:r>
                          <a:rPr lang="en-US" b="1" i="0" smtClean="0">
                            <a:latin typeface="Cambria Math" charset="0"/>
                          </a:rPr>
                          <m:t>𝐚𝐛𝐬𝐞𝐫𝐫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𝒕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𝒚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6126166"/>
                <a:ext cx="2128660" cy="629339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>
                    <a:solidFill>
                      <a:srgbClr val="FFC000"/>
                    </a:solidFill>
                  </a:rPr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𝝏</m:t>
                        </m:r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rgbClr val="FFC000"/>
                                </a:solidFill>
                                <a:latin typeface="Cambria Math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200" b="1" i="0" smtClean="0">
                                <a:solidFill>
                                  <a:srgbClr val="FFC000"/>
                                </a:solidFill>
                                <a:latin typeface="Cambria Math" charset="0"/>
                              </a:rPr>
                              <m:t>𝐚𝐛𝐬𝐞𝐫𝐫</m:t>
                            </m:r>
                          </m:sub>
                        </m:sSub>
                      </m:num>
                      <m:den>
                        <m:r>
                          <a:rPr lang="en-US" sz="2200" b="1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𝝏</m:t>
                        </m:r>
                        <m:r>
                          <a:rPr lang="en-US" sz="2200" b="1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FFC00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126166"/>
                <a:ext cx="2128660" cy="629339"/>
              </a:xfrm>
              <a:prstGeom prst="rect">
                <a:avLst/>
              </a:prstGeom>
              <a:blipFill rotWithShape="0">
                <a:blip r:embed="rId4"/>
                <a:stretch>
                  <a:fillRect l="-3419" r="-2564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94" y="4436291"/>
            <a:ext cx="2993610" cy="243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3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considered the case where the output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</m:oMath>
                </a14:m>
                <a:r>
                  <a:rPr lang="en-US" dirty="0"/>
                  <a:t> denotes the probability of class membership</a:t>
                </a:r>
              </a:p>
              <a:p>
                <a:pPr lvl="1"/>
                <a:r>
                  <a:rPr lang="en-US" dirty="0"/>
                  <a:t>belonging to class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</a:rPr>
                      <m:t>𝑨</m:t>
                    </m:r>
                  </m:oMath>
                </a14:m>
                <a:r>
                  <a:rPr lang="en-US" dirty="0"/>
                  <a:t> versus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charset="0"/>
                          </a:rPr>
                          <m:t>𝑨</m:t>
                        </m:r>
                      </m:e>
                    </m:acc>
                  </m:oMath>
                </a14:m>
                <a:endParaRPr lang="en-US" i="1" dirty="0"/>
              </a:p>
              <a:p>
                <a:r>
                  <a:rPr lang="en-US" dirty="0"/>
                  <a:t>Instead of two possible categories, suppose there are </a:t>
                </a:r>
                <a:r>
                  <a:rPr lang="en-US" i="1" dirty="0"/>
                  <a:t>n</a:t>
                </a:r>
              </a:p>
              <a:p>
                <a:pPr lvl="1"/>
                <a:r>
                  <a:rPr lang="en-US" dirty="0"/>
                  <a:t>e.g., animal, vegetable, mineral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03531"/>
            <a:ext cx="1767588" cy="1154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86" y="4608251"/>
            <a:ext cx="1634359" cy="1150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43" y="4603531"/>
            <a:ext cx="1607390" cy="11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1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4"/>
                <a:ext cx="11176000" cy="516583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Each input can belong to one category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denotes the probability that the input’s category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𝒋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To interpret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</m:oMath>
                </a14:m>
                <a:r>
                  <a:rPr lang="en-US" dirty="0"/>
                  <a:t> as a probability distribution over the alternatives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charset="0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 smtClean="0">
                            <a:latin typeface="Cambria Math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e>
                    </m:nary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charset="0"/>
                      </a:rPr>
                      <m:t>≤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≤</m:t>
                    </m:r>
                    <m:r>
                      <a:rPr lang="en-US" b="1" i="1" smtClean="0">
                        <a:latin typeface="Cambria Math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Activation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1" i="1" smtClean="0">
                            <a:latin typeface="Cambria Math" charset="0"/>
                          </a:rPr>
                          <m:t>exp</m:t>
                        </m:r>
                        <m:d>
                          <m:dPr>
                            <m:ctrlPr>
                              <a:rPr lang="mr-I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latin typeface="Cambria Math" charset="0"/>
                          </a:rPr>
                          <m:t> 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charset="0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mr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dirty="0"/>
                  <a:t>                                </a:t>
                </a:r>
              </a:p>
              <a:p>
                <a:pPr lvl="2"/>
                <a:r>
                  <a:rPr lang="en-US" dirty="0"/>
                  <a:t>Exponentiation ensures nonnegative values</a:t>
                </a:r>
              </a:p>
              <a:p>
                <a:pPr lvl="2"/>
                <a:r>
                  <a:rPr lang="en-US" dirty="0"/>
                  <a:t>Denominator ensures sum to 1</a:t>
                </a:r>
              </a:p>
              <a:p>
                <a:r>
                  <a:rPr lang="en-US" dirty="0"/>
                  <a:t>Known as </a:t>
                </a:r>
                <a:r>
                  <a:rPr lang="en-US" dirty="0" err="1"/>
                  <a:t>softmax</a:t>
                </a:r>
                <a:r>
                  <a:rPr lang="en-US" dirty="0"/>
                  <a:t>, and formerly, </a:t>
                </a:r>
                <a:r>
                  <a:rPr lang="en-US" dirty="0" err="1"/>
                  <a:t>Luce</a:t>
                </a:r>
                <a:r>
                  <a:rPr lang="en-US" dirty="0"/>
                  <a:t> choice rule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4"/>
                <a:ext cx="11176000" cy="5165830"/>
              </a:xfrm>
              <a:blipFill rotWithShape="0">
                <a:blip r:embed="rId3"/>
                <a:stretch>
                  <a:fillRect l="-873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46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 For Categorical 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4"/>
                <a:ext cx="11176000" cy="497664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</a:t>
                </a:r>
                <a:r>
                  <a:rPr lang="en-US" dirty="0" err="1"/>
                  <a:t>softmax</a:t>
                </a:r>
                <a:r>
                  <a:rPr lang="en-US" dirty="0"/>
                  <a:t> output function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Weight update is the same as for two-category case!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mr-IN" dirty="0"/>
                  <a:t>…</a:t>
                </a:r>
                <a:r>
                  <a:rPr lang="en-US" dirty="0"/>
                  <a:t>when expressed in terms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  <m:r>
                      <a:rPr lang="en-US" b="1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4"/>
                <a:ext cx="11176000" cy="4976644"/>
              </a:xfrm>
              <a:blipFill rotWithShape="0">
                <a:blip r:embed="rId3"/>
                <a:stretch>
                  <a:fillRect l="-164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253763"/>
              </p:ext>
            </p:extLst>
          </p:nvPr>
        </p:nvGraphicFramePr>
        <p:xfrm>
          <a:off x="1488036" y="2032940"/>
          <a:ext cx="1882588" cy="818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600" imgH="927100" progId="Equation.DSMT4">
                  <p:embed/>
                </p:oleObj>
              </mc:Choice>
              <mc:Fallback>
                <p:oleObj name="Equation" r:id="rId4" imgW="21336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8036" y="2032940"/>
                        <a:ext cx="1882588" cy="818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406055"/>
              </p:ext>
            </p:extLst>
          </p:nvPr>
        </p:nvGraphicFramePr>
        <p:xfrm>
          <a:off x="1488036" y="4467893"/>
          <a:ext cx="1400735" cy="36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500" imgH="419100" progId="Equation.DSMT4">
                  <p:embed/>
                </p:oleObj>
              </mc:Choice>
              <mc:Fallback>
                <p:oleObj name="Equation" r:id="rId6" imgW="1587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88036" y="4467893"/>
                        <a:ext cx="1400735" cy="36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248069"/>
              </p:ext>
            </p:extLst>
          </p:nvPr>
        </p:nvGraphicFramePr>
        <p:xfrm>
          <a:off x="4145231" y="3711056"/>
          <a:ext cx="523314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30900" imgH="2159000" progId="Equation.DSMT4">
                  <p:embed/>
                </p:oleObj>
              </mc:Choice>
              <mc:Fallback>
                <p:oleObj name="Equation" r:id="rId8" imgW="5930900" imgH="215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45231" y="3711056"/>
                        <a:ext cx="5233147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000480"/>
              </p:ext>
            </p:extLst>
          </p:nvPr>
        </p:nvGraphicFramePr>
        <p:xfrm>
          <a:off x="4145231" y="2139395"/>
          <a:ext cx="1423147" cy="605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12900" imgH="685800" progId="Equation.DSMT4">
                  <p:embed/>
                </p:oleObj>
              </mc:Choice>
              <mc:Fallback>
                <p:oleObj name="Equation" r:id="rId10" imgW="16129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45231" y="2139395"/>
                        <a:ext cx="1423147" cy="605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504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Rectified Linear Unit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235676"/>
                <a:ext cx="11176000" cy="522690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Activation function                               Derivative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𝒚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accent2"/>
                        </a:solidFill>
                        <a:latin typeface="Cambria Math" charset="0"/>
                      </a:rPr>
                      <m:t>max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𝟎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𝒛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𝝏</m:t>
                        </m:r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𝒚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𝝏</m:t>
                        </m:r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𝒛</m:t>
                        </m:r>
                      </m:den>
                    </m:f>
                    <m:r>
                      <a:rPr lang="en-US" sz="28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28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≤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800" b="1" i="0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          </m:t>
                              </m:r>
                              <m:r>
                                <a:rPr lang="en-US" sz="2800" b="1" i="0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𝐨𝐭𝐡𝐞𝐫𝐰𝐢𝐬𝐞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r>
                  <a:rPr lang="en-US" dirty="0"/>
                  <a:t>Advantages</a:t>
                </a:r>
              </a:p>
              <a:p>
                <a:pPr lvl="1"/>
                <a:r>
                  <a:rPr lang="en-US" dirty="0"/>
                  <a:t>fast to compute activation and derivatives</a:t>
                </a:r>
              </a:p>
              <a:p>
                <a:pPr lvl="1"/>
                <a:r>
                  <a:rPr lang="en-US" dirty="0"/>
                  <a:t>no squashing of back propagated error signal as long as unit is activated</a:t>
                </a:r>
              </a:p>
              <a:p>
                <a:pPr lvl="1"/>
                <a:r>
                  <a:rPr lang="en-US" dirty="0"/>
                  <a:t>discontinuity in derivative at z=0</a:t>
                </a:r>
              </a:p>
              <a:p>
                <a:pPr lvl="1"/>
                <a:r>
                  <a:rPr lang="en-US" dirty="0"/>
                  <a:t>sparsity ?</a:t>
                </a:r>
              </a:p>
              <a:p>
                <a:r>
                  <a:rPr lang="en-US" dirty="0"/>
                  <a:t>Disadvantages</a:t>
                </a:r>
              </a:p>
              <a:p>
                <a:pPr lvl="1"/>
                <a:r>
                  <a:rPr lang="en-US" dirty="0"/>
                  <a:t>can potentially lead to exploding gradients and activations</a:t>
                </a:r>
              </a:p>
              <a:p>
                <a:pPr lvl="1"/>
                <a:r>
                  <a:rPr lang="en-US" dirty="0"/>
                  <a:t>may waste units:  units that are never activated above threshold won’t learn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235676"/>
                <a:ext cx="11176000" cy="5226908"/>
              </a:xfrm>
              <a:blipFill>
                <a:blip r:embed="rId3"/>
                <a:stretch>
                  <a:fillRect t="-1750" b="-14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0845800" y="355600"/>
            <a:ext cx="0" cy="119380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>
            <a:off x="10845800" y="-82550"/>
            <a:ext cx="0" cy="207010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303000" y="2400300"/>
            <a:ext cx="18473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810750" y="918176"/>
            <a:ext cx="1035050" cy="0"/>
          </a:xfrm>
          <a:prstGeom prst="line">
            <a:avLst/>
          </a:prstGeom>
          <a:ln w="50800">
            <a:solidFill>
              <a:srgbClr val="FF00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852150" y="228600"/>
            <a:ext cx="635581" cy="689576"/>
          </a:xfrm>
          <a:prstGeom prst="line">
            <a:avLst/>
          </a:prstGeom>
          <a:ln w="50800">
            <a:solidFill>
              <a:srgbClr val="FF00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531600" y="892776"/>
                <a:ext cx="42191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𝒛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1600" y="892776"/>
                <a:ext cx="421910" cy="4770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481040" y="179887"/>
                <a:ext cx="44916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𝒚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040" y="179887"/>
                <a:ext cx="449161" cy="477054"/>
              </a:xfrm>
              <a:prstGeom prst="rect">
                <a:avLst/>
              </a:prstGeom>
              <a:blipFill rotWithShape="0">
                <a:blip r:embed="rId5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2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Leaky </a:t>
            </a:r>
            <a:r>
              <a:rPr lang="en-US" dirty="0" err="1"/>
              <a:t>ReLU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235676"/>
                <a:ext cx="11176000" cy="392944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Activation function                                                     Derivative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𝒚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28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1" i="1" dirty="0" smtClean="0">
                                  <a:latin typeface="Cambria Math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800" i="1" dirty="0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sz="2800" b="1" i="1" dirty="0" smtClean="0">
                                  <a:latin typeface="Cambria Math" charset="0"/>
                                </a:rPr>
                                <m:t>&gt;</m:t>
                              </m:r>
                              <m:r>
                                <a:rPr lang="en-US" sz="2800" i="1" dirty="0">
                                  <a:latin typeface="Cambria Math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dirty="0" smtClean="0">
                                  <a:latin typeface="Cambria Math" charset="0"/>
                                </a:rPr>
                                <m:t>𝜶</m:t>
                              </m:r>
                              <m:r>
                                <a:rPr lang="en-US" sz="2800" b="1" i="1" dirty="0" smtClean="0">
                                  <a:latin typeface="Cambria Math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800" dirty="0">
                                  <a:latin typeface="Cambria Math" charset="0"/>
                                </a:rPr>
                                <m:t>          </m:t>
                              </m:r>
                              <m:r>
                                <a:rPr lang="en-US" sz="2800" dirty="0">
                                  <a:latin typeface="Cambria Math" charset="0"/>
                                </a:rPr>
                                <m:t>𝐨𝐭𝐡𝐞𝐫𝐰𝐢𝐬𝐞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𝝏</m:t>
                        </m:r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𝒚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𝝏</m:t>
                        </m:r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𝒛</m:t>
                        </m:r>
                      </m:den>
                    </m:f>
                    <m:r>
                      <a:rPr lang="en-US" sz="28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28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&gt;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𝜶</m:t>
                              </m:r>
                            </m:e>
                            <m:e>
                              <m:r>
                                <a:rPr lang="en-US" sz="2800" b="1" i="0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          </m:t>
                              </m:r>
                              <m:r>
                                <a:rPr lang="en-US" sz="2800" b="1" i="0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𝐨𝐭𝐡𝐞𝐫𝐰𝐢𝐬𝐞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r>
                  <a:rPr lang="en-US" dirty="0"/>
                  <a:t>Reduces to standard </a:t>
                </a:r>
                <a:r>
                  <a:rPr lang="en-US" dirty="0" err="1"/>
                  <a:t>ReLU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𝜶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Trade off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𝜶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leads to inefficient use of resources (underutilized units)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𝜶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𝟏</m:t>
                    </m:r>
                  </m:oMath>
                </a14:m>
                <a:r>
                  <a:rPr lang="en-US" dirty="0"/>
                  <a:t> lose nonlinearity essential for interesting computation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235676"/>
                <a:ext cx="11176000" cy="3929448"/>
              </a:xfrm>
              <a:blipFill>
                <a:blip r:embed="rId3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0845800" y="355600"/>
            <a:ext cx="0" cy="119380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10845800" y="-82550"/>
            <a:ext cx="0" cy="207010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853105" y="946498"/>
            <a:ext cx="1004833" cy="232129"/>
          </a:xfrm>
          <a:prstGeom prst="line">
            <a:avLst/>
          </a:prstGeom>
          <a:ln w="50800">
            <a:solidFill>
              <a:srgbClr val="FF00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852150" y="265014"/>
            <a:ext cx="635581" cy="689576"/>
          </a:xfrm>
          <a:prstGeom prst="line">
            <a:avLst/>
          </a:prstGeom>
          <a:ln w="50800">
            <a:solidFill>
              <a:srgbClr val="FF00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531600" y="892776"/>
                <a:ext cx="42191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𝒛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1600" y="892776"/>
                <a:ext cx="421910" cy="4770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481040" y="179887"/>
                <a:ext cx="44916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𝒚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040" y="179887"/>
                <a:ext cx="449161" cy="477054"/>
              </a:xfrm>
              <a:prstGeom prst="rect">
                <a:avLst/>
              </a:prstGeom>
              <a:blipFill rotWithShape="0">
                <a:blip r:embed="rId5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5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Softplus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235676"/>
                <a:ext cx="11176000" cy="392944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Activation function                                                    Derivative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𝒚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𝐥𝐧</m:t>
                    </m:r>
                    <m:d>
                      <m:dPr>
                        <m:ctrlPr>
                          <a:rPr lang="mr-I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𝒛</m:t>
                            </m:r>
                          </m:sup>
                        </m:sSup>
                      </m:e>
                    </m:d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                                                      </m:t>
                    </m:r>
                    <m:f>
                      <m:fPr>
                        <m:ctrlP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𝝏</m:t>
                        </m:r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𝒚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𝝏</m:t>
                        </m:r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𝒛</m:t>
                        </m:r>
                      </m:den>
                    </m:f>
                    <m:r>
                      <a:rPr lang="en-US" sz="28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8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800" b="1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𝒛</m:t>
                            </m:r>
                          </m:sup>
                        </m:sSup>
                      </m:den>
                    </m:f>
                    <m:r>
                      <a:rPr lang="en-US" sz="28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1" i="0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𝐥𝐨𝐠𝐢𝐬𝐭𝐢𝐜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𝒛</m:t>
                        </m:r>
                      </m:e>
                    </m:d>
                  </m:oMath>
                </a14:m>
                <a:endParaRPr lang="en-US" sz="2800" b="1" dirty="0">
                  <a:solidFill>
                    <a:schemeClr val="accent2"/>
                  </a:solidFill>
                </a:endParaRPr>
              </a:p>
              <a:p>
                <a:r>
                  <a:rPr lang="en-US" sz="2888" dirty="0"/>
                  <a:t>Derivative</a:t>
                </a:r>
              </a:p>
              <a:p>
                <a:pPr lvl="1"/>
                <a:r>
                  <a:rPr lang="en-US" sz="2800" dirty="0"/>
                  <a:t>defined everywhere</a:t>
                </a:r>
              </a:p>
              <a:p>
                <a:pPr lvl="1"/>
                <a:r>
                  <a:rPr lang="en-US" sz="2800" dirty="0"/>
                  <a:t>zero only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</a:rPr>
                      <m:t>𝒛</m:t>
                    </m:r>
                    <m:r>
                      <a:rPr lang="en-US" sz="2800" b="1" i="1" smtClean="0">
                        <a:latin typeface="Cambria Math" charset="0"/>
                      </a:rPr>
                      <m:t>→−∞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235676"/>
                <a:ext cx="11176000" cy="3929448"/>
              </a:xfrm>
              <a:blipFill rotWithShape="0">
                <a:blip r:embed="rId3"/>
                <a:stretch>
                  <a:fillRect l="-273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0845800" y="355600"/>
            <a:ext cx="0" cy="119380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10845800" y="-82550"/>
            <a:ext cx="0" cy="207010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9810750" y="240326"/>
            <a:ext cx="2006114" cy="674631"/>
          </a:xfrm>
          <a:custGeom>
            <a:avLst/>
            <a:gdLst>
              <a:gd name="connsiteX0" fmla="*/ 0 w 1781908"/>
              <a:gd name="connsiteY0" fmla="*/ 656492 h 674631"/>
              <a:gd name="connsiteX1" fmla="*/ 791308 w 1781908"/>
              <a:gd name="connsiteY1" fmla="*/ 650631 h 674631"/>
              <a:gd name="connsiteX2" fmla="*/ 1254369 w 1781908"/>
              <a:gd name="connsiteY2" fmla="*/ 422031 h 674631"/>
              <a:gd name="connsiteX3" fmla="*/ 1781908 w 1781908"/>
              <a:gd name="connsiteY3" fmla="*/ 0 h 674631"/>
              <a:gd name="connsiteX4" fmla="*/ 1781908 w 1781908"/>
              <a:gd name="connsiteY4" fmla="*/ 0 h 6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908" h="674631">
                <a:moveTo>
                  <a:pt x="0" y="656492"/>
                </a:moveTo>
                <a:cubicBezTo>
                  <a:pt x="291123" y="673100"/>
                  <a:pt x="582247" y="689708"/>
                  <a:pt x="791308" y="650631"/>
                </a:cubicBezTo>
                <a:cubicBezTo>
                  <a:pt x="1000370" y="611554"/>
                  <a:pt x="1089269" y="530469"/>
                  <a:pt x="1254369" y="422031"/>
                </a:cubicBezTo>
                <a:cubicBezTo>
                  <a:pt x="1419469" y="313593"/>
                  <a:pt x="1781908" y="0"/>
                  <a:pt x="1781908" y="0"/>
                </a:cubicBezTo>
                <a:lnTo>
                  <a:pt x="1781908" y="0"/>
                </a:lnTo>
              </a:path>
            </a:pathLst>
          </a:custGeom>
          <a:noFill/>
          <a:ln w="476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31600" y="892776"/>
                <a:ext cx="42191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𝒛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1600" y="892776"/>
                <a:ext cx="421910" cy="4770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81040" y="179887"/>
                <a:ext cx="44916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𝒚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040" y="179887"/>
                <a:ext cx="449161" cy="477054"/>
              </a:xfrm>
              <a:prstGeom prst="rect">
                <a:avLst/>
              </a:prstGeom>
              <a:blipFill rotWithShape="0">
                <a:blip r:embed="rId5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520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Linear Unit (ELU)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235676"/>
                <a:ext cx="11176000" cy="392944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Activation function                                                    Derivative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𝒚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28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&gt;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𝜶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𝒛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≤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                                    </m:t>
                    </m:r>
                    <m:f>
                      <m:fPr>
                        <m:ctrlP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𝝏</m:t>
                        </m:r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𝒚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𝝏</m:t>
                        </m:r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𝒛</m:t>
                        </m:r>
                      </m:den>
                    </m:f>
                    <m:r>
                      <a:rPr lang="en-US" sz="28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1" i="1" smtClean="0">
                                  <a:latin typeface="Cambria Math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&gt;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latin typeface="Cambria Math" charset="0"/>
                                </a:rPr>
                                <m:t>𝒚</m:t>
                              </m:r>
                              <m:r>
                                <a:rPr lang="en-US" sz="2800" b="1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 charset="0"/>
                                </a:rPr>
                                <m:t>𝜶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≤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r>
                  <a:rPr lang="en-US" dirty="0"/>
                  <a:t>Reduces to standard </a:t>
                </a:r>
                <a:r>
                  <a:rPr lang="en-US" dirty="0" err="1"/>
                  <a:t>ReLU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𝜶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235676"/>
                <a:ext cx="11176000" cy="3929448"/>
              </a:xfrm>
              <a:blipFill rotWithShape="0">
                <a:blip r:embed="rId3"/>
                <a:stretch>
                  <a:fillRect l="-164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0845800" y="355600"/>
            <a:ext cx="0" cy="119380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10845800" y="-82550"/>
            <a:ext cx="0" cy="207010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9810750" y="341926"/>
            <a:ext cx="1790214" cy="786604"/>
          </a:xfrm>
          <a:custGeom>
            <a:avLst/>
            <a:gdLst>
              <a:gd name="connsiteX0" fmla="*/ 0 w 1781908"/>
              <a:gd name="connsiteY0" fmla="*/ 656492 h 674631"/>
              <a:gd name="connsiteX1" fmla="*/ 791308 w 1781908"/>
              <a:gd name="connsiteY1" fmla="*/ 650631 h 674631"/>
              <a:gd name="connsiteX2" fmla="*/ 1254369 w 1781908"/>
              <a:gd name="connsiteY2" fmla="*/ 422031 h 674631"/>
              <a:gd name="connsiteX3" fmla="*/ 1781908 w 1781908"/>
              <a:gd name="connsiteY3" fmla="*/ 0 h 674631"/>
              <a:gd name="connsiteX4" fmla="*/ 1781908 w 1781908"/>
              <a:gd name="connsiteY4" fmla="*/ 0 h 6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908" h="674631">
                <a:moveTo>
                  <a:pt x="0" y="656492"/>
                </a:moveTo>
                <a:cubicBezTo>
                  <a:pt x="291123" y="673100"/>
                  <a:pt x="582247" y="689708"/>
                  <a:pt x="791308" y="650631"/>
                </a:cubicBezTo>
                <a:cubicBezTo>
                  <a:pt x="1000370" y="611554"/>
                  <a:pt x="1089269" y="530469"/>
                  <a:pt x="1254369" y="422031"/>
                </a:cubicBezTo>
                <a:cubicBezTo>
                  <a:pt x="1419469" y="313593"/>
                  <a:pt x="1781908" y="0"/>
                  <a:pt x="1781908" y="0"/>
                </a:cubicBezTo>
                <a:lnTo>
                  <a:pt x="1781908" y="0"/>
                </a:lnTo>
              </a:path>
            </a:pathLst>
          </a:custGeom>
          <a:noFill/>
          <a:ln w="476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31600" y="892776"/>
                <a:ext cx="42191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𝒛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1600" y="892776"/>
                <a:ext cx="421910" cy="4770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81040" y="179887"/>
                <a:ext cx="44916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𝒚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040" y="179887"/>
                <a:ext cx="449161" cy="477054"/>
              </a:xfrm>
              <a:prstGeom prst="rect">
                <a:avLst/>
              </a:prstGeom>
              <a:blipFill rotWithShape="0">
                <a:blip r:embed="rId5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574576" y="3701364"/>
            <a:ext cx="6737334" cy="3156636"/>
            <a:chOff x="2574576" y="3701364"/>
            <a:chExt cx="6737334" cy="31566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137" y="3762976"/>
              <a:ext cx="6144533" cy="30950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890000" y="6353776"/>
                  <a:ext cx="421910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𝒛</m:t>
                        </m:r>
                      </m:oMath>
                    </m:oMathPara>
                  </a14:m>
                  <a:endParaRPr lang="en-US" sz="2500" b="1" dirty="0">
                    <a:solidFill>
                      <a:srgbClr val="0F6FC6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0000" y="6353776"/>
                  <a:ext cx="421910" cy="4770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74576" y="3701364"/>
                  <a:ext cx="449161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𝒚</m:t>
                        </m:r>
                      </m:oMath>
                    </m:oMathPara>
                  </a14:m>
                  <a:endParaRPr lang="en-US" sz="2500" b="1" dirty="0">
                    <a:solidFill>
                      <a:srgbClr val="0F6FC6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4576" y="3701364"/>
                  <a:ext cx="449161" cy="4770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596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Basis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Activation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𝒚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>
                        <a:latin typeface="Cambria Math" charset="0"/>
                      </a:rPr>
                      <m:t>exp</m:t>
                    </m:r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𝒙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Sparse activation</a:t>
                </a:r>
              </a:p>
              <a:p>
                <a:pPr lvl="1"/>
                <a:r>
                  <a:rPr lang="en-US" dirty="0"/>
                  <a:t>many units just don’t learn</a:t>
                </a:r>
              </a:p>
              <a:p>
                <a:pPr lvl="1"/>
                <a:r>
                  <a:rPr lang="en-US" dirty="0"/>
                  <a:t>same issue as </a:t>
                </a:r>
                <a:r>
                  <a:rPr lang="en-US" dirty="0" err="1"/>
                  <a:t>ReLUs</a:t>
                </a:r>
                <a:endParaRPr lang="en-US" dirty="0"/>
              </a:p>
              <a:p>
                <a:r>
                  <a:rPr lang="en-US" dirty="0"/>
                  <a:t>Clever schemes to initialize weights</a:t>
                </a:r>
              </a:p>
              <a:p>
                <a:pPr lvl="1"/>
                <a:r>
                  <a:rPr lang="en-US" dirty="0"/>
                  <a:t>e.g., set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𝒘</m:t>
                    </m:r>
                    <m:r>
                      <a:rPr lang="en-US" b="1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near cluster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dirty="0"/>
                  <a:t>’s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4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9564706" y="4269449"/>
            <a:ext cx="2398545" cy="2349500"/>
            <a:chOff x="9564706" y="4269449"/>
            <a:chExt cx="2398545" cy="2349500"/>
          </a:xfrm>
        </p:grpSpPr>
        <p:sp>
          <p:nvSpPr>
            <p:cNvPr id="4" name="Rectangle 3"/>
            <p:cNvSpPr/>
            <p:nvPr/>
          </p:nvSpPr>
          <p:spPr>
            <a:xfrm>
              <a:off x="9564706" y="4269449"/>
              <a:ext cx="2349500" cy="2349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279206" y="6110949"/>
              <a:ext cx="139700" cy="1397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717106" y="4438325"/>
                  <a:ext cx="441146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𝒙</m:t>
                        </m:r>
                      </m:oMath>
                    </m:oMathPara>
                  </a14:m>
                  <a:endParaRPr lang="en-US" sz="25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106" y="4438325"/>
                  <a:ext cx="441146" cy="4770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1453175" y="5872422"/>
                  <a:ext cx="510076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𝒘</m:t>
                        </m:r>
                      </m:oMath>
                    </m:oMathPara>
                  </a14:m>
                  <a:endParaRPr lang="en-US" sz="25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3175" y="5872422"/>
                  <a:ext cx="510076" cy="4770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10139016" y="4676852"/>
              <a:ext cx="139700" cy="139700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804613" y="5066074"/>
              <a:ext cx="139700" cy="139700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664913" y="4454299"/>
              <a:ext cx="139700" cy="139700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46" y="1247121"/>
            <a:ext cx="3554019" cy="27924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38171" y="0"/>
            <a:ext cx="2635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50000"/>
                  </a:schemeClr>
                </a:solidFill>
              </a:rPr>
              <a:t>Image credits: www.dtreg.com</a:t>
            </a:r>
          </a:p>
          <a:p>
            <a:r>
              <a:rPr lang="en-US" sz="1500" b="1" dirty="0">
                <a:solidFill>
                  <a:schemeClr val="bg1">
                    <a:lumMod val="50000"/>
                  </a:schemeClr>
                </a:solidFill>
              </a:rPr>
              <a:t>                           </a:t>
            </a:r>
            <a:r>
              <a:rPr lang="en-US" sz="1500" b="1" dirty="0" err="1">
                <a:solidFill>
                  <a:schemeClr val="bg1">
                    <a:lumMod val="50000"/>
                  </a:schemeClr>
                </a:solidFill>
              </a:rPr>
              <a:t>bio.felk.cvut.cz</a:t>
            </a:r>
            <a:endParaRPr lang="en-US" sz="15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21" y="1633693"/>
            <a:ext cx="3124985" cy="19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Activation and Loss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neural net specifies</a:t>
            </a:r>
          </a:p>
          <a:p>
            <a:pPr lvl="1"/>
            <a:r>
              <a:rPr lang="en-US" dirty="0"/>
              <a:t>an activation rule for the output unit(s)</a:t>
            </a:r>
          </a:p>
          <a:p>
            <a:pPr lvl="1"/>
            <a:r>
              <a:rPr lang="en-US" dirty="0"/>
              <a:t>a loss defined in terms of the output activation</a:t>
            </a:r>
          </a:p>
          <a:p>
            <a:pPr lvl="1"/>
            <a:endParaRPr lang="en-US" dirty="0"/>
          </a:p>
          <a:p>
            <a:r>
              <a:rPr lang="en-US" dirty="0"/>
              <a:t>First a bit of review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07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playground.tensorflow.org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74" y="1105797"/>
            <a:ext cx="7438052" cy="5451755"/>
          </a:xfrm>
        </p:spPr>
      </p:pic>
    </p:spTree>
    <p:extLst>
      <p:ext uri="{BB962C8B-B14F-4D97-AF65-F5344CB8AC3E}">
        <p14:creationId xmlns:p14="http://schemas.microsoft.com/office/powerpoint/2010/main" val="76286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Cheat Sheet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09" y="1344637"/>
            <a:ext cx="8135471" cy="5369808"/>
          </a:xfrm>
        </p:spPr>
        <p:txBody>
          <a:bodyPr>
            <a:normAutofit/>
          </a:bodyPr>
          <a:lstStyle/>
          <a:p>
            <a:r>
              <a:rPr lang="en-US" dirty="0"/>
              <a:t>Perceptron</a:t>
            </a:r>
          </a:p>
          <a:p>
            <a:pPr lvl="1"/>
            <a:r>
              <a:rPr lang="en-US" dirty="0"/>
              <a:t>Activation function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Weight update</a:t>
            </a:r>
          </a:p>
          <a:p>
            <a:br>
              <a:rPr lang="en-US" dirty="0"/>
            </a:br>
            <a:r>
              <a:rPr lang="en-US" dirty="0"/>
              <a:t>Linear </a:t>
            </a:r>
            <a:r>
              <a:rPr lang="en-US" dirty="0" err="1"/>
              <a:t>associator</a:t>
            </a:r>
            <a:r>
              <a:rPr lang="en-US" dirty="0"/>
              <a:t> (a.k.a. linear regression)</a:t>
            </a:r>
          </a:p>
          <a:p>
            <a:pPr lvl="1"/>
            <a:r>
              <a:rPr lang="en-US" dirty="0"/>
              <a:t>Activation function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Weight update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865427"/>
              </p:ext>
            </p:extLst>
          </p:nvPr>
        </p:nvGraphicFramePr>
        <p:xfrm>
          <a:off x="3874456" y="2084350"/>
          <a:ext cx="1423147" cy="605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900" imgH="685800" progId="Equation.DSMT4">
                  <p:embed/>
                </p:oleObj>
              </mc:Choice>
              <mc:Fallback>
                <p:oleObj name="Equation" r:id="rId2" imgW="16129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4456" y="2084350"/>
                        <a:ext cx="1423147" cy="605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55258"/>
              </p:ext>
            </p:extLst>
          </p:nvPr>
        </p:nvGraphicFramePr>
        <p:xfrm>
          <a:off x="5807346" y="1821161"/>
          <a:ext cx="2487706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19400" imgH="1079500" progId="Equation.DSMT4">
                  <p:embed/>
                </p:oleObj>
              </mc:Choice>
              <mc:Fallback>
                <p:oleObj name="Equation" r:id="rId4" imgW="28194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07346" y="1821161"/>
                        <a:ext cx="2487706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401366"/>
              </p:ext>
            </p:extLst>
          </p:nvPr>
        </p:nvGraphicFramePr>
        <p:xfrm>
          <a:off x="3874456" y="3202257"/>
          <a:ext cx="1916206" cy="36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71700" imgH="419100" progId="Equation.DSMT4">
                  <p:embed/>
                </p:oleObj>
              </mc:Choice>
              <mc:Fallback>
                <p:oleObj name="Equation" r:id="rId6" imgW="2171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74456" y="3202257"/>
                        <a:ext cx="1916206" cy="36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677701"/>
              </p:ext>
            </p:extLst>
          </p:nvPr>
        </p:nvGraphicFramePr>
        <p:xfrm>
          <a:off x="6521720" y="3235891"/>
          <a:ext cx="1086971" cy="36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900" imgH="419100" progId="Equation.DSMT4">
                  <p:embed/>
                </p:oleObj>
              </mc:Choice>
              <mc:Fallback>
                <p:oleObj name="Equation" r:id="rId8" imgW="12319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21720" y="3235891"/>
                        <a:ext cx="1086971" cy="36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269373"/>
              </p:ext>
            </p:extLst>
          </p:nvPr>
        </p:nvGraphicFramePr>
        <p:xfrm>
          <a:off x="4003323" y="4824132"/>
          <a:ext cx="1434353" cy="605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25600" imgH="685800" progId="Equation.DSMT4">
                  <p:embed/>
                </p:oleObj>
              </mc:Choice>
              <mc:Fallback>
                <p:oleObj name="Equation" r:id="rId10" imgW="16256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03323" y="4824132"/>
                        <a:ext cx="1434353" cy="605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619301"/>
              </p:ext>
            </p:extLst>
          </p:nvPr>
        </p:nvGraphicFramePr>
        <p:xfrm>
          <a:off x="3930485" y="6053978"/>
          <a:ext cx="2061882" cy="36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36800" imgH="419100" progId="Equation.DSMT4">
                  <p:embed/>
                </p:oleObj>
              </mc:Choice>
              <mc:Fallback>
                <p:oleObj name="Equation" r:id="rId12" imgW="2336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30485" y="6053978"/>
                        <a:ext cx="2061882" cy="36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473783"/>
              </p:ext>
            </p:extLst>
          </p:nvPr>
        </p:nvGraphicFramePr>
        <p:xfrm>
          <a:off x="6846816" y="6053978"/>
          <a:ext cx="705971" cy="36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00100" imgH="419100" progId="Equation.DSMT4">
                  <p:embed/>
                </p:oleObj>
              </mc:Choice>
              <mc:Fallback>
                <p:oleObj name="Equation" r:id="rId14" imgW="8001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46816" y="6053978"/>
                        <a:ext cx="705971" cy="36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81781" y="5735506"/>
            <a:ext cx="2059792" cy="63555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765" b="1" dirty="0">
                <a:solidFill>
                  <a:srgbClr val="660066"/>
                </a:solidFill>
              </a:rPr>
              <a:t>assumes minimizing squared error loss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1779" y="2973357"/>
            <a:ext cx="2059793" cy="90717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765" b="1" dirty="0">
                <a:solidFill>
                  <a:srgbClr val="660066"/>
                </a:solidFill>
              </a:rPr>
              <a:t>assumes minimizing number </a:t>
            </a:r>
            <a:r>
              <a:rPr lang="en-US" sz="1765" b="1">
                <a:solidFill>
                  <a:srgbClr val="660066"/>
                </a:solidFill>
              </a:rPr>
              <a:t>of misclassifications</a:t>
            </a:r>
            <a:endParaRPr lang="en-US" sz="1765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Cheat Sheet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11176000" cy="50817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Two layer net (a.k.a. logistic regression)</a:t>
            </a:r>
          </a:p>
          <a:p>
            <a:pPr lvl="1"/>
            <a:r>
              <a:rPr lang="en-US" dirty="0"/>
              <a:t>activation function</a:t>
            </a:r>
          </a:p>
          <a:p>
            <a:pPr lvl="1">
              <a:spcBef>
                <a:spcPts val="2475"/>
              </a:spcBef>
            </a:pPr>
            <a:r>
              <a:rPr lang="en-US" dirty="0"/>
              <a:t>weight update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Deep(</a:t>
            </a:r>
            <a:r>
              <a:rPr lang="en-US" dirty="0" err="1"/>
              <a:t>er</a:t>
            </a:r>
            <a:r>
              <a:rPr lang="en-US" dirty="0"/>
              <a:t>) net</a:t>
            </a:r>
          </a:p>
          <a:p>
            <a:pPr lvl="1"/>
            <a:r>
              <a:rPr lang="en-US" dirty="0"/>
              <a:t>activation function same as above</a:t>
            </a:r>
          </a:p>
          <a:p>
            <a:pPr lvl="1"/>
            <a:r>
              <a:rPr lang="en-US" dirty="0"/>
              <a:t>weight update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56412" y="2084350"/>
          <a:ext cx="1423147" cy="605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900" imgH="685800" progId="Equation.DSMT4">
                  <p:embed/>
                </p:oleObj>
              </mc:Choice>
              <mc:Fallback>
                <p:oleObj name="Equation" r:id="rId2" imgW="16129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56412" y="2084350"/>
                        <a:ext cx="1423147" cy="605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558367" y="1916206"/>
          <a:ext cx="194982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09800" imgH="863600" progId="Equation.DSMT4">
                  <p:embed/>
                </p:oleObj>
              </mc:Choice>
              <mc:Fallback>
                <p:oleObj name="Equation" r:id="rId4" imgW="2209800" imgH="86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8367" y="1916206"/>
                        <a:ext cx="194982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56412" y="2874309"/>
          <a:ext cx="3104029" cy="36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17900" imgH="419100" progId="Equation.DSMT4">
                  <p:embed/>
                </p:oleObj>
              </mc:Choice>
              <mc:Fallback>
                <p:oleObj name="Equation" r:id="rId6" imgW="35179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56412" y="2874309"/>
                        <a:ext cx="3104029" cy="36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003927" y="2877109"/>
          <a:ext cx="1008529" cy="392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444500" progId="Equation.DSMT4">
                  <p:embed/>
                </p:oleObj>
              </mc:Choice>
              <mc:Fallback>
                <p:oleObj name="Equation" r:id="rId8" imgW="11430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03927" y="2877109"/>
                        <a:ext cx="1008529" cy="392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73530" y="3372861"/>
            <a:ext cx="2069791" cy="63555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765" b="1" dirty="0">
                <a:solidFill>
                  <a:srgbClr val="660066"/>
                </a:solidFill>
              </a:rPr>
              <a:t>assumes minimizing squared error loss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601578"/>
              </p:ext>
            </p:extLst>
          </p:nvPr>
        </p:nvGraphicFramePr>
        <p:xfrm>
          <a:off x="4516468" y="5537358"/>
          <a:ext cx="1400735" cy="36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87500" imgH="419100" progId="Equation.DSMT4">
                  <p:embed/>
                </p:oleObj>
              </mc:Choice>
              <mc:Fallback>
                <p:oleObj name="Equation" r:id="rId10" imgW="1587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16468" y="5537358"/>
                        <a:ext cx="1400735" cy="36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966252"/>
              </p:ext>
            </p:extLst>
          </p:nvPr>
        </p:nvGraphicFramePr>
        <p:xfrm>
          <a:off x="6852395" y="4928855"/>
          <a:ext cx="5233147" cy="151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30900" imgH="1714500" progId="Equation.DSMT4">
                  <p:embed/>
                </p:oleObj>
              </mc:Choice>
              <mc:Fallback>
                <p:oleObj name="Equation" r:id="rId12" imgW="5930900" imgH="171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52395" y="4928855"/>
                        <a:ext cx="5233147" cy="1512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533279" y="4314388"/>
            <a:ext cx="2069791" cy="63555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765" b="1" dirty="0">
                <a:solidFill>
                  <a:srgbClr val="660066"/>
                </a:solidFill>
              </a:rPr>
              <a:t>assumes minimizing squared error loss</a:t>
            </a:r>
          </a:p>
        </p:txBody>
      </p:sp>
    </p:spTree>
    <p:extLst>
      <p:ext uri="{BB962C8B-B14F-4D97-AF65-F5344CB8AC3E}">
        <p14:creationId xmlns:p14="http://schemas.microsoft.com/office/powerpoint/2010/main" val="5828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Squared Error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Sensible regardless of output range and output activation function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with logistic output unit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with </a:t>
            </a:r>
            <a:r>
              <a:rPr lang="en-US" dirty="0" err="1"/>
              <a:t>tanh</a:t>
            </a:r>
            <a:r>
              <a:rPr lang="en-US" dirty="0"/>
              <a:t> output unit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376459"/>
              </p:ext>
            </p:extLst>
          </p:nvPr>
        </p:nvGraphicFramePr>
        <p:xfrm>
          <a:off x="5289177" y="3433359"/>
          <a:ext cx="194982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800" imgH="863600" progId="Equation.DSMT4">
                  <p:embed/>
                </p:oleObj>
              </mc:Choice>
              <mc:Fallback>
                <p:oleObj name="Equation" r:id="rId2" imgW="2209800" imgH="86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89177" y="3433359"/>
                        <a:ext cx="194982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42171" y="3422070"/>
                <a:ext cx="2086661" cy="773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mr-IN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171" y="3422070"/>
                <a:ext cx="2086661" cy="77328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42171" y="5203574"/>
                <a:ext cx="2862194" cy="773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mr-IN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171" y="5203574"/>
                <a:ext cx="2862194" cy="77328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84077" y="5043317"/>
                <a:ext cx="1729448" cy="4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77" y="5043317"/>
                <a:ext cx="1729448" cy="446917"/>
              </a:xfrm>
              <a:prstGeom prst="rect">
                <a:avLst/>
              </a:prstGeom>
              <a:blipFill rotWithShape="0">
                <a:blip r:embed="rId11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78366" y="5490234"/>
                <a:ext cx="2398670" cy="757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exp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⁡(−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366" y="5490234"/>
                <a:ext cx="2398670" cy="75732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524242" y="2185609"/>
            <a:ext cx="5143517" cy="773206"/>
            <a:chOff x="2433973" y="2185609"/>
            <a:chExt cx="5143517" cy="77320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72007132"/>
                    </p:ext>
                  </p:extLst>
                </p:nvPr>
              </p:nvGraphicFramePr>
              <p:xfrm>
                <a:off x="2433973" y="2185609"/>
                <a:ext cx="2073088" cy="77320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3" imgW="2349500" imgH="876300" progId="Equation.DSMT4">
                        <p:embed/>
                      </p:oleObj>
                    </mc:Choice>
                    <mc:Fallback>
                      <p:oleObj name="Equation" r:id="rId13" imgW="2349500" imgH="8763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33973" y="2185609"/>
                              <a:ext cx="2073088" cy="77320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9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72007132"/>
                    </p:ext>
                  </p:extLst>
                </p:nvPr>
              </p:nvGraphicFramePr>
              <p:xfrm>
                <a:off x="2433973" y="2185609"/>
                <a:ext cx="2073088" cy="77320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602" name="Equation" r:id="rId15" imgW="2349500" imgH="876300" progId="Equation.DSMT4">
                        <p:embed/>
                      </p:oleObj>
                    </mc:Choice>
                    <mc:Fallback>
                      <p:oleObj name="Equation" r:id="rId15" imgW="2349500" imgH="8763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33973" y="2185609"/>
                              <a:ext cx="2073088" cy="77320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911265" y="2190024"/>
                  <a:ext cx="1666225" cy="7643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1265" y="2190024"/>
                  <a:ext cx="1666225" cy="76437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15721" y="2005935"/>
                <a:ext cx="2036775" cy="1132554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rgbClr val="FFC000"/>
                    </a:solidFill>
                    <a:latin typeface="+mn-lt"/>
                  </a:rPr>
                  <a:t>Remember</a:t>
                </a:r>
                <a:br>
                  <a:rPr lang="en-US" sz="2200" b="1" dirty="0">
                    <a:solidFill>
                      <a:srgbClr val="FFC000"/>
                    </a:solidFill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rgbClr val="FFC000"/>
                          </a:solidFill>
                          <a:latin typeface="Cambria Math" charset="0"/>
                        </a:rPr>
                        <m:t>𝚫</m:t>
                      </m:r>
                      <m:r>
                        <a:rPr lang="en-US" sz="2200" b="1" i="0" smtClean="0">
                          <a:solidFill>
                            <a:srgbClr val="FFC000"/>
                          </a:solidFill>
                          <a:latin typeface="Cambria Math" charset="0"/>
                        </a:rPr>
                        <m:t>𝐰</m:t>
                      </m:r>
                      <m:r>
                        <a:rPr lang="en-US" sz="2200" b="1" i="0" smtClean="0">
                          <a:solidFill>
                            <a:srgbClr val="FFC000"/>
                          </a:solidFill>
                          <a:latin typeface="Cambria Math" charset="0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rgbClr val="FFC000"/>
                          </a:solidFill>
                          <a:latin typeface="Cambria Math" charset="0"/>
                        </a:rPr>
                        <m:t>𝝐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FFC000"/>
                              </a:solidFill>
                              <a:latin typeface="Cambria Math" charset="0"/>
                            </a:rPr>
                            <m:t>𝝏</m:t>
                          </m:r>
                          <m:r>
                            <a:rPr lang="en-US" sz="2200" b="1" i="1" smtClean="0">
                              <a:solidFill>
                                <a:srgbClr val="FFC000"/>
                              </a:solidFill>
                              <a:latin typeface="Cambria Math" charset="0"/>
                            </a:rPr>
                            <m:t>𝑬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rgbClr val="FFC000"/>
                              </a:solidFill>
                              <a:latin typeface="Cambria Math" charset="0"/>
                            </a:rPr>
                            <m:t>𝝏</m:t>
                          </m:r>
                          <m:r>
                            <a:rPr lang="en-US" sz="2200" b="1" i="1" smtClean="0">
                              <a:solidFill>
                                <a:srgbClr val="FFC000"/>
                              </a:solidFill>
                              <a:latin typeface="Cambria Math" charset="0"/>
                            </a:rPr>
                            <m:t>𝒚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rgbClr val="FFC000"/>
                          </a:solidFill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en-US" sz="2200" b="1" dirty="0">
                  <a:solidFill>
                    <a:srgbClr val="FFC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721" y="2005935"/>
                <a:ext cx="2036775" cy="1132554"/>
              </a:xfrm>
              <a:prstGeom prst="rect">
                <a:avLst/>
              </a:prstGeom>
              <a:blipFill rotWithShape="0">
                <a:blip r:embed="rId18"/>
                <a:stretch>
                  <a:fillRect t="-319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01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tabLst>
                <a:tab pos="2276475" algn="ctr"/>
                <a:tab pos="5140325" algn="ctr"/>
                <a:tab pos="7989888" algn="ctr"/>
              </a:tabLst>
            </a:pPr>
            <a:r>
              <a:rPr lang="en-US" dirty="0"/>
              <a:t>	Logistic 	vs.	</a:t>
            </a:r>
            <a:r>
              <a:rPr lang="en-US" dirty="0" err="1"/>
              <a:t>Tanh</a:t>
            </a:r>
            <a:r>
              <a:rPr lang="en-US" dirty="0"/>
              <a:t>   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Output = .5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when no input evidence, bias=0</a:t>
            </a:r>
          </a:p>
          <a:p>
            <a:r>
              <a:rPr lang="en-US" dirty="0">
                <a:solidFill>
                  <a:schemeClr val="accent1"/>
                </a:solidFill>
              </a:rPr>
              <a:t>Will trigger activation in next layer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Need large biases to neutralize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biases on different scale than other weights</a:t>
            </a:r>
          </a:p>
          <a:p>
            <a:r>
              <a:rPr lang="en-US" dirty="0">
                <a:solidFill>
                  <a:schemeClr val="accent1"/>
                </a:solidFill>
              </a:rPr>
              <a:t>Does not satisfy weight initialization assumption of mean activation = 0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Output = 0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when no input evidence, bias=0</a:t>
            </a:r>
          </a:p>
          <a:p>
            <a:r>
              <a:rPr lang="en-US" dirty="0">
                <a:solidFill>
                  <a:schemeClr val="accent1"/>
                </a:solidFill>
              </a:rPr>
              <a:t>Won’t trigger activation in next layer</a:t>
            </a:r>
          </a:p>
          <a:p>
            <a:r>
              <a:rPr lang="en-US" dirty="0">
                <a:solidFill>
                  <a:schemeClr val="accent1"/>
                </a:solidFill>
              </a:rPr>
              <a:t>Don’t need large biases</a:t>
            </a:r>
          </a:p>
          <a:p>
            <a:pPr>
              <a:spcBef>
                <a:spcPts val="5500"/>
              </a:spcBef>
            </a:pPr>
            <a:r>
              <a:rPr lang="en-US" dirty="0">
                <a:solidFill>
                  <a:schemeClr val="accent1"/>
                </a:solidFill>
              </a:rPr>
              <a:t>Satisfies weight initialization assumption</a:t>
            </a:r>
          </a:p>
        </p:txBody>
      </p:sp>
    </p:spTree>
    <p:extLst>
      <p:ext uri="{BB962C8B-B14F-4D97-AF65-F5344CB8AC3E}">
        <p14:creationId xmlns:p14="http://schemas.microsoft.com/office/powerpoint/2010/main" val="163658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Entropy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3"/>
                <a:ext cx="11176000" cy="43985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Used when the target output represents a probability distribution</a:t>
                </a:r>
              </a:p>
              <a:p>
                <a:pPr lvl="1"/>
                <a:r>
                  <a:rPr lang="en-US" dirty="0"/>
                  <a:t>e.g., a single output unit that indicates the classification decision (yes, no) for an input</a:t>
                </a:r>
              </a:p>
              <a:p>
                <a:pPr lvl="2"/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  <m:r>
                      <a:rPr lang="en-US" b="1" i="1" smtClean="0">
                        <a:latin typeface="Cambria Math" charset="0"/>
                      </a:rPr>
                      <m:t>∈[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charset="0"/>
                      </a:rPr>
                      <m:t>,</m:t>
                    </m:r>
                    <m:r>
                      <a:rPr lang="en-US" b="1" i="1" smtClean="0">
                        <a:latin typeface="Cambria Math" charset="0"/>
                      </a:rPr>
                      <m:t>𝟏</m:t>
                    </m:r>
                    <m:r>
                      <a:rPr lang="en-US" b="1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dirty="0"/>
                  <a:t> denotes Bernoulli likelihood of class membership</a:t>
                </a:r>
              </a:p>
              <a:p>
                <a:pPr lvl="2"/>
                <a:r>
                  <a:rPr lang="en-US" dirty="0"/>
                  <a:t>Target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</m:oMath>
                </a14:m>
                <a:r>
                  <a:rPr lang="en-US" dirty="0"/>
                  <a:t> indicates true class probability (typically 0 or 1)</a:t>
                </a:r>
              </a:p>
              <a:p>
                <a:pPr lvl="2"/>
                <a:r>
                  <a:rPr lang="en-US" dirty="0"/>
                  <a:t>Note: single value represents probability </a:t>
                </a:r>
                <a:r>
                  <a:rPr lang="en-US" i="1" dirty="0"/>
                  <a:t>distribution </a:t>
                </a:r>
                <a:r>
                  <a:rPr lang="en-US" dirty="0"/>
                  <a:t>over 2 alternatives</a:t>
                </a:r>
              </a:p>
              <a:p>
                <a:r>
                  <a:rPr lang="en-US" dirty="0"/>
                  <a:t>Cross entropy,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𝑯</m:t>
                    </m:r>
                  </m:oMath>
                </a14:m>
                <a:r>
                  <a:rPr lang="en-US" dirty="0"/>
                  <a:t>, measures distance in bits from predicted distribution to target distribution</a:t>
                </a:r>
              </a:p>
              <a:p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3"/>
                <a:ext cx="11176000" cy="4398575"/>
              </a:xfrm>
              <a:blipFill rotWithShape="0">
                <a:blip r:embed="rId3"/>
                <a:stretch>
                  <a:fillRect t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89177" y="3372971"/>
          <a:ext cx="156882" cy="25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800" imgH="292100" progId="Equation.DSMT4">
                  <p:embed/>
                </p:oleObj>
              </mc:Choice>
              <mc:Fallback>
                <p:oleObj name="Equation" r:id="rId4" imgW="177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9177" y="3372971"/>
                        <a:ext cx="156882" cy="257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289177" y="3372971"/>
          <a:ext cx="156882" cy="25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800" imgH="292100" progId="Equation.DSMT4">
                  <p:embed/>
                </p:oleObj>
              </mc:Choice>
              <mc:Fallback>
                <p:oleObj name="Equation" r:id="rId6" imgW="177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9177" y="3372971"/>
                        <a:ext cx="156882" cy="257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1631" y="4955233"/>
                <a:ext cx="4239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𝐸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𝐻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ln</m:t>
                      </m:r>
                      <m:d>
                        <m:dPr>
                          <m:ctrlPr>
                            <a:rPr lang="mr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d>
                        <m:dPr>
                          <m:ctrlPr>
                            <a:rPr lang="mr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ln</m:t>
                      </m:r>
                      <m:d>
                        <m:dPr>
                          <m:ctrlPr>
                            <a:rPr lang="mr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31" y="4955233"/>
                <a:ext cx="4239943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57774" y="4789194"/>
                <a:ext cx="1848070" cy="732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(1−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774" y="4789194"/>
                <a:ext cx="1848070" cy="7321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Squared Error     Versus        Cross Entropy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799689"/>
              </p:ext>
            </p:extLst>
          </p:nvPr>
        </p:nvGraphicFramePr>
        <p:xfrm>
          <a:off x="6403265" y="2458573"/>
          <a:ext cx="156882" cy="25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800" imgH="292100" progId="Equation.DSMT4">
                  <p:embed/>
                </p:oleObj>
              </mc:Choice>
              <mc:Fallback>
                <p:oleObj name="Equation" r:id="rId3" imgW="177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3265" y="2458573"/>
                        <a:ext cx="156882" cy="257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691839"/>
              </p:ext>
            </p:extLst>
          </p:nvPr>
        </p:nvGraphicFramePr>
        <p:xfrm>
          <a:off x="6403265" y="2458573"/>
          <a:ext cx="156882" cy="25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800" imgH="292100" progId="Equation.DSMT4">
                  <p:embed/>
                </p:oleObj>
              </mc:Choice>
              <mc:Fallback>
                <p:oleObj name="Equation" r:id="rId5" imgW="177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3265" y="2458573"/>
                        <a:ext cx="156882" cy="257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94759" y="3564903"/>
            <a:ext cx="7402489" cy="689997"/>
            <a:chOff x="2294759" y="3564903"/>
            <a:chExt cx="7402489" cy="689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294759" y="3565352"/>
                  <a:ext cx="3105209" cy="689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20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sqerr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200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mr-IN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𝑦</m:t>
                        </m:r>
                        <m:d>
                          <m:dPr>
                            <m:ctrlPr>
                              <a:rPr lang="mr-IN" sz="20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4759" y="3565352"/>
                  <a:ext cx="3105209" cy="6890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429063" y="3564903"/>
                  <a:ext cx="2268185" cy="689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20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xentropy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200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𝑡</m:t>
                        </m:r>
                      </m:oMath>
                    </m:oMathPara>
                  </a14:m>
                  <a:endParaRPr lang="en-US" sz="20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063" y="3564903"/>
                  <a:ext cx="2268185" cy="68999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294759" y="1352273"/>
            <a:ext cx="7798110" cy="744627"/>
            <a:chOff x="2294759" y="1352273"/>
            <a:chExt cx="7798110" cy="7446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429063" y="1352273"/>
                  <a:ext cx="2663806" cy="7446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xentropy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mr-I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(1−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063" y="1352273"/>
                  <a:ext cx="2663806" cy="74462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94759" y="1353715"/>
                  <a:ext cx="1933158" cy="741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sqerr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4759" y="1353715"/>
                  <a:ext cx="1933158" cy="74174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2294759" y="2492123"/>
            <a:ext cx="6961984" cy="677558"/>
            <a:chOff x="2294759" y="2388006"/>
            <a:chExt cx="6961984" cy="6775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429063" y="2388006"/>
                  <a:ext cx="1827680" cy="6775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𝑦</m:t>
                        </m:r>
                        <m:d>
                          <m:dPr>
                            <m:ctrlPr>
                              <a:rPr lang="mr-IN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063" y="2388006"/>
                  <a:ext cx="1827680" cy="67755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294759" y="2388006"/>
                  <a:ext cx="1827680" cy="6775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𝑦</m:t>
                        </m:r>
                        <m:d>
                          <m:dPr>
                            <m:ctrlPr>
                              <a:rPr lang="mr-IN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4759" y="2388006"/>
                  <a:ext cx="1827680" cy="67755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4740952"/>
                <a:ext cx="11176000" cy="158627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Essentially, cross entropy does not suppress learning when output is confident (near 0,1)</a:t>
                </a:r>
              </a:p>
              <a:p>
                <a:pPr lvl="1"/>
                <a:r>
                  <a:rPr lang="en-US" dirty="0"/>
                  <a:t>net devotes its efforts to fitting target values exactly</a:t>
                </a:r>
              </a:p>
              <a:p>
                <a:pPr lvl="1"/>
                <a:r>
                  <a:rPr lang="en-US" dirty="0"/>
                  <a:t>e.g., consider situation 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  <m:r>
                      <a:rPr lang="en-US" b="1" i="1" smtClean="0">
                        <a:latin typeface="Cambria Math" charset="0"/>
                      </a:rPr>
                      <m:t>=.</m:t>
                    </m:r>
                    <m:r>
                      <a:rPr lang="en-US" b="1" i="1" smtClean="0">
                        <a:latin typeface="Cambria Math" charset="0"/>
                      </a:rPr>
                      <m:t>𝟗𝟗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4740952"/>
                <a:ext cx="11176000" cy="1586276"/>
              </a:xfrm>
              <a:blipFill rotWithShape="0">
                <a:blip r:embed="rId13"/>
                <a:stretch>
                  <a:fillRect t="-5000"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In statistics, many parameter estimation problems are formulated in terms of maximizing the likelihood of the data</a:t>
                </a:r>
              </a:p>
              <a:p>
                <a:pPr lvl="1"/>
                <a:r>
                  <a:rPr lang="en-US" dirty="0"/>
                  <a:t>find model parameters that maximize the likelihood of the data under the model</a:t>
                </a:r>
              </a:p>
              <a:p>
                <a:pPr lvl="1"/>
                <a:r>
                  <a:rPr lang="en-US" dirty="0"/>
                  <a:t>e.g., 10 coin flips producing 8 heads and 2 tails</a:t>
                </a:r>
              </a:p>
              <a:p>
                <a:pPr lvl="2"/>
                <a:r>
                  <a:rPr lang="en-US" dirty="0"/>
                  <a:t>What is the coin’s bias?</a:t>
                </a:r>
              </a:p>
              <a:p>
                <a:r>
                  <a:rPr lang="en-US" dirty="0"/>
                  <a:t>Likelihood formulation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ℒ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  <m:r>
                      <a:rPr lang="en-US" b="1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   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ℓ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ln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ℒ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ln</m:t>
                    </m:r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𝒚</m:t>
                        </m:r>
                      </m:e>
                    </m:d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</m:e>
                    </m:d>
                    <m:r>
                      <m:rPr>
                        <m:nor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ln</m:t>
                    </m:r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𝒚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97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51227" y="5044965"/>
                <a:ext cx="3825765" cy="919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solidFill>
                      <a:srgbClr val="FFC000"/>
                    </a:solidFill>
                  </a:rPr>
                  <a:t>What’s the relationship between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C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ℓ</m:t>
                    </m:r>
                  </m:oMath>
                </a14:m>
                <a:r>
                  <a:rPr lang="en-US" sz="2500" b="1" dirty="0">
                    <a:solidFill>
                      <a:srgbClr val="FFC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𝑬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500" b="1" i="0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xentropy</m:t>
                        </m:r>
                      </m:sub>
                    </m:sSub>
                    <m:r>
                      <a:rPr lang="en-US" sz="2500" b="1" i="1" smtClean="0">
                        <a:solidFill>
                          <a:srgbClr val="FFC000"/>
                        </a:solidFill>
                        <a:latin typeface="Cambria Math" charset="0"/>
                      </a:rPr>
                      <m:t>?</m:t>
                    </m:r>
                  </m:oMath>
                </a14:m>
                <a:endParaRPr lang="en-US" sz="25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227" y="5044965"/>
                <a:ext cx="3825765" cy="919611"/>
              </a:xfrm>
              <a:prstGeom prst="rect">
                <a:avLst/>
              </a:prstGeom>
              <a:blipFill rotWithShape="0">
                <a:blip r:embed="rId3"/>
                <a:stretch>
                  <a:fillRect l="-2389" t="-5333" r="-1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3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accent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97814</TotalTime>
  <Words>1050</Words>
  <Application>Microsoft Office PowerPoint</Application>
  <PresentationFormat>Widescreen</PresentationFormat>
  <Paragraphs>197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Wingdings</vt:lpstr>
      <vt:lpstr>Default2015</vt:lpstr>
      <vt:lpstr>Equation</vt:lpstr>
      <vt:lpstr>PowerPoint Presentation</vt:lpstr>
      <vt:lpstr>Output Activation and Loss Functions</vt:lpstr>
      <vt:lpstr>Cheat Sheet 1</vt:lpstr>
      <vt:lpstr>Cheat Sheet 2</vt:lpstr>
      <vt:lpstr>Squared Error Loss</vt:lpstr>
      <vt:lpstr> Logistic  vs. Tanh                                                    </vt:lpstr>
      <vt:lpstr>Cross Entropy Loss</vt:lpstr>
      <vt:lpstr>Squared Error     Versus        Cross Entropy</vt:lpstr>
      <vt:lpstr>Maximum Likelihood Estimation</vt:lpstr>
      <vt:lpstr>Probabilistic Interpretation of Squared-Error Loss</vt:lpstr>
      <vt:lpstr>Probabilistic Interpretation of Squared-Error Loss</vt:lpstr>
      <vt:lpstr>Categorical Outputs</vt:lpstr>
      <vt:lpstr>Categorical Outputs</vt:lpstr>
      <vt:lpstr>Derivatives For Categorical Outputs</vt:lpstr>
      <vt:lpstr>Rectified Linear Unit (ReLU)</vt:lpstr>
      <vt:lpstr>Leaky ReLU</vt:lpstr>
      <vt:lpstr>Softplus</vt:lpstr>
      <vt:lpstr>Exponential Linear Unit (ELU)</vt:lpstr>
      <vt:lpstr>Radial Basis Functions</vt:lpstr>
      <vt:lpstr>playground.tensorflow.org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C. Mozer</dc:creator>
  <cp:keywords/>
  <dc:description/>
  <cp:lastModifiedBy>Dr. Morarjee Kolla</cp:lastModifiedBy>
  <cp:revision>4921</cp:revision>
  <cp:lastPrinted>2016-03-26T19:02:22Z</cp:lastPrinted>
  <dcterms:created xsi:type="dcterms:W3CDTF">2015-11-30T16:35:29Z</dcterms:created>
  <dcterms:modified xsi:type="dcterms:W3CDTF">2023-01-19T06:30:15Z</dcterms:modified>
  <cp:category/>
</cp:coreProperties>
</file>