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84" r:id="rId6"/>
    <p:sldId id="259" r:id="rId7"/>
    <p:sldId id="271" r:id="rId8"/>
    <p:sldId id="287" r:id="rId9"/>
    <p:sldId id="272" r:id="rId10"/>
    <p:sldId id="290" r:id="rId11"/>
    <p:sldId id="286" r:id="rId12"/>
    <p:sldId id="285" r:id="rId13"/>
    <p:sldId id="288" r:id="rId14"/>
    <p:sldId id="289" r:id="rId15"/>
    <p:sldId id="268" r:id="rId16"/>
    <p:sldId id="267" r:id="rId17"/>
    <p:sldId id="269" r:id="rId18"/>
    <p:sldId id="270" r:id="rId19"/>
    <p:sldId id="273" r:id="rId20"/>
    <p:sldId id="293" r:id="rId21"/>
    <p:sldId id="274" r:id="rId22"/>
    <p:sldId id="292" r:id="rId23"/>
    <p:sldId id="275" r:id="rId24"/>
    <p:sldId id="276" r:id="rId25"/>
    <p:sldId id="277" r:id="rId26"/>
    <p:sldId id="278" r:id="rId27"/>
    <p:sldId id="279" r:id="rId28"/>
    <p:sldId id="294" r:id="rId29"/>
    <p:sldId id="295" r:id="rId30"/>
    <p:sldId id="299" r:id="rId31"/>
    <p:sldId id="296" r:id="rId32"/>
    <p:sldId id="297" r:id="rId33"/>
    <p:sldId id="298" r:id="rId34"/>
    <p:sldId id="280" r:id="rId35"/>
    <p:sldId id="281" r:id="rId36"/>
    <p:sldId id="282"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A38-DCE7-4824-B900-D27F8A6B3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AFF856F-D254-4D40-A280-F454CF3F0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A02507-6553-4507-B345-7F84824F9FBC}"/>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5" name="Footer Placeholder 4">
            <a:extLst>
              <a:ext uri="{FF2B5EF4-FFF2-40B4-BE49-F238E27FC236}">
                <a16:creationId xmlns:a16="http://schemas.microsoft.com/office/drawing/2014/main" id="{C5825A8E-1051-442C-B4FB-90EBD31B188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775BB4-084C-4807-B7D5-B4530A33D222}"/>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302016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FF83-D912-4E6A-841E-508DF18CCE8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925E0D3-5004-44B1-8FE7-86272A107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3F1B5D-65F6-456F-9CDA-74F61C33796E}"/>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5" name="Footer Placeholder 4">
            <a:extLst>
              <a:ext uri="{FF2B5EF4-FFF2-40B4-BE49-F238E27FC236}">
                <a16:creationId xmlns:a16="http://schemas.microsoft.com/office/drawing/2014/main" id="{EB1BDDEC-CDA7-4BAF-909D-50977E998E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54BC2B-BBF1-47A2-BE19-C34DD5894FAC}"/>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45040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BD6BF-97E7-42C6-9A27-0FCA168972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44094F0-1793-493C-B1F5-5576AEADF9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993A76A-E9C8-4D86-A2B3-B5D0E33DE868}"/>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5" name="Footer Placeholder 4">
            <a:extLst>
              <a:ext uri="{FF2B5EF4-FFF2-40B4-BE49-F238E27FC236}">
                <a16:creationId xmlns:a16="http://schemas.microsoft.com/office/drawing/2014/main" id="{1685D516-E13C-4A0F-A57D-ED2803CE35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90E568E-86CC-4712-A094-14966E259F2E}"/>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152727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3FCAF-0FA9-4759-9CC2-5A1A3B7A19B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A4DBC37-8050-4F25-9E37-31E1EFBCD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C9EF7D-F72E-41A4-99D8-427A792BBB3F}"/>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5" name="Footer Placeholder 4">
            <a:extLst>
              <a:ext uri="{FF2B5EF4-FFF2-40B4-BE49-F238E27FC236}">
                <a16:creationId xmlns:a16="http://schemas.microsoft.com/office/drawing/2014/main" id="{C70F7877-FE8F-4CCC-9F8D-DB01BFD002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C7E660-5118-4921-A7B2-A6A1AC0F4157}"/>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228665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30F01-AE24-4920-B2FE-8C4FB332E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CBCD87B-2195-4A19-B79C-4C0E76020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7B9ECC-3B00-4174-B647-E5802B4B3FC0}"/>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5" name="Footer Placeholder 4">
            <a:extLst>
              <a:ext uri="{FF2B5EF4-FFF2-40B4-BE49-F238E27FC236}">
                <a16:creationId xmlns:a16="http://schemas.microsoft.com/office/drawing/2014/main" id="{49C09B6A-5045-4FAA-A9B5-87B792C8E1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6C1D05-32A3-4D13-BF9D-D9A7562B1885}"/>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395420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C157-0669-4DD9-95E7-71CF5F08970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DD1A778-4EA4-4488-A72A-4E53C004B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593552E-A206-421B-A540-666A73383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8634C57-44B9-445F-AD88-0256CE58660F}"/>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6" name="Footer Placeholder 5">
            <a:extLst>
              <a:ext uri="{FF2B5EF4-FFF2-40B4-BE49-F238E27FC236}">
                <a16:creationId xmlns:a16="http://schemas.microsoft.com/office/drawing/2014/main" id="{77B3827D-9C43-4232-9410-0674AB4B69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0EA8712-DDFA-4969-B894-E93B9159884F}"/>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136136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EB72-437B-481F-B873-73196F85ABE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07A683-921E-4655-AC40-9DF9400977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75C067-8E4B-4CA9-B62D-E10B0209E0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77CED95-278A-4E90-929C-CB5D9E96A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6B2895-92DE-4F88-A3B4-E5BAEEF0B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10D466E-2350-4420-B96D-7D40DD42D6C2}"/>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8" name="Footer Placeholder 7">
            <a:extLst>
              <a:ext uri="{FF2B5EF4-FFF2-40B4-BE49-F238E27FC236}">
                <a16:creationId xmlns:a16="http://schemas.microsoft.com/office/drawing/2014/main" id="{C830F9A8-9BAF-489F-8DF0-3662E3696A2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DD343F2-3450-4A1B-A917-C1189CCFAEDB}"/>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194519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8644-1362-45BA-93A3-0032562CB50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DBE6201-7316-4AAD-8752-2B7AF6467FC9}"/>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4" name="Footer Placeholder 3">
            <a:extLst>
              <a:ext uri="{FF2B5EF4-FFF2-40B4-BE49-F238E27FC236}">
                <a16:creationId xmlns:a16="http://schemas.microsoft.com/office/drawing/2014/main" id="{D08A8B69-8AB6-41C6-B2EF-AD568A21EE4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CCF8380-16EE-4E6B-B718-2DC1AF3A7405}"/>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208866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1798F-E405-4809-B753-E1CCEE3269E6}"/>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3" name="Footer Placeholder 2">
            <a:extLst>
              <a:ext uri="{FF2B5EF4-FFF2-40B4-BE49-F238E27FC236}">
                <a16:creationId xmlns:a16="http://schemas.microsoft.com/office/drawing/2014/main" id="{9CFB1A17-FEEA-4070-A35A-4CCA8AC4C6C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973376-C5E2-4341-AA8A-B39B6CC662BB}"/>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221881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047D-61C4-4947-9AED-F189C5832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CF3D430-1D9E-4F00-A2D6-4A8D6DDF8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EA7CE93-2BAE-4E4F-8959-43AA69844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3F773-5003-4F5C-9712-8000ECA47012}"/>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6" name="Footer Placeholder 5">
            <a:extLst>
              <a:ext uri="{FF2B5EF4-FFF2-40B4-BE49-F238E27FC236}">
                <a16:creationId xmlns:a16="http://schemas.microsoft.com/office/drawing/2014/main" id="{C86C4D33-22C5-42CC-A134-132F37BBB62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AB84518-FF12-41B4-9757-FACF3EA174FC}"/>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324407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EEB0-6982-451D-AA52-D32E5BD9B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EAB8CCB-D8B9-430B-A99D-C438F7F5F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DDC12EC-1E85-4533-BC2F-6406887C3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71C48-23C2-41A1-A585-3EB8F7B7B7EC}"/>
              </a:ext>
            </a:extLst>
          </p:cNvPr>
          <p:cNvSpPr>
            <a:spLocks noGrp="1"/>
          </p:cNvSpPr>
          <p:nvPr>
            <p:ph type="dt" sz="half" idx="10"/>
          </p:nvPr>
        </p:nvSpPr>
        <p:spPr/>
        <p:txBody>
          <a:bodyPr/>
          <a:lstStyle/>
          <a:p>
            <a:fld id="{39734B03-9DD6-4945-A644-3D45F630F3CD}" type="datetimeFigureOut">
              <a:rPr lang="en-IN" smtClean="0"/>
              <a:t>27-10-2022</a:t>
            </a:fld>
            <a:endParaRPr lang="en-IN"/>
          </a:p>
        </p:txBody>
      </p:sp>
      <p:sp>
        <p:nvSpPr>
          <p:cNvPr id="6" name="Footer Placeholder 5">
            <a:extLst>
              <a:ext uri="{FF2B5EF4-FFF2-40B4-BE49-F238E27FC236}">
                <a16:creationId xmlns:a16="http://schemas.microsoft.com/office/drawing/2014/main" id="{F3437BEB-527A-4093-88AE-577188F3A7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C25C85-9CAB-4CCC-9EFC-963FC12D08DD}"/>
              </a:ext>
            </a:extLst>
          </p:cNvPr>
          <p:cNvSpPr>
            <a:spLocks noGrp="1"/>
          </p:cNvSpPr>
          <p:nvPr>
            <p:ph type="sldNum" sz="quarter" idx="12"/>
          </p:nvPr>
        </p:nvSpPr>
        <p:spPr/>
        <p:txBody>
          <a:bodyPr/>
          <a:lstStyle/>
          <a:p>
            <a:fld id="{78072CDF-753A-47F4-A8E3-C7B44249140A}" type="slidenum">
              <a:rPr lang="en-IN" smtClean="0"/>
              <a:t>‹#›</a:t>
            </a:fld>
            <a:endParaRPr lang="en-IN"/>
          </a:p>
        </p:txBody>
      </p:sp>
    </p:spTree>
    <p:extLst>
      <p:ext uri="{BB962C8B-B14F-4D97-AF65-F5344CB8AC3E}">
        <p14:creationId xmlns:p14="http://schemas.microsoft.com/office/powerpoint/2010/main" val="158747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FC330-59BF-43F1-B9A7-F6887ABB9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0255FD5-548F-4E68-9A69-0D44C581E0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2363C9-3DA9-426D-82A2-29D3831F9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34B03-9DD6-4945-A644-3D45F630F3CD}" type="datetimeFigureOut">
              <a:rPr lang="en-IN" smtClean="0"/>
              <a:t>27-10-2022</a:t>
            </a:fld>
            <a:endParaRPr lang="en-IN"/>
          </a:p>
        </p:txBody>
      </p:sp>
      <p:sp>
        <p:nvSpPr>
          <p:cNvPr id="5" name="Footer Placeholder 4">
            <a:extLst>
              <a:ext uri="{FF2B5EF4-FFF2-40B4-BE49-F238E27FC236}">
                <a16:creationId xmlns:a16="http://schemas.microsoft.com/office/drawing/2014/main" id="{CD09D522-1D90-4A71-8A53-73577F6D8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4154724-4508-4E12-812F-E04BE18D3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72CDF-753A-47F4-A8E3-C7B44249140A}" type="slidenum">
              <a:rPr lang="en-IN" smtClean="0"/>
              <a:t>‹#›</a:t>
            </a:fld>
            <a:endParaRPr lang="en-IN"/>
          </a:p>
        </p:txBody>
      </p:sp>
    </p:spTree>
    <p:extLst>
      <p:ext uri="{BB962C8B-B14F-4D97-AF65-F5344CB8AC3E}">
        <p14:creationId xmlns:p14="http://schemas.microsoft.com/office/powerpoint/2010/main" val="3898577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1367161"/>
          </a:xfrm>
        </p:spPr>
        <p:txBody>
          <a:bodyPr>
            <a:normAutofit/>
          </a:bodyPr>
          <a:lstStyle/>
          <a:p>
            <a:r>
              <a:rPr lang="en-US" b="1" dirty="0"/>
              <a:t>CLOUD COMPUTING</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3" y="2898372"/>
            <a:ext cx="10910656" cy="3458039"/>
          </a:xfrm>
        </p:spPr>
        <p:txBody>
          <a:bodyPr/>
          <a:lstStyle/>
          <a:p>
            <a:pPr algn="r"/>
            <a:r>
              <a:rPr lang="en-US" dirty="0"/>
              <a:t> </a:t>
            </a:r>
            <a:endParaRPr lang="en-IN" dirty="0"/>
          </a:p>
        </p:txBody>
      </p:sp>
      <p:pic>
        <p:nvPicPr>
          <p:cNvPr id="5" name="Picture 4">
            <a:extLst>
              <a:ext uri="{FF2B5EF4-FFF2-40B4-BE49-F238E27FC236}">
                <a16:creationId xmlns:a16="http://schemas.microsoft.com/office/drawing/2014/main" id="{ABD321EA-9E59-483D-A9A6-73E334A10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972" y="2578592"/>
            <a:ext cx="7679831" cy="3609143"/>
          </a:xfrm>
          <a:prstGeom prst="rect">
            <a:avLst/>
          </a:prstGeom>
        </p:spPr>
      </p:pic>
    </p:spTree>
    <p:extLst>
      <p:ext uri="{BB962C8B-B14F-4D97-AF65-F5344CB8AC3E}">
        <p14:creationId xmlns:p14="http://schemas.microsoft.com/office/powerpoint/2010/main" val="345872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 </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endParaRPr lang="en-IN" dirty="0"/>
          </a:p>
        </p:txBody>
      </p:sp>
      <p:pic>
        <p:nvPicPr>
          <p:cNvPr id="5" name="Picture 4">
            <a:extLst>
              <a:ext uri="{FF2B5EF4-FFF2-40B4-BE49-F238E27FC236}">
                <a16:creationId xmlns:a16="http://schemas.microsoft.com/office/drawing/2014/main" id="{D96B108E-773C-C242-1CAB-03FDD10AD762}"/>
              </a:ext>
            </a:extLst>
          </p:cNvPr>
          <p:cNvPicPr>
            <a:picLocks noChangeAspect="1"/>
          </p:cNvPicPr>
          <p:nvPr/>
        </p:nvPicPr>
        <p:blipFill>
          <a:blip r:embed="rId2"/>
          <a:stretch>
            <a:fillRect/>
          </a:stretch>
        </p:blipFill>
        <p:spPr>
          <a:xfrm>
            <a:off x="972152" y="1713391"/>
            <a:ext cx="9740766" cy="4571906"/>
          </a:xfrm>
          <a:prstGeom prst="rect">
            <a:avLst/>
          </a:prstGeom>
        </p:spPr>
      </p:pic>
    </p:spTree>
    <p:extLst>
      <p:ext uri="{BB962C8B-B14F-4D97-AF65-F5344CB8AC3E}">
        <p14:creationId xmlns:p14="http://schemas.microsoft.com/office/powerpoint/2010/main" val="335727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endParaRPr lang="en-IN" dirty="0"/>
          </a:p>
        </p:txBody>
      </p:sp>
      <p:graphicFrame>
        <p:nvGraphicFramePr>
          <p:cNvPr id="4" name="Object 3">
            <a:extLst>
              <a:ext uri="{FF2B5EF4-FFF2-40B4-BE49-F238E27FC236}">
                <a16:creationId xmlns:a16="http://schemas.microsoft.com/office/drawing/2014/main" id="{3D8F4E02-69B6-B49C-0CB8-14AE696E3D8B}"/>
              </a:ext>
            </a:extLst>
          </p:cNvPr>
          <p:cNvGraphicFramePr>
            <a:graphicFrameLocks noChangeAspect="1"/>
          </p:cNvGraphicFramePr>
          <p:nvPr>
            <p:extLst>
              <p:ext uri="{D42A27DB-BD31-4B8C-83A1-F6EECF244321}">
                <p14:modId xmlns:p14="http://schemas.microsoft.com/office/powerpoint/2010/main" val="2559955372"/>
              </p:ext>
            </p:extLst>
          </p:nvPr>
        </p:nvGraphicFramePr>
        <p:xfrm>
          <a:off x="298383" y="257452"/>
          <a:ext cx="11477692" cy="6600547"/>
        </p:xfrm>
        <a:graphic>
          <a:graphicData uri="http://schemas.openxmlformats.org/presentationml/2006/ole">
            <mc:AlternateContent xmlns:mc="http://schemas.openxmlformats.org/markup-compatibility/2006">
              <mc:Choice xmlns:v="urn:schemas-microsoft-com:vml" Requires="v">
                <p:oleObj name="Bitmap Image" r:id="rId2" imgW="11360160" imgH="5594400" progId="PBrush">
                  <p:embed/>
                </p:oleObj>
              </mc:Choice>
              <mc:Fallback>
                <p:oleObj name="Bitmap Image" r:id="rId2" imgW="11360160" imgH="5594400" progId="PBrush">
                  <p:embed/>
                  <p:pic>
                    <p:nvPicPr>
                      <p:cNvPr id="0" name=""/>
                      <p:cNvPicPr/>
                      <p:nvPr/>
                    </p:nvPicPr>
                    <p:blipFill>
                      <a:blip r:embed="rId3"/>
                      <a:stretch>
                        <a:fillRect/>
                      </a:stretch>
                    </p:blipFill>
                    <p:spPr>
                      <a:xfrm>
                        <a:off x="298383" y="257452"/>
                        <a:ext cx="11477692" cy="6600547"/>
                      </a:xfrm>
                      <a:prstGeom prst="rect">
                        <a:avLst/>
                      </a:prstGeom>
                    </p:spPr>
                  </p:pic>
                </p:oleObj>
              </mc:Fallback>
            </mc:AlternateContent>
          </a:graphicData>
        </a:graphic>
      </p:graphicFrame>
    </p:spTree>
    <p:extLst>
      <p:ext uri="{BB962C8B-B14F-4D97-AF65-F5344CB8AC3E}">
        <p14:creationId xmlns:p14="http://schemas.microsoft.com/office/powerpoint/2010/main" val="222527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Regions and Availability Zones:</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r>
              <a:rPr lang="en-US" dirty="0"/>
              <a:t>27 Regions</a:t>
            </a:r>
          </a:p>
          <a:p>
            <a:pPr marL="342900" indent="-342900" algn="l">
              <a:buFontTx/>
              <a:buChar char="-"/>
            </a:pPr>
            <a:r>
              <a:rPr lang="en-US" dirty="0"/>
              <a:t>Each Region has multiple availability zones. </a:t>
            </a:r>
          </a:p>
          <a:p>
            <a:pPr marL="342900" indent="-342900" algn="l">
              <a:buFontTx/>
              <a:buChar char="-"/>
            </a:pPr>
            <a:r>
              <a:rPr lang="en-US" dirty="0"/>
              <a:t>Total 84 availability zones</a:t>
            </a:r>
            <a:endParaRPr lang="en-IN" dirty="0"/>
          </a:p>
        </p:txBody>
      </p:sp>
    </p:spTree>
    <p:extLst>
      <p:ext uri="{BB962C8B-B14F-4D97-AF65-F5344CB8AC3E}">
        <p14:creationId xmlns:p14="http://schemas.microsoft.com/office/powerpoint/2010/main" val="414529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5" y="257453"/>
            <a:ext cx="9774502" cy="859078"/>
          </a:xfrm>
        </p:spPr>
        <p:txBody>
          <a:bodyPr>
            <a:normAutofit fontScale="90000"/>
          </a:bodyPr>
          <a:lstStyle/>
          <a:p>
            <a:pPr algn="l"/>
            <a:r>
              <a:rPr lang="en-US" b="1" dirty="0"/>
              <a:t>How to choose region?</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endParaRPr lang="en-IN" dirty="0"/>
          </a:p>
        </p:txBody>
      </p:sp>
      <p:pic>
        <p:nvPicPr>
          <p:cNvPr id="5" name="Picture 4">
            <a:extLst>
              <a:ext uri="{FF2B5EF4-FFF2-40B4-BE49-F238E27FC236}">
                <a16:creationId xmlns:a16="http://schemas.microsoft.com/office/drawing/2014/main" id="{D0E5B19B-66BD-BFDF-1A1B-72695D8B8D5D}"/>
              </a:ext>
            </a:extLst>
          </p:cNvPr>
          <p:cNvPicPr>
            <a:picLocks noChangeAspect="1"/>
          </p:cNvPicPr>
          <p:nvPr/>
        </p:nvPicPr>
        <p:blipFill>
          <a:blip r:embed="rId2"/>
          <a:stretch>
            <a:fillRect/>
          </a:stretch>
        </p:blipFill>
        <p:spPr>
          <a:xfrm>
            <a:off x="327259" y="1713391"/>
            <a:ext cx="10491536" cy="4629752"/>
          </a:xfrm>
          <a:prstGeom prst="rect">
            <a:avLst/>
          </a:prstGeom>
        </p:spPr>
      </p:pic>
    </p:spTree>
    <p:extLst>
      <p:ext uri="{BB962C8B-B14F-4D97-AF65-F5344CB8AC3E}">
        <p14:creationId xmlns:p14="http://schemas.microsoft.com/office/powerpoint/2010/main" val="143928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 </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endParaRPr lang="en-IN" dirty="0"/>
          </a:p>
        </p:txBody>
      </p:sp>
      <p:pic>
        <p:nvPicPr>
          <p:cNvPr id="5" name="Picture 4">
            <a:extLst>
              <a:ext uri="{FF2B5EF4-FFF2-40B4-BE49-F238E27FC236}">
                <a16:creationId xmlns:a16="http://schemas.microsoft.com/office/drawing/2014/main" id="{4F177BA1-CA32-CAF0-5CF4-4293E967B607}"/>
              </a:ext>
            </a:extLst>
          </p:cNvPr>
          <p:cNvPicPr>
            <a:picLocks noChangeAspect="1"/>
          </p:cNvPicPr>
          <p:nvPr/>
        </p:nvPicPr>
        <p:blipFill>
          <a:blip r:embed="rId2"/>
          <a:stretch>
            <a:fillRect/>
          </a:stretch>
        </p:blipFill>
        <p:spPr>
          <a:xfrm>
            <a:off x="264647" y="1299411"/>
            <a:ext cx="10429020" cy="5139890"/>
          </a:xfrm>
          <a:prstGeom prst="rect">
            <a:avLst/>
          </a:prstGeom>
        </p:spPr>
      </p:pic>
    </p:spTree>
    <p:extLst>
      <p:ext uri="{BB962C8B-B14F-4D97-AF65-F5344CB8AC3E}">
        <p14:creationId xmlns:p14="http://schemas.microsoft.com/office/powerpoint/2010/main" val="6160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648069"/>
          </a:xfrm>
        </p:spPr>
        <p:txBody>
          <a:bodyPr>
            <a:normAutofit fontScale="90000"/>
          </a:bodyPr>
          <a:lstStyle/>
          <a:p>
            <a:pPr algn="l"/>
            <a:r>
              <a:rPr lang="en-US" b="1" dirty="0"/>
              <a:t>EC2 [Elastic Cloud Compute]</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198485"/>
            <a:ext cx="10910656" cy="5402062"/>
          </a:xfrm>
        </p:spPr>
        <p:txBody>
          <a:bodyPr/>
          <a:lstStyle/>
          <a:p>
            <a:pPr marL="342900" indent="-342900" algn="l">
              <a:buFont typeface="Wingdings" panose="05000000000000000000" pitchFamily="2" charset="2"/>
              <a:buChar char="Ø"/>
            </a:pPr>
            <a:r>
              <a:rPr lang="en-US" dirty="0"/>
              <a:t>EC2 provides Scalable computing capacity in AWS Cloud. Using EC2 eliminates your need to invest in hardware upfront. So you can develop and deploy applications faster. </a:t>
            </a:r>
          </a:p>
          <a:p>
            <a:pPr marL="342900" indent="-342900" algn="l">
              <a:buFont typeface="Wingdings" panose="05000000000000000000" pitchFamily="2" charset="2"/>
              <a:buChar char="Ø"/>
            </a:pPr>
            <a:r>
              <a:rPr lang="en-US" dirty="0"/>
              <a:t>We can use EC2 to launch as many as virtual machines as you need, configure security, networking and manage storage.</a:t>
            </a:r>
          </a:p>
          <a:p>
            <a:pPr marL="342900" indent="-342900" algn="l">
              <a:buFont typeface="Wingdings" panose="05000000000000000000" pitchFamily="2" charset="2"/>
              <a:buChar char="Ø"/>
            </a:pPr>
            <a:r>
              <a:rPr lang="en-US" dirty="0"/>
              <a:t>EC2 purchasing options:</a:t>
            </a:r>
          </a:p>
          <a:p>
            <a:pPr marL="457200" indent="-457200" algn="l">
              <a:buAutoNum type="arabicPeriod"/>
            </a:pPr>
            <a:r>
              <a:rPr lang="en-US" dirty="0"/>
              <a:t>ON-Demand</a:t>
            </a:r>
          </a:p>
          <a:p>
            <a:pPr marL="457200" indent="-457200" algn="l">
              <a:buAutoNum type="arabicPeriod"/>
            </a:pPr>
            <a:r>
              <a:rPr lang="en-US" dirty="0"/>
              <a:t>Reserved</a:t>
            </a:r>
          </a:p>
          <a:p>
            <a:pPr marL="457200" indent="-457200" algn="l">
              <a:buAutoNum type="arabicPeriod"/>
            </a:pPr>
            <a:r>
              <a:rPr lang="en-US" dirty="0"/>
              <a:t>Spot</a:t>
            </a:r>
          </a:p>
          <a:p>
            <a:pPr marL="342900" indent="-342900" algn="l">
              <a:buFont typeface="Wingdings" panose="05000000000000000000" pitchFamily="2" charset="2"/>
              <a:buChar char="Ø"/>
            </a:pPr>
            <a:endParaRPr lang="en-IN" dirty="0"/>
          </a:p>
        </p:txBody>
      </p:sp>
    </p:spTree>
    <p:extLst>
      <p:ext uri="{BB962C8B-B14F-4D97-AF65-F5344CB8AC3E}">
        <p14:creationId xmlns:p14="http://schemas.microsoft.com/office/powerpoint/2010/main" val="232369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endParaRPr lang="en-IN"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endParaRPr lang="en-IN" dirty="0"/>
          </a:p>
        </p:txBody>
      </p:sp>
      <p:pic>
        <p:nvPicPr>
          <p:cNvPr id="4" name="Picture 3">
            <a:extLst>
              <a:ext uri="{FF2B5EF4-FFF2-40B4-BE49-F238E27FC236}">
                <a16:creationId xmlns:a16="http://schemas.microsoft.com/office/drawing/2014/main" id="{8EF01C52-EF9E-41DF-BFC5-0BDB8B1C1BA3}"/>
              </a:ext>
            </a:extLst>
          </p:cNvPr>
          <p:cNvPicPr>
            <a:picLocks noChangeAspect="1"/>
          </p:cNvPicPr>
          <p:nvPr/>
        </p:nvPicPr>
        <p:blipFill>
          <a:blip r:embed="rId2"/>
          <a:stretch>
            <a:fillRect/>
          </a:stretch>
        </p:blipFill>
        <p:spPr>
          <a:xfrm>
            <a:off x="0" y="106906"/>
            <a:ext cx="12192000" cy="6644187"/>
          </a:xfrm>
          <a:prstGeom prst="rect">
            <a:avLst/>
          </a:prstGeom>
        </p:spPr>
      </p:pic>
    </p:spTree>
    <p:extLst>
      <p:ext uri="{BB962C8B-B14F-4D97-AF65-F5344CB8AC3E}">
        <p14:creationId xmlns:p14="http://schemas.microsoft.com/office/powerpoint/2010/main" val="3348395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EBS [Elastic Block Storage]</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615736"/>
            <a:ext cx="10910656" cy="4984811"/>
          </a:xfrm>
        </p:spPr>
        <p:txBody>
          <a:bodyPr/>
          <a:lstStyle/>
          <a:p>
            <a:pPr marL="342900" indent="-342900" algn="l">
              <a:buFontTx/>
              <a:buChar char="-"/>
            </a:pPr>
            <a:r>
              <a:rPr lang="en-US" dirty="0"/>
              <a:t>EBS provides </a:t>
            </a:r>
            <a:r>
              <a:rPr lang="en-US" dirty="0" err="1"/>
              <a:t>persistant</a:t>
            </a:r>
            <a:r>
              <a:rPr lang="en-US" dirty="0"/>
              <a:t> Block storage volume for use with Amazon EC2 instances in the AWS cloud.</a:t>
            </a:r>
          </a:p>
          <a:p>
            <a:pPr marL="342900" indent="-342900" algn="l">
              <a:buFontTx/>
              <a:buChar char="-"/>
            </a:pPr>
            <a:r>
              <a:rPr lang="en-US" dirty="0"/>
              <a:t>Each EBS volume is automatically replicated within its Availability zone to protect you from component failure offering high availability &amp; durability.</a:t>
            </a:r>
          </a:p>
          <a:p>
            <a:pPr marL="342900" indent="-342900" algn="l">
              <a:buFontTx/>
              <a:buChar char="-"/>
            </a:pPr>
            <a:r>
              <a:rPr lang="en-US" dirty="0"/>
              <a:t>Often EBS is called as Virtual Hard Disk of Amazon</a:t>
            </a:r>
          </a:p>
          <a:p>
            <a:pPr marL="342900" indent="-342900" algn="l">
              <a:buFontTx/>
              <a:buChar char="-"/>
            </a:pPr>
            <a:r>
              <a:rPr lang="en-US" dirty="0"/>
              <a:t>Different Types of EBS: There are 5 types:</a:t>
            </a:r>
          </a:p>
          <a:p>
            <a:pPr marL="457200" indent="-457200" algn="l">
              <a:buAutoNum type="arabicPeriod"/>
            </a:pPr>
            <a:r>
              <a:rPr lang="en-US" dirty="0"/>
              <a:t>General Purpose</a:t>
            </a:r>
          </a:p>
          <a:p>
            <a:pPr marL="457200" indent="-457200" algn="l">
              <a:buAutoNum type="arabicPeriod"/>
            </a:pPr>
            <a:r>
              <a:rPr lang="en-US" dirty="0"/>
              <a:t>Provisional IOPS</a:t>
            </a:r>
          </a:p>
          <a:p>
            <a:pPr marL="457200" indent="-457200" algn="l">
              <a:buAutoNum type="arabicPeriod"/>
            </a:pPr>
            <a:r>
              <a:rPr lang="en-US" dirty="0"/>
              <a:t>Throughout Optimized</a:t>
            </a:r>
          </a:p>
          <a:p>
            <a:pPr marL="457200" indent="-457200" algn="l">
              <a:buAutoNum type="arabicPeriod"/>
            </a:pPr>
            <a:r>
              <a:rPr lang="en-US" dirty="0"/>
              <a:t>Cold HDD</a:t>
            </a:r>
          </a:p>
          <a:p>
            <a:pPr marL="457200" indent="-457200" algn="l">
              <a:buAutoNum type="arabicPeriod"/>
            </a:pPr>
            <a:r>
              <a:rPr lang="en-US" dirty="0"/>
              <a:t>EBS Magnetic</a:t>
            </a:r>
            <a:endParaRPr lang="en-IN" dirty="0"/>
          </a:p>
        </p:txBody>
      </p:sp>
    </p:spTree>
    <p:extLst>
      <p:ext uri="{BB962C8B-B14F-4D97-AF65-F5344CB8AC3E}">
        <p14:creationId xmlns:p14="http://schemas.microsoft.com/office/powerpoint/2010/main" val="139051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dirty="0"/>
              <a:t> </a:t>
            </a:r>
            <a:endParaRPr lang="en-IN" dirty="0"/>
          </a:p>
        </p:txBody>
      </p:sp>
      <p:pic>
        <p:nvPicPr>
          <p:cNvPr id="4" name="Picture 3">
            <a:extLst>
              <a:ext uri="{FF2B5EF4-FFF2-40B4-BE49-F238E27FC236}">
                <a16:creationId xmlns:a16="http://schemas.microsoft.com/office/drawing/2014/main" id="{80A98A07-2253-41DD-82A4-37934A6BC093}"/>
              </a:ext>
            </a:extLst>
          </p:cNvPr>
          <p:cNvPicPr>
            <a:picLocks noChangeAspect="1"/>
          </p:cNvPicPr>
          <p:nvPr/>
        </p:nvPicPr>
        <p:blipFill>
          <a:blip r:embed="rId2"/>
          <a:stretch>
            <a:fillRect/>
          </a:stretch>
        </p:blipFill>
        <p:spPr>
          <a:xfrm>
            <a:off x="372863" y="435007"/>
            <a:ext cx="11230252" cy="6165540"/>
          </a:xfrm>
          <a:prstGeom prst="rect">
            <a:avLst/>
          </a:prstGeom>
        </p:spPr>
      </p:pic>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r>
              <a:rPr lang="en-US" dirty="0"/>
              <a:t> </a:t>
            </a:r>
            <a:endParaRPr lang="en-IN" dirty="0"/>
          </a:p>
        </p:txBody>
      </p:sp>
    </p:spTree>
    <p:extLst>
      <p:ext uri="{BB962C8B-B14F-4D97-AF65-F5344CB8AC3E}">
        <p14:creationId xmlns:p14="http://schemas.microsoft.com/office/powerpoint/2010/main" val="365164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719091"/>
          </a:xfrm>
        </p:spPr>
        <p:txBody>
          <a:bodyPr>
            <a:normAutofit fontScale="90000"/>
          </a:bodyPr>
          <a:lstStyle/>
          <a:p>
            <a:pPr algn="l"/>
            <a:r>
              <a:rPr lang="en-US" b="1" dirty="0"/>
              <a:t>Elastic IP</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518082"/>
            <a:ext cx="10910656" cy="5082465"/>
          </a:xfrm>
        </p:spPr>
        <p:txBody>
          <a:bodyPr/>
          <a:lstStyle/>
          <a:p>
            <a:pPr marL="342900" indent="-342900" algn="l">
              <a:buFontTx/>
              <a:buChar char="-"/>
            </a:pPr>
            <a:r>
              <a:rPr lang="en-US" dirty="0"/>
              <a:t>An </a:t>
            </a:r>
            <a:r>
              <a:rPr lang="en-US" b="1" dirty="0"/>
              <a:t>Elastic IP</a:t>
            </a:r>
            <a:r>
              <a:rPr lang="en-US" dirty="0"/>
              <a:t> address is a static IPv4 address designed for dynamic cloud computing.</a:t>
            </a:r>
          </a:p>
          <a:p>
            <a:pPr marL="342900" indent="-342900" algn="l">
              <a:buFontTx/>
              <a:buChar char="-"/>
            </a:pPr>
            <a:r>
              <a:rPr lang="en-US" dirty="0"/>
              <a:t>For every EC2 instance, an Elastic IP is not associated.</a:t>
            </a:r>
            <a:endParaRPr lang="en-IN" dirty="0"/>
          </a:p>
        </p:txBody>
      </p:sp>
    </p:spTree>
    <p:extLst>
      <p:ext uri="{BB962C8B-B14F-4D97-AF65-F5344CB8AC3E}">
        <p14:creationId xmlns:p14="http://schemas.microsoft.com/office/powerpoint/2010/main" val="398729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dirty="0"/>
              <a:t>cloud computing?</a:t>
            </a:r>
            <a:endParaRPr lang="en-IN"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 typeface="Wingdings" panose="05000000000000000000" pitchFamily="2" charset="2"/>
              <a:buChar char="Ø"/>
            </a:pPr>
            <a:r>
              <a:rPr lang="en-US" dirty="0"/>
              <a:t>cloud computing is the delivery of computing services like servers, storages and more over the Internet. The companies that offer these computing services are called cloud providers. They charge for </a:t>
            </a:r>
            <a:r>
              <a:rPr lang="en-US" b="1" dirty="0"/>
              <a:t>cloud computing services</a:t>
            </a:r>
            <a:r>
              <a:rPr lang="en-US" dirty="0"/>
              <a:t> based on usage.</a:t>
            </a:r>
          </a:p>
          <a:p>
            <a:pPr marL="342900" indent="-342900" algn="l">
              <a:buFont typeface="Wingdings" panose="05000000000000000000" pitchFamily="2" charset="2"/>
              <a:buChar char="Ø"/>
            </a:pPr>
            <a:r>
              <a:rPr lang="en-US" dirty="0"/>
              <a:t>Cloud computing is usually classified on the basis of location, or on the service that the cloud is offering.</a:t>
            </a:r>
          </a:p>
          <a:p>
            <a:pPr marL="342900" indent="-342900" algn="l">
              <a:buFont typeface="Wingdings" panose="05000000000000000000" pitchFamily="2" charset="2"/>
              <a:buChar char="Ø"/>
            </a:pPr>
            <a:r>
              <a:rPr lang="en-US" dirty="0"/>
              <a:t>Based on a cloud location, we can classify cloud as:</a:t>
            </a:r>
          </a:p>
          <a:p>
            <a:pPr algn="l"/>
            <a:r>
              <a:rPr lang="en-US" dirty="0"/>
              <a:t>      1. Public Cloud </a:t>
            </a:r>
          </a:p>
          <a:p>
            <a:pPr algn="l"/>
            <a:r>
              <a:rPr lang="en-US" dirty="0"/>
              <a:t>      2. Private Cloud </a:t>
            </a:r>
          </a:p>
          <a:p>
            <a:pPr algn="l"/>
            <a:r>
              <a:rPr lang="en-US" dirty="0"/>
              <a:t>      3. Hybrid Cloud</a:t>
            </a:r>
          </a:p>
          <a:p>
            <a:pPr marL="342900" indent="-342900" algn="l">
              <a:buFont typeface="Wingdings" panose="05000000000000000000" pitchFamily="2" charset="2"/>
              <a:buChar char="Ø"/>
            </a:pPr>
            <a:endParaRPr lang="en-IN" dirty="0"/>
          </a:p>
        </p:txBody>
      </p:sp>
    </p:spTree>
    <p:extLst>
      <p:ext uri="{BB962C8B-B14F-4D97-AF65-F5344CB8AC3E}">
        <p14:creationId xmlns:p14="http://schemas.microsoft.com/office/powerpoint/2010/main" val="64339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719091"/>
          </a:xfrm>
        </p:spPr>
        <p:txBody>
          <a:bodyPr>
            <a:normAutofit fontScale="90000"/>
          </a:bodyPr>
          <a:lstStyle/>
          <a:p>
            <a:pPr algn="l"/>
            <a:r>
              <a:rPr lang="en-US" b="1" dirty="0"/>
              <a:t>Port Number</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518082"/>
            <a:ext cx="10910656" cy="5082465"/>
          </a:xfrm>
        </p:spPr>
        <p:txBody>
          <a:bodyPr/>
          <a:lstStyle/>
          <a:p>
            <a:pPr marL="342900" indent="-342900" algn="l">
              <a:buFontTx/>
              <a:buChar char="-"/>
            </a:pPr>
            <a:r>
              <a:rPr lang="en-US" b="0" i="0" dirty="0">
                <a:solidFill>
                  <a:srgbClr val="273239"/>
                </a:solidFill>
                <a:effectLst/>
                <a:latin typeface="urw-din"/>
              </a:rPr>
              <a:t>Port number is the part of the addressing information used to identify the senders and receivers of messages in computer networking. </a:t>
            </a:r>
          </a:p>
          <a:p>
            <a:pPr marL="342900" indent="-342900" algn="l">
              <a:buFontTx/>
              <a:buChar char="-"/>
            </a:pPr>
            <a:endParaRPr lang="en-IN" dirty="0"/>
          </a:p>
        </p:txBody>
      </p:sp>
    </p:spTree>
    <p:extLst>
      <p:ext uri="{BB962C8B-B14F-4D97-AF65-F5344CB8AC3E}">
        <p14:creationId xmlns:p14="http://schemas.microsoft.com/office/powerpoint/2010/main" val="393290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Security Group:</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225119"/>
            <a:ext cx="10910656" cy="5375428"/>
          </a:xfrm>
        </p:spPr>
        <p:txBody>
          <a:bodyPr/>
          <a:lstStyle/>
          <a:p>
            <a:pPr marL="342900" indent="-342900" algn="l">
              <a:buFontTx/>
              <a:buChar char="-"/>
            </a:pPr>
            <a:r>
              <a:rPr lang="en-US" dirty="0"/>
              <a:t>A security Group acts as a virtual firewall that controls the traffic for one or more instances.</a:t>
            </a:r>
          </a:p>
          <a:p>
            <a:pPr marL="342900" indent="-342900" algn="l">
              <a:buFontTx/>
              <a:buChar char="-"/>
            </a:pPr>
            <a:r>
              <a:rPr lang="en-US" dirty="0"/>
              <a:t>When you launch an instance, we associate one or more security groups with the instance</a:t>
            </a:r>
            <a:r>
              <a:rPr lang="en-IN" dirty="0"/>
              <a:t>.</a:t>
            </a:r>
            <a:r>
              <a:rPr lang="en-US" dirty="0"/>
              <a:t> We add rules to each security group that allows traffic to and from its associated instances.</a:t>
            </a:r>
          </a:p>
          <a:p>
            <a:pPr marL="342900" indent="-342900" algn="l">
              <a:buFontTx/>
              <a:buChar char="-"/>
            </a:pPr>
            <a:endParaRPr lang="en-IN" dirty="0"/>
          </a:p>
        </p:txBody>
      </p:sp>
      <p:pic>
        <p:nvPicPr>
          <p:cNvPr id="5" name="Picture 4">
            <a:extLst>
              <a:ext uri="{FF2B5EF4-FFF2-40B4-BE49-F238E27FC236}">
                <a16:creationId xmlns:a16="http://schemas.microsoft.com/office/drawing/2014/main" id="{E0AED10E-328A-9A16-2BBD-1500601C487A}"/>
              </a:ext>
            </a:extLst>
          </p:cNvPr>
          <p:cNvPicPr>
            <a:picLocks noChangeAspect="1"/>
          </p:cNvPicPr>
          <p:nvPr/>
        </p:nvPicPr>
        <p:blipFill>
          <a:blip r:embed="rId2"/>
          <a:stretch>
            <a:fillRect/>
          </a:stretch>
        </p:blipFill>
        <p:spPr>
          <a:xfrm>
            <a:off x="1186393" y="3159163"/>
            <a:ext cx="9622777" cy="3251262"/>
          </a:xfrm>
          <a:prstGeom prst="rect">
            <a:avLst/>
          </a:prstGeom>
        </p:spPr>
      </p:pic>
    </p:spTree>
    <p:extLst>
      <p:ext uri="{BB962C8B-B14F-4D97-AF65-F5344CB8AC3E}">
        <p14:creationId xmlns:p14="http://schemas.microsoft.com/office/powerpoint/2010/main" val="724933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719091"/>
          </a:xfrm>
        </p:spPr>
        <p:txBody>
          <a:bodyPr>
            <a:normAutofit fontScale="90000"/>
          </a:bodyPr>
          <a:lstStyle/>
          <a:p>
            <a:pPr algn="l"/>
            <a:r>
              <a:rPr lang="en-US" b="1" dirty="0"/>
              <a:t> </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976544"/>
            <a:ext cx="10910656" cy="5624003"/>
          </a:xfrm>
        </p:spPr>
        <p:txBody>
          <a:bodyPr/>
          <a:lstStyle/>
          <a:p>
            <a:pPr marL="342900" indent="-342900" algn="l">
              <a:buFontTx/>
              <a:buChar char="-"/>
            </a:pPr>
            <a:r>
              <a:rPr lang="en-US" dirty="0"/>
              <a:t>By default all inbound traffic is blocked</a:t>
            </a:r>
          </a:p>
          <a:p>
            <a:pPr marL="342900" indent="-342900" algn="l">
              <a:buFontTx/>
              <a:buChar char="-"/>
            </a:pPr>
            <a:r>
              <a:rPr lang="en-US" dirty="0"/>
              <a:t>By default all outbound traffic is allowed/authorized</a:t>
            </a:r>
          </a:p>
          <a:p>
            <a:pPr marL="342900" indent="-342900" algn="l">
              <a:buFontTx/>
              <a:buChar char="-"/>
            </a:pPr>
            <a:endParaRPr lang="en-US" dirty="0"/>
          </a:p>
          <a:p>
            <a:pPr marL="342900" indent="-342900" algn="l">
              <a:buFontTx/>
              <a:buChar char="-"/>
            </a:pPr>
            <a:endParaRPr lang="en-US" dirty="0"/>
          </a:p>
          <a:p>
            <a:pPr marL="342900" indent="-342900" algn="l">
              <a:buFontTx/>
              <a:buChar char="-"/>
            </a:pPr>
            <a:endParaRPr lang="en-US" dirty="0"/>
          </a:p>
          <a:p>
            <a:pPr marL="342900" indent="-342900" algn="l">
              <a:buFontTx/>
              <a:buChar char="-"/>
            </a:pPr>
            <a:endParaRPr lang="en-US" dirty="0"/>
          </a:p>
          <a:p>
            <a:pPr marL="342900" indent="-342900" algn="l">
              <a:buFontTx/>
              <a:buChar char="-"/>
            </a:pPr>
            <a:r>
              <a:rPr lang="en-US" b="1" dirty="0"/>
              <a:t>Port numbers: </a:t>
            </a:r>
            <a:r>
              <a:rPr lang="en-US" b="0" i="0" dirty="0">
                <a:solidFill>
                  <a:srgbClr val="273239"/>
                </a:solidFill>
                <a:effectLst/>
                <a:latin typeface="urw-din"/>
              </a:rPr>
              <a:t>Port number is the part of the addressing information used to identify the senders and receivers of messages in computer networking. </a:t>
            </a:r>
          </a:p>
          <a:p>
            <a:pPr marL="342900" indent="-342900" algn="l">
              <a:buFontTx/>
              <a:buChar char="-"/>
            </a:pPr>
            <a:endParaRPr lang="en-US" dirty="0"/>
          </a:p>
          <a:p>
            <a:pPr marL="342900" indent="-342900" algn="l">
              <a:buFontTx/>
              <a:buChar char="-"/>
            </a:pPr>
            <a:endParaRPr lang="en-US" dirty="0"/>
          </a:p>
          <a:p>
            <a:pPr marL="342900" indent="-342900" algn="l">
              <a:buFontTx/>
              <a:buChar char="-"/>
            </a:pPr>
            <a:endParaRPr lang="en-US" dirty="0"/>
          </a:p>
          <a:p>
            <a:pPr marL="342900" indent="-342900" algn="l">
              <a:buFontTx/>
              <a:buChar char="-"/>
            </a:pPr>
            <a:endParaRPr lang="en-US" dirty="0"/>
          </a:p>
          <a:p>
            <a:pPr marL="342900" indent="-342900" algn="l">
              <a:buFontTx/>
              <a:buChar char="-"/>
            </a:pPr>
            <a:endParaRPr lang="en-IN" dirty="0"/>
          </a:p>
        </p:txBody>
      </p:sp>
      <p:pic>
        <p:nvPicPr>
          <p:cNvPr id="5" name="Picture 4">
            <a:extLst>
              <a:ext uri="{FF2B5EF4-FFF2-40B4-BE49-F238E27FC236}">
                <a16:creationId xmlns:a16="http://schemas.microsoft.com/office/drawing/2014/main" id="{6B2098DB-6338-9B12-ADB9-9136DE3F3B48}"/>
              </a:ext>
            </a:extLst>
          </p:cNvPr>
          <p:cNvPicPr>
            <a:picLocks noChangeAspect="1"/>
          </p:cNvPicPr>
          <p:nvPr/>
        </p:nvPicPr>
        <p:blipFill>
          <a:blip r:embed="rId2"/>
          <a:stretch>
            <a:fillRect/>
          </a:stretch>
        </p:blipFill>
        <p:spPr>
          <a:xfrm>
            <a:off x="304426" y="1937784"/>
            <a:ext cx="8048547" cy="1748692"/>
          </a:xfrm>
          <a:prstGeom prst="rect">
            <a:avLst/>
          </a:prstGeom>
        </p:spPr>
      </p:pic>
      <p:pic>
        <p:nvPicPr>
          <p:cNvPr id="7" name="Picture 6">
            <a:extLst>
              <a:ext uri="{FF2B5EF4-FFF2-40B4-BE49-F238E27FC236}">
                <a16:creationId xmlns:a16="http://schemas.microsoft.com/office/drawing/2014/main" id="{45CF328F-84D2-C7A3-828A-1730B0758538}"/>
              </a:ext>
            </a:extLst>
          </p:cNvPr>
          <p:cNvPicPr>
            <a:picLocks noChangeAspect="1"/>
          </p:cNvPicPr>
          <p:nvPr/>
        </p:nvPicPr>
        <p:blipFill>
          <a:blip r:embed="rId3"/>
          <a:stretch>
            <a:fillRect/>
          </a:stretch>
        </p:blipFill>
        <p:spPr>
          <a:xfrm>
            <a:off x="766439" y="4546580"/>
            <a:ext cx="5569236" cy="596931"/>
          </a:xfrm>
          <a:prstGeom prst="rect">
            <a:avLst/>
          </a:prstGeom>
        </p:spPr>
      </p:pic>
      <p:pic>
        <p:nvPicPr>
          <p:cNvPr id="9" name="Picture 8">
            <a:extLst>
              <a:ext uri="{FF2B5EF4-FFF2-40B4-BE49-F238E27FC236}">
                <a16:creationId xmlns:a16="http://schemas.microsoft.com/office/drawing/2014/main" id="{E5CB2A58-1089-DC14-7116-86A8471A1606}"/>
              </a:ext>
            </a:extLst>
          </p:cNvPr>
          <p:cNvPicPr>
            <a:picLocks noChangeAspect="1"/>
          </p:cNvPicPr>
          <p:nvPr/>
        </p:nvPicPr>
        <p:blipFill>
          <a:blip r:embed="rId4"/>
          <a:stretch>
            <a:fillRect/>
          </a:stretch>
        </p:blipFill>
        <p:spPr>
          <a:xfrm>
            <a:off x="699062" y="5367276"/>
            <a:ext cx="6159817" cy="990651"/>
          </a:xfrm>
          <a:prstGeom prst="rect">
            <a:avLst/>
          </a:prstGeom>
        </p:spPr>
      </p:pic>
    </p:spTree>
    <p:extLst>
      <p:ext uri="{BB962C8B-B14F-4D97-AF65-F5344CB8AC3E}">
        <p14:creationId xmlns:p14="http://schemas.microsoft.com/office/powerpoint/2010/main" val="424394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dirty="0"/>
              <a:t>  </a:t>
            </a:r>
            <a:endParaRPr lang="en-IN"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4" y="1713391"/>
            <a:ext cx="10910656" cy="4887156"/>
          </a:xfrm>
        </p:spPr>
        <p:txBody>
          <a:bodyPr/>
          <a:lstStyle/>
          <a:p>
            <a:pPr algn="l"/>
            <a:r>
              <a:rPr lang="en-US" dirty="0"/>
              <a:t> </a:t>
            </a:r>
            <a:endParaRPr lang="en-IN" dirty="0"/>
          </a:p>
        </p:txBody>
      </p:sp>
      <p:pic>
        <p:nvPicPr>
          <p:cNvPr id="5" name="Picture 4">
            <a:extLst>
              <a:ext uri="{FF2B5EF4-FFF2-40B4-BE49-F238E27FC236}">
                <a16:creationId xmlns:a16="http://schemas.microsoft.com/office/drawing/2014/main" id="{785B9829-6B74-4128-8F28-0F04A5ABF596}"/>
              </a:ext>
            </a:extLst>
          </p:cNvPr>
          <p:cNvPicPr>
            <a:picLocks noChangeAspect="1"/>
          </p:cNvPicPr>
          <p:nvPr/>
        </p:nvPicPr>
        <p:blipFill>
          <a:blip r:embed="rId2"/>
          <a:stretch>
            <a:fillRect/>
          </a:stretch>
        </p:blipFill>
        <p:spPr>
          <a:xfrm>
            <a:off x="-213064" y="159798"/>
            <a:ext cx="7329115" cy="6858000"/>
          </a:xfrm>
          <a:prstGeom prst="rect">
            <a:avLst/>
          </a:prstGeom>
        </p:spPr>
      </p:pic>
      <p:pic>
        <p:nvPicPr>
          <p:cNvPr id="6" name="Picture 5">
            <a:extLst>
              <a:ext uri="{FF2B5EF4-FFF2-40B4-BE49-F238E27FC236}">
                <a16:creationId xmlns:a16="http://schemas.microsoft.com/office/drawing/2014/main" id="{1F61F9C0-80AF-44A2-BDCA-23334914982C}"/>
              </a:ext>
            </a:extLst>
          </p:cNvPr>
          <p:cNvPicPr>
            <a:picLocks noChangeAspect="1"/>
          </p:cNvPicPr>
          <p:nvPr/>
        </p:nvPicPr>
        <p:blipFill>
          <a:blip r:embed="rId3"/>
          <a:stretch>
            <a:fillRect/>
          </a:stretch>
        </p:blipFill>
        <p:spPr>
          <a:xfrm>
            <a:off x="6310384" y="257453"/>
            <a:ext cx="5843143" cy="6858000"/>
          </a:xfrm>
          <a:prstGeom prst="rect">
            <a:avLst/>
          </a:prstGeom>
        </p:spPr>
      </p:pic>
    </p:spTree>
    <p:extLst>
      <p:ext uri="{BB962C8B-B14F-4D97-AF65-F5344CB8AC3E}">
        <p14:creationId xmlns:p14="http://schemas.microsoft.com/office/powerpoint/2010/main" val="521413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a:t>  </a:t>
            </a:r>
            <a:endParaRPr lang="en-IN"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457200" indent="-457200" algn="l">
              <a:buAutoNum type="arabicPeriod"/>
            </a:pPr>
            <a:r>
              <a:rPr lang="en-US" dirty="0"/>
              <a:t>All Inbound traffic is blocked by default.</a:t>
            </a:r>
          </a:p>
          <a:p>
            <a:pPr marL="457200" indent="-457200" algn="l">
              <a:buAutoNum type="arabicPeriod"/>
            </a:pPr>
            <a:r>
              <a:rPr lang="en-US" dirty="0"/>
              <a:t>Changes to security Group will take immediately.</a:t>
            </a:r>
          </a:p>
          <a:p>
            <a:pPr marL="457200" indent="-457200" algn="l">
              <a:buAutoNum type="arabicPeriod"/>
            </a:pPr>
            <a:r>
              <a:rPr lang="en-US" dirty="0"/>
              <a:t>We can have any number of EC2 instances within a security Group.</a:t>
            </a:r>
          </a:p>
          <a:p>
            <a:pPr marL="457200" indent="-457200" algn="l">
              <a:buAutoNum type="arabicPeriod"/>
            </a:pPr>
            <a:r>
              <a:rPr lang="en-US" dirty="0"/>
              <a:t>We can have multiple security Groups attached to a EC2 instance</a:t>
            </a:r>
          </a:p>
          <a:p>
            <a:pPr marL="457200" indent="-457200" algn="l">
              <a:buAutoNum type="arabicPeriod"/>
            </a:pPr>
            <a:r>
              <a:rPr lang="en-US" dirty="0"/>
              <a:t>In security Group, we cannot block specific IP address using security Group instead we can do it in only NACL (Network Access control List)</a:t>
            </a:r>
            <a:endParaRPr lang="en-IN" dirty="0"/>
          </a:p>
        </p:txBody>
      </p:sp>
    </p:spTree>
    <p:extLst>
      <p:ext uri="{BB962C8B-B14F-4D97-AF65-F5344CB8AC3E}">
        <p14:creationId xmlns:p14="http://schemas.microsoft.com/office/powerpoint/2010/main" val="238618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normAutofit/>
          </a:bodyPr>
          <a:lstStyle/>
          <a:p>
            <a:pPr algn="l"/>
            <a:r>
              <a:rPr lang="en-US" dirty="0"/>
              <a:t>Volumes:</a:t>
            </a:r>
            <a:endParaRPr lang="en-IN"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r>
              <a:rPr lang="en-US" dirty="0"/>
              <a:t>Amazon EBS </a:t>
            </a:r>
            <a:r>
              <a:rPr lang="en-US" b="1" dirty="0"/>
              <a:t>volumes</a:t>
            </a:r>
            <a:r>
              <a:rPr lang="en-US" dirty="0"/>
              <a:t> are placed in a specific Availability Zone where they are automatically replicated to protect you from the failure of a single component. </a:t>
            </a:r>
          </a:p>
          <a:p>
            <a:pPr marL="342900" indent="-342900" algn="l">
              <a:buFontTx/>
              <a:buChar char="-"/>
            </a:pPr>
            <a:r>
              <a:rPr lang="en-US" dirty="0"/>
              <a:t>All EBS </a:t>
            </a:r>
            <a:r>
              <a:rPr lang="en-US" b="1" dirty="0"/>
              <a:t>volume</a:t>
            </a:r>
            <a:r>
              <a:rPr lang="en-US" dirty="0"/>
              <a:t> types offer durable snapshot capabilities and are designed for 99.999% availability.</a:t>
            </a:r>
            <a:endParaRPr lang="en-IN" dirty="0"/>
          </a:p>
        </p:txBody>
      </p:sp>
    </p:spTree>
    <p:extLst>
      <p:ext uri="{BB962C8B-B14F-4D97-AF65-F5344CB8AC3E}">
        <p14:creationId xmlns:p14="http://schemas.microsoft.com/office/powerpoint/2010/main" val="1694000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dirty="0"/>
              <a:t>Snapshots:</a:t>
            </a:r>
            <a:endParaRPr lang="en-IN"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r>
              <a:rPr lang="en-US" dirty="0"/>
              <a:t>An EBS </a:t>
            </a:r>
            <a:r>
              <a:rPr lang="en-US" b="1" dirty="0"/>
              <a:t>snapshot</a:t>
            </a:r>
            <a:r>
              <a:rPr lang="en-US" dirty="0"/>
              <a:t> is a point-in-time copy of your Amazon EBS volume.</a:t>
            </a:r>
          </a:p>
          <a:p>
            <a:pPr marL="342900" indent="-342900" algn="l">
              <a:buFontTx/>
              <a:buChar char="-"/>
            </a:pPr>
            <a:r>
              <a:rPr lang="en-US" dirty="0"/>
              <a:t>Each </a:t>
            </a:r>
            <a:r>
              <a:rPr lang="en-US" b="1" dirty="0"/>
              <a:t>AWS snapshot</a:t>
            </a:r>
            <a:r>
              <a:rPr lang="en-US" dirty="0"/>
              <a:t> contains all the information needed to restore your data starting from the moment of creating the EBS </a:t>
            </a:r>
            <a:r>
              <a:rPr lang="en-US" b="1" dirty="0"/>
              <a:t>snapshot.</a:t>
            </a:r>
            <a:endParaRPr lang="en-US" dirty="0"/>
          </a:p>
        </p:txBody>
      </p:sp>
    </p:spTree>
    <p:extLst>
      <p:ext uri="{BB962C8B-B14F-4D97-AF65-F5344CB8AC3E}">
        <p14:creationId xmlns:p14="http://schemas.microsoft.com/office/powerpoint/2010/main" val="1838259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AMI</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r>
              <a:rPr lang="en-US" dirty="0"/>
              <a:t>An Amazon Machine Image (AMI) provides the information required to launch an instance, which is a virtual server in the cloud.</a:t>
            </a:r>
          </a:p>
          <a:p>
            <a:pPr marL="342900" indent="-342900" algn="l">
              <a:buFontTx/>
              <a:buChar char="-"/>
            </a:pPr>
            <a:r>
              <a:rPr lang="en-US" dirty="0"/>
              <a:t>we can launch as many instances from the AMI.</a:t>
            </a:r>
          </a:p>
          <a:p>
            <a:pPr algn="l"/>
            <a:endParaRPr lang="en-US" dirty="0"/>
          </a:p>
        </p:txBody>
      </p:sp>
    </p:spTree>
    <p:extLst>
      <p:ext uri="{BB962C8B-B14F-4D97-AF65-F5344CB8AC3E}">
        <p14:creationId xmlns:p14="http://schemas.microsoft.com/office/powerpoint/2010/main" val="87110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VPC</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457200" indent="-457200" algn="l">
              <a:buAutoNum type="arabicPeriod"/>
            </a:pPr>
            <a:r>
              <a:rPr lang="en-US" dirty="0"/>
              <a:t>Virtual private cloud</a:t>
            </a:r>
          </a:p>
          <a:p>
            <a:pPr marL="457200" indent="-457200" algn="l">
              <a:buAutoNum type="arabicPeriod"/>
            </a:pPr>
            <a:r>
              <a:rPr lang="en-US" dirty="0"/>
              <a:t>Route table</a:t>
            </a:r>
          </a:p>
          <a:p>
            <a:pPr marL="457200" indent="-457200" algn="l">
              <a:buAutoNum type="arabicPeriod"/>
            </a:pPr>
            <a:r>
              <a:rPr lang="en-US" dirty="0"/>
              <a:t>Subnets</a:t>
            </a:r>
          </a:p>
          <a:p>
            <a:pPr marL="457200" indent="-457200" algn="l">
              <a:buAutoNum type="arabicPeriod"/>
            </a:pPr>
            <a:r>
              <a:rPr lang="en-US" dirty="0"/>
              <a:t>Internet Gateway</a:t>
            </a:r>
          </a:p>
          <a:p>
            <a:pPr marL="457200" indent="-457200" algn="l">
              <a:buAutoNum type="arabicPeriod"/>
            </a:pPr>
            <a:r>
              <a:rPr lang="en-US" dirty="0"/>
              <a:t>NAT Gateway</a:t>
            </a:r>
            <a:endParaRPr lang="en-IN" dirty="0"/>
          </a:p>
          <a:p>
            <a:pPr algn="l"/>
            <a:endParaRPr lang="en-US" dirty="0"/>
          </a:p>
        </p:txBody>
      </p:sp>
    </p:spTree>
    <p:extLst>
      <p:ext uri="{BB962C8B-B14F-4D97-AF65-F5344CB8AC3E}">
        <p14:creationId xmlns:p14="http://schemas.microsoft.com/office/powerpoint/2010/main" val="3090463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VPC</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endParaRPr lang="en-US" dirty="0"/>
          </a:p>
        </p:txBody>
      </p:sp>
      <p:pic>
        <p:nvPicPr>
          <p:cNvPr id="4" name="Picture 3">
            <a:extLst>
              <a:ext uri="{FF2B5EF4-FFF2-40B4-BE49-F238E27FC236}">
                <a16:creationId xmlns:a16="http://schemas.microsoft.com/office/drawing/2014/main" id="{D97D3922-4D44-46B7-A6CA-A8CBEA2333E4}"/>
              </a:ext>
            </a:extLst>
          </p:cNvPr>
          <p:cNvPicPr>
            <a:picLocks noChangeAspect="1"/>
          </p:cNvPicPr>
          <p:nvPr/>
        </p:nvPicPr>
        <p:blipFill>
          <a:blip r:embed="rId2"/>
          <a:stretch>
            <a:fillRect/>
          </a:stretch>
        </p:blipFill>
        <p:spPr>
          <a:xfrm>
            <a:off x="399494" y="924025"/>
            <a:ext cx="11277601" cy="6047886"/>
          </a:xfrm>
          <a:prstGeom prst="rect">
            <a:avLst/>
          </a:prstGeom>
        </p:spPr>
      </p:pic>
    </p:spTree>
    <p:extLst>
      <p:ext uri="{BB962C8B-B14F-4D97-AF65-F5344CB8AC3E}">
        <p14:creationId xmlns:p14="http://schemas.microsoft.com/office/powerpoint/2010/main" val="408079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r>
              <a:rPr lang="en-IN" dirty="0"/>
              <a:t> </a:t>
            </a:r>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r>
              <a:rPr lang="en-US" dirty="0"/>
              <a:t>1. </a:t>
            </a:r>
            <a:r>
              <a:rPr lang="en-US" b="1" dirty="0"/>
              <a:t>Public Cloud</a:t>
            </a:r>
            <a:r>
              <a:rPr lang="en-US" dirty="0"/>
              <a:t> – Whole computing infrastructure is located on the premises of a cloud computing company that offers the </a:t>
            </a:r>
            <a:r>
              <a:rPr lang="en-US" b="1" dirty="0"/>
              <a:t>cloud service.</a:t>
            </a:r>
          </a:p>
          <a:p>
            <a:pPr algn="l"/>
            <a:endParaRPr lang="en-US" b="1" dirty="0"/>
          </a:p>
          <a:p>
            <a:pPr algn="l"/>
            <a:r>
              <a:rPr lang="en-US" b="1" dirty="0"/>
              <a:t>2. Private Cloud</a:t>
            </a:r>
            <a:r>
              <a:rPr lang="en-US" dirty="0"/>
              <a:t> – Hosting all your computing infrastructure yourself and is not shared. The security and control level is highest while using a private network.</a:t>
            </a:r>
            <a:endParaRPr lang="en-US" b="1" dirty="0"/>
          </a:p>
          <a:p>
            <a:pPr algn="l"/>
            <a:endParaRPr lang="en-US" b="1" dirty="0"/>
          </a:p>
          <a:p>
            <a:pPr algn="l"/>
            <a:r>
              <a:rPr lang="en-US" b="1" dirty="0"/>
              <a:t>3. Hybrid Cloud</a:t>
            </a:r>
            <a:r>
              <a:rPr lang="en-US" dirty="0"/>
              <a:t> – using both private and public clouds, depending on their purpose. You host your most important applications on your own servers to keep them more secure and secondary applications elsewhere.</a:t>
            </a:r>
            <a:endParaRPr lang="en-IN" dirty="0"/>
          </a:p>
        </p:txBody>
      </p:sp>
    </p:spTree>
    <p:extLst>
      <p:ext uri="{BB962C8B-B14F-4D97-AF65-F5344CB8AC3E}">
        <p14:creationId xmlns:p14="http://schemas.microsoft.com/office/powerpoint/2010/main" val="2989734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VPC</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endParaRPr lang="en-US" dirty="0"/>
          </a:p>
        </p:txBody>
      </p:sp>
      <p:pic>
        <p:nvPicPr>
          <p:cNvPr id="6" name="Picture 5">
            <a:extLst>
              <a:ext uri="{FF2B5EF4-FFF2-40B4-BE49-F238E27FC236}">
                <a16:creationId xmlns:a16="http://schemas.microsoft.com/office/drawing/2014/main" id="{73A22A30-A8B8-ABC2-63D0-732FEB344E17}"/>
              </a:ext>
            </a:extLst>
          </p:cNvPr>
          <p:cNvPicPr>
            <a:picLocks noChangeAspect="1"/>
          </p:cNvPicPr>
          <p:nvPr/>
        </p:nvPicPr>
        <p:blipFill>
          <a:blip r:embed="rId2"/>
          <a:stretch>
            <a:fillRect/>
          </a:stretch>
        </p:blipFill>
        <p:spPr>
          <a:xfrm>
            <a:off x="514904" y="972152"/>
            <a:ext cx="10910654" cy="5628395"/>
          </a:xfrm>
          <a:prstGeom prst="rect">
            <a:avLst/>
          </a:prstGeom>
        </p:spPr>
      </p:pic>
    </p:spTree>
    <p:extLst>
      <p:ext uri="{BB962C8B-B14F-4D97-AF65-F5344CB8AC3E}">
        <p14:creationId xmlns:p14="http://schemas.microsoft.com/office/powerpoint/2010/main" val="3566858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CIDR</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r>
              <a:rPr lang="en-US" dirty="0"/>
              <a:t> </a:t>
            </a:r>
          </a:p>
        </p:txBody>
      </p:sp>
      <p:pic>
        <p:nvPicPr>
          <p:cNvPr id="6" name="Picture 5">
            <a:extLst>
              <a:ext uri="{FF2B5EF4-FFF2-40B4-BE49-F238E27FC236}">
                <a16:creationId xmlns:a16="http://schemas.microsoft.com/office/drawing/2014/main" id="{48D07983-6D1D-7B65-7FCE-08A1B3406E2F}"/>
              </a:ext>
            </a:extLst>
          </p:cNvPr>
          <p:cNvPicPr>
            <a:picLocks noChangeAspect="1"/>
          </p:cNvPicPr>
          <p:nvPr/>
        </p:nvPicPr>
        <p:blipFill>
          <a:blip r:embed="rId2"/>
          <a:stretch>
            <a:fillRect/>
          </a:stretch>
        </p:blipFill>
        <p:spPr>
          <a:xfrm>
            <a:off x="766439" y="1225118"/>
            <a:ext cx="9012828" cy="5632881"/>
          </a:xfrm>
          <a:prstGeom prst="rect">
            <a:avLst/>
          </a:prstGeom>
        </p:spPr>
      </p:pic>
    </p:spTree>
    <p:extLst>
      <p:ext uri="{BB962C8B-B14F-4D97-AF65-F5344CB8AC3E}">
        <p14:creationId xmlns:p14="http://schemas.microsoft.com/office/powerpoint/2010/main" val="3822623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Classful addressing</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r>
              <a:rPr lang="en-US" dirty="0"/>
              <a:t> </a:t>
            </a:r>
          </a:p>
        </p:txBody>
      </p:sp>
      <p:pic>
        <p:nvPicPr>
          <p:cNvPr id="5" name="Picture 4">
            <a:extLst>
              <a:ext uri="{FF2B5EF4-FFF2-40B4-BE49-F238E27FC236}">
                <a16:creationId xmlns:a16="http://schemas.microsoft.com/office/drawing/2014/main" id="{7CFC2D4C-8265-0F1A-48A1-EC1877100C80}"/>
              </a:ext>
            </a:extLst>
          </p:cNvPr>
          <p:cNvPicPr>
            <a:picLocks noChangeAspect="1"/>
          </p:cNvPicPr>
          <p:nvPr/>
        </p:nvPicPr>
        <p:blipFill>
          <a:blip r:embed="rId2"/>
          <a:stretch>
            <a:fillRect/>
          </a:stretch>
        </p:blipFill>
        <p:spPr>
          <a:xfrm>
            <a:off x="766439" y="1068404"/>
            <a:ext cx="10254487" cy="5650030"/>
          </a:xfrm>
          <a:prstGeom prst="rect">
            <a:avLst/>
          </a:prstGeom>
        </p:spPr>
      </p:pic>
    </p:spTree>
    <p:extLst>
      <p:ext uri="{BB962C8B-B14F-4D97-AF65-F5344CB8AC3E}">
        <p14:creationId xmlns:p14="http://schemas.microsoft.com/office/powerpoint/2010/main" val="4093286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VPC Peering</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r>
              <a:rPr lang="en-US" dirty="0"/>
              <a:t> </a:t>
            </a:r>
          </a:p>
        </p:txBody>
      </p:sp>
      <p:pic>
        <p:nvPicPr>
          <p:cNvPr id="6" name="Picture 5">
            <a:extLst>
              <a:ext uri="{FF2B5EF4-FFF2-40B4-BE49-F238E27FC236}">
                <a16:creationId xmlns:a16="http://schemas.microsoft.com/office/drawing/2014/main" id="{15FC6E7F-F69D-5353-9BA3-A3177897232F}"/>
              </a:ext>
            </a:extLst>
          </p:cNvPr>
          <p:cNvPicPr>
            <a:picLocks noChangeAspect="1"/>
          </p:cNvPicPr>
          <p:nvPr/>
        </p:nvPicPr>
        <p:blipFill>
          <a:blip r:embed="rId2"/>
          <a:stretch>
            <a:fillRect/>
          </a:stretch>
        </p:blipFill>
        <p:spPr>
          <a:xfrm>
            <a:off x="616017" y="1434164"/>
            <a:ext cx="8693248" cy="4812632"/>
          </a:xfrm>
          <a:prstGeom prst="rect">
            <a:avLst/>
          </a:prstGeom>
        </p:spPr>
      </p:pic>
    </p:spTree>
    <p:extLst>
      <p:ext uri="{BB962C8B-B14F-4D97-AF65-F5344CB8AC3E}">
        <p14:creationId xmlns:p14="http://schemas.microsoft.com/office/powerpoint/2010/main" val="1461916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S3 [Simple Storage Service]</a:t>
            </a:r>
            <a:endParaRPr lang="en-IN" b="1" dirty="0"/>
          </a:p>
        </p:txBody>
      </p:sp>
      <p:pic>
        <p:nvPicPr>
          <p:cNvPr id="4" name="Picture 3">
            <a:extLst>
              <a:ext uri="{FF2B5EF4-FFF2-40B4-BE49-F238E27FC236}">
                <a16:creationId xmlns:a16="http://schemas.microsoft.com/office/drawing/2014/main" id="{B315E3E3-A06A-4D13-B02C-94AB5DF31884}"/>
              </a:ext>
            </a:extLst>
          </p:cNvPr>
          <p:cNvPicPr>
            <a:picLocks noChangeAspect="1"/>
          </p:cNvPicPr>
          <p:nvPr/>
        </p:nvPicPr>
        <p:blipFill>
          <a:blip r:embed="rId2"/>
          <a:stretch>
            <a:fillRect/>
          </a:stretch>
        </p:blipFill>
        <p:spPr>
          <a:xfrm>
            <a:off x="252412" y="2162175"/>
            <a:ext cx="11687175" cy="2533650"/>
          </a:xfrm>
          <a:prstGeom prst="rect">
            <a:avLst/>
          </a:prstGeom>
        </p:spPr>
      </p:pic>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r>
              <a:rPr lang="en-US" dirty="0"/>
              <a:t> </a:t>
            </a:r>
          </a:p>
        </p:txBody>
      </p:sp>
    </p:spTree>
    <p:extLst>
      <p:ext uri="{BB962C8B-B14F-4D97-AF65-F5344CB8AC3E}">
        <p14:creationId xmlns:p14="http://schemas.microsoft.com/office/powerpoint/2010/main" val="3841469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S3 [Simple Storage Service]</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3" y="1669003"/>
            <a:ext cx="10910656" cy="4887156"/>
          </a:xfrm>
        </p:spPr>
        <p:txBody>
          <a:bodyPr/>
          <a:lstStyle/>
          <a:p>
            <a:pPr algn="l"/>
            <a:r>
              <a:rPr lang="en-US" dirty="0"/>
              <a:t> </a:t>
            </a:r>
          </a:p>
        </p:txBody>
      </p:sp>
      <p:pic>
        <p:nvPicPr>
          <p:cNvPr id="5" name="Picture 4">
            <a:extLst>
              <a:ext uri="{FF2B5EF4-FFF2-40B4-BE49-F238E27FC236}">
                <a16:creationId xmlns:a16="http://schemas.microsoft.com/office/drawing/2014/main" id="{9FB0687F-3090-48B2-81CB-76278E91D44D}"/>
              </a:ext>
            </a:extLst>
          </p:cNvPr>
          <p:cNvPicPr>
            <a:picLocks noChangeAspect="1"/>
          </p:cNvPicPr>
          <p:nvPr/>
        </p:nvPicPr>
        <p:blipFill>
          <a:blip r:embed="rId2"/>
          <a:stretch>
            <a:fillRect/>
          </a:stretch>
        </p:blipFill>
        <p:spPr>
          <a:xfrm>
            <a:off x="514903" y="1225119"/>
            <a:ext cx="8992691" cy="5632881"/>
          </a:xfrm>
          <a:prstGeom prst="rect">
            <a:avLst/>
          </a:prstGeom>
        </p:spPr>
      </p:pic>
    </p:spTree>
    <p:extLst>
      <p:ext uri="{BB962C8B-B14F-4D97-AF65-F5344CB8AC3E}">
        <p14:creationId xmlns:p14="http://schemas.microsoft.com/office/powerpoint/2010/main" val="2943501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S3 [Simple Storage Service]</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3" y="1669003"/>
            <a:ext cx="10910656" cy="4887156"/>
          </a:xfrm>
        </p:spPr>
        <p:txBody>
          <a:bodyPr/>
          <a:lstStyle/>
          <a:p>
            <a:pPr algn="l"/>
            <a:r>
              <a:rPr lang="en-US" dirty="0"/>
              <a:t> </a:t>
            </a:r>
          </a:p>
        </p:txBody>
      </p:sp>
      <p:pic>
        <p:nvPicPr>
          <p:cNvPr id="4" name="Picture 3">
            <a:extLst>
              <a:ext uri="{FF2B5EF4-FFF2-40B4-BE49-F238E27FC236}">
                <a16:creationId xmlns:a16="http://schemas.microsoft.com/office/drawing/2014/main" id="{EBB3340F-542A-422A-9218-C58E0D7E065D}"/>
              </a:ext>
            </a:extLst>
          </p:cNvPr>
          <p:cNvPicPr>
            <a:picLocks noChangeAspect="1"/>
          </p:cNvPicPr>
          <p:nvPr/>
        </p:nvPicPr>
        <p:blipFill>
          <a:blip r:embed="rId2"/>
          <a:stretch>
            <a:fillRect/>
          </a:stretch>
        </p:blipFill>
        <p:spPr>
          <a:xfrm>
            <a:off x="1171852" y="1553592"/>
            <a:ext cx="8623629" cy="5304408"/>
          </a:xfrm>
          <a:prstGeom prst="rect">
            <a:avLst/>
          </a:prstGeom>
        </p:spPr>
      </p:pic>
    </p:spTree>
    <p:extLst>
      <p:ext uri="{BB962C8B-B14F-4D97-AF65-F5344CB8AC3E}">
        <p14:creationId xmlns:p14="http://schemas.microsoft.com/office/powerpoint/2010/main" val="521076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3222593"/>
            <a:ext cx="10910655" cy="1047565"/>
          </a:xfrm>
        </p:spPr>
        <p:txBody>
          <a:bodyPr/>
          <a:lstStyle/>
          <a:p>
            <a:pPr algn="l"/>
            <a:r>
              <a:rPr lang="en-US" b="1" dirty="0"/>
              <a:t>THANK YOU</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3" y="1669003"/>
            <a:ext cx="10910656" cy="4887156"/>
          </a:xfrm>
        </p:spPr>
        <p:txBody>
          <a:bodyPr/>
          <a:lstStyle/>
          <a:p>
            <a:pPr algn="l"/>
            <a:r>
              <a:rPr lang="en-US" dirty="0"/>
              <a:t> </a:t>
            </a:r>
          </a:p>
        </p:txBody>
      </p:sp>
    </p:spTree>
    <p:extLst>
      <p:ext uri="{BB962C8B-B14F-4D97-AF65-F5344CB8AC3E}">
        <p14:creationId xmlns:p14="http://schemas.microsoft.com/office/powerpoint/2010/main" val="84836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r>
              <a:rPr lang="en-US" dirty="0"/>
              <a:t> </a:t>
            </a:r>
            <a:endParaRPr lang="en-IN"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816746"/>
            <a:ext cx="10910656" cy="5868139"/>
          </a:xfrm>
        </p:spPr>
        <p:txBody>
          <a:bodyPr/>
          <a:lstStyle/>
          <a:p>
            <a:pPr algn="l"/>
            <a:r>
              <a:rPr lang="en-US" dirty="0"/>
              <a:t>Based on a service that the cloud is offering, we classify as:</a:t>
            </a:r>
          </a:p>
          <a:p>
            <a:pPr algn="l"/>
            <a:r>
              <a:rPr lang="en-US" b="1" dirty="0"/>
              <a:t>1. IaaS </a:t>
            </a:r>
            <a:r>
              <a:rPr lang="en-US" dirty="0"/>
              <a:t>(Infrastructure-as-a-Service):</a:t>
            </a:r>
            <a:br>
              <a:rPr lang="en-US" dirty="0"/>
            </a:br>
            <a:r>
              <a:rPr lang="en-US" dirty="0"/>
              <a:t>IaaS is the most basic category of cloud computing services that allows you rent IT infrastructure (servers or VM’s) from a cloud provider on a pay-as-you-go basis</a:t>
            </a:r>
          </a:p>
          <a:p>
            <a:pPr algn="l"/>
            <a:r>
              <a:rPr lang="en-US" b="1" dirty="0"/>
              <a:t>2. PaaS</a:t>
            </a:r>
            <a:r>
              <a:rPr lang="en-US" dirty="0"/>
              <a:t>(Platform-as-a-Service):</a:t>
            </a:r>
          </a:p>
          <a:p>
            <a:pPr algn="l"/>
            <a:r>
              <a:rPr lang="en-US" dirty="0"/>
              <a:t>Platform-as-a-service (PaaS) refers to the supply an on-demand environment for developing, testing, delivering and managing software applications. It is designed to quickly create web or mobile apps, without worrying about setting up or managing the underlying infrastructure of servers, storage, network and databases needed for development.</a:t>
            </a:r>
          </a:p>
          <a:p>
            <a:pPr algn="l"/>
            <a:r>
              <a:rPr lang="en-US" b="1" dirty="0"/>
              <a:t>3. SaaS</a:t>
            </a:r>
            <a:r>
              <a:rPr lang="en-US" dirty="0"/>
              <a:t>(Software-as-a-Service):</a:t>
            </a:r>
          </a:p>
          <a:p>
            <a:pPr algn="l"/>
            <a:r>
              <a:rPr lang="en-US" dirty="0"/>
              <a:t>Software-as-a-service (SaaS) is a method for delivering software applications over the Internet as per the demand and on a subscription basis. SaaS helps you host and manage the software application and underlying infrastructure and handle any maintenance (software upgrades and security patching).</a:t>
            </a:r>
          </a:p>
          <a:p>
            <a:pPr algn="l"/>
            <a:endParaRPr lang="en-IN" dirty="0"/>
          </a:p>
        </p:txBody>
      </p:sp>
    </p:spTree>
    <p:extLst>
      <p:ext uri="{BB962C8B-B14F-4D97-AF65-F5344CB8AC3E}">
        <p14:creationId xmlns:p14="http://schemas.microsoft.com/office/powerpoint/2010/main" val="364804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9575-35E3-4333-A78D-32ACE58ADF6C}"/>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9C3BA269-7400-4C07-9C52-5E952AAABAEE}"/>
              </a:ext>
            </a:extLst>
          </p:cNvPr>
          <p:cNvSpPr>
            <a:spLocks noGrp="1"/>
          </p:cNvSpPr>
          <p:nvPr>
            <p:ph idx="1"/>
          </p:nvPr>
        </p:nvSpPr>
        <p:spPr/>
        <p:txBody>
          <a:bodyPr/>
          <a:lstStyle/>
          <a:p>
            <a:pPr marL="0" indent="0">
              <a:buNone/>
            </a:pPr>
            <a:endParaRPr lang="en-IN" dirty="0"/>
          </a:p>
        </p:txBody>
      </p:sp>
      <p:pic>
        <p:nvPicPr>
          <p:cNvPr id="4" name="Picture 3">
            <a:extLst>
              <a:ext uri="{FF2B5EF4-FFF2-40B4-BE49-F238E27FC236}">
                <a16:creationId xmlns:a16="http://schemas.microsoft.com/office/drawing/2014/main" id="{374EB36D-DF0E-49A0-9570-CFADCE60FD35}"/>
              </a:ext>
            </a:extLst>
          </p:cNvPr>
          <p:cNvPicPr>
            <a:picLocks noChangeAspect="1"/>
          </p:cNvPicPr>
          <p:nvPr/>
        </p:nvPicPr>
        <p:blipFill>
          <a:blip r:embed="rId2"/>
          <a:stretch>
            <a:fillRect/>
          </a:stretch>
        </p:blipFill>
        <p:spPr>
          <a:xfrm>
            <a:off x="355107" y="365125"/>
            <a:ext cx="11398928" cy="5960345"/>
          </a:xfrm>
          <a:prstGeom prst="rect">
            <a:avLst/>
          </a:prstGeom>
        </p:spPr>
      </p:pic>
    </p:spTree>
    <p:extLst>
      <p:ext uri="{BB962C8B-B14F-4D97-AF65-F5344CB8AC3E}">
        <p14:creationId xmlns:p14="http://schemas.microsoft.com/office/powerpoint/2010/main" val="317901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normAutofit/>
          </a:bodyPr>
          <a:lstStyle/>
          <a:p>
            <a:pPr algn="l"/>
            <a:r>
              <a:rPr lang="en-US" sz="4400" dirty="0"/>
              <a:t>List of top 10 cloud service providers: </a:t>
            </a:r>
            <a:endParaRPr lang="en-IN" sz="4400"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normAutofit lnSpcReduction="10000"/>
          </a:bodyPr>
          <a:lstStyle/>
          <a:p>
            <a:pPr algn="l"/>
            <a:endParaRPr lang="en-IN" dirty="0"/>
          </a:p>
          <a:p>
            <a:pPr algn="l"/>
            <a:r>
              <a:rPr lang="en-IN" dirty="0"/>
              <a:t>1. Microsoft Azure</a:t>
            </a:r>
          </a:p>
          <a:p>
            <a:pPr algn="l"/>
            <a:r>
              <a:rPr lang="en-IN" dirty="0"/>
              <a:t>2. Amazon Web Services (AWS)</a:t>
            </a:r>
          </a:p>
          <a:p>
            <a:pPr algn="l"/>
            <a:r>
              <a:rPr lang="en-IN" dirty="0"/>
              <a:t>3. Google Cloud</a:t>
            </a:r>
          </a:p>
          <a:p>
            <a:pPr algn="l"/>
            <a:r>
              <a:rPr lang="en-IN" dirty="0"/>
              <a:t>4. Alibaba Cloud</a:t>
            </a:r>
          </a:p>
          <a:p>
            <a:pPr algn="l"/>
            <a:r>
              <a:rPr lang="en-IN" dirty="0"/>
              <a:t>5. IBM Cloud</a:t>
            </a:r>
          </a:p>
          <a:p>
            <a:pPr algn="l"/>
            <a:r>
              <a:rPr lang="en-IN" dirty="0"/>
              <a:t>6. VMWare</a:t>
            </a:r>
          </a:p>
          <a:p>
            <a:pPr algn="l"/>
            <a:r>
              <a:rPr lang="en-IN" dirty="0"/>
              <a:t>7. Oracle</a:t>
            </a:r>
          </a:p>
          <a:p>
            <a:pPr algn="l"/>
            <a:r>
              <a:rPr lang="en-IN" dirty="0"/>
              <a:t>8. Salesforce   </a:t>
            </a:r>
          </a:p>
          <a:p>
            <a:pPr algn="l"/>
            <a:r>
              <a:rPr lang="en-IN" dirty="0"/>
              <a:t>9. SAP</a:t>
            </a:r>
          </a:p>
          <a:p>
            <a:pPr algn="l"/>
            <a:r>
              <a:rPr lang="en-IN" dirty="0"/>
              <a:t>10.Rackspace Cloud </a:t>
            </a:r>
          </a:p>
        </p:txBody>
      </p:sp>
    </p:spTree>
    <p:extLst>
      <p:ext uri="{BB962C8B-B14F-4D97-AF65-F5344CB8AC3E}">
        <p14:creationId xmlns:p14="http://schemas.microsoft.com/office/powerpoint/2010/main" val="421452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5" y="257454"/>
            <a:ext cx="10910655" cy="807866"/>
          </a:xfrm>
        </p:spPr>
        <p:txBody>
          <a:bodyPr>
            <a:normAutofit fontScale="90000"/>
          </a:bodyPr>
          <a:lstStyle/>
          <a:p>
            <a:pPr algn="l"/>
            <a:r>
              <a:rPr lang="en-US" dirty="0"/>
              <a:t> Gartner Survey:</a:t>
            </a:r>
            <a:endParaRPr lang="en-IN"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algn="l"/>
            <a:endParaRPr lang="en-IN" dirty="0"/>
          </a:p>
        </p:txBody>
      </p:sp>
      <p:pic>
        <p:nvPicPr>
          <p:cNvPr id="5" name="Picture 4">
            <a:extLst>
              <a:ext uri="{FF2B5EF4-FFF2-40B4-BE49-F238E27FC236}">
                <a16:creationId xmlns:a16="http://schemas.microsoft.com/office/drawing/2014/main" id="{C16DA053-256E-4EFE-9DB7-09765D794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31" y="1242873"/>
            <a:ext cx="11283518" cy="5357673"/>
          </a:xfrm>
          <a:prstGeom prst="rect">
            <a:avLst/>
          </a:prstGeom>
        </p:spPr>
      </p:pic>
    </p:spTree>
    <p:extLst>
      <p:ext uri="{BB962C8B-B14F-4D97-AF65-F5344CB8AC3E}">
        <p14:creationId xmlns:p14="http://schemas.microsoft.com/office/powerpoint/2010/main" val="26153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1552096"/>
          </a:xfrm>
        </p:spPr>
        <p:txBody>
          <a:bodyPr/>
          <a:lstStyle/>
          <a:p>
            <a:pPr algn="l"/>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endParaRPr lang="en-IN" dirty="0"/>
          </a:p>
        </p:txBody>
      </p:sp>
      <p:pic>
        <p:nvPicPr>
          <p:cNvPr id="5" name="Picture 4">
            <a:extLst>
              <a:ext uri="{FF2B5EF4-FFF2-40B4-BE49-F238E27FC236}">
                <a16:creationId xmlns:a16="http://schemas.microsoft.com/office/drawing/2014/main" id="{43BBAE1B-43E9-8D83-2938-364D7D0F0437}"/>
              </a:ext>
            </a:extLst>
          </p:cNvPr>
          <p:cNvPicPr>
            <a:picLocks noChangeAspect="1"/>
          </p:cNvPicPr>
          <p:nvPr/>
        </p:nvPicPr>
        <p:blipFill>
          <a:blip r:embed="rId2"/>
          <a:stretch>
            <a:fillRect/>
          </a:stretch>
        </p:blipFill>
        <p:spPr>
          <a:xfrm>
            <a:off x="298382" y="0"/>
            <a:ext cx="11251933" cy="6766560"/>
          </a:xfrm>
          <a:prstGeom prst="rect">
            <a:avLst/>
          </a:prstGeom>
        </p:spPr>
      </p:pic>
    </p:spTree>
    <p:extLst>
      <p:ext uri="{BB962C8B-B14F-4D97-AF65-F5344CB8AC3E}">
        <p14:creationId xmlns:p14="http://schemas.microsoft.com/office/powerpoint/2010/main" val="9982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044-48C2-4A0E-84F2-C444D512A0AA}"/>
              </a:ext>
            </a:extLst>
          </p:cNvPr>
          <p:cNvSpPr>
            <a:spLocks noGrp="1"/>
          </p:cNvSpPr>
          <p:nvPr>
            <p:ph type="ctrTitle"/>
          </p:nvPr>
        </p:nvSpPr>
        <p:spPr>
          <a:xfrm>
            <a:off x="514904" y="257453"/>
            <a:ext cx="10910655" cy="967666"/>
          </a:xfrm>
        </p:spPr>
        <p:txBody>
          <a:bodyPr/>
          <a:lstStyle/>
          <a:p>
            <a:pPr algn="l"/>
            <a:r>
              <a:rPr lang="en-US" b="1" dirty="0"/>
              <a:t> </a:t>
            </a:r>
            <a:endParaRPr lang="en-IN" b="1" dirty="0"/>
          </a:p>
        </p:txBody>
      </p:sp>
      <p:sp>
        <p:nvSpPr>
          <p:cNvPr id="3" name="Subtitle 2">
            <a:extLst>
              <a:ext uri="{FF2B5EF4-FFF2-40B4-BE49-F238E27FC236}">
                <a16:creationId xmlns:a16="http://schemas.microsoft.com/office/drawing/2014/main" id="{3F086E2B-09C1-47C8-B69C-9E36E3445C13}"/>
              </a:ext>
            </a:extLst>
          </p:cNvPr>
          <p:cNvSpPr>
            <a:spLocks noGrp="1"/>
          </p:cNvSpPr>
          <p:nvPr>
            <p:ph type="subTitle" idx="1"/>
          </p:nvPr>
        </p:nvSpPr>
        <p:spPr>
          <a:xfrm>
            <a:off x="514905" y="1713391"/>
            <a:ext cx="10910656" cy="4887156"/>
          </a:xfrm>
        </p:spPr>
        <p:txBody>
          <a:bodyPr/>
          <a:lstStyle/>
          <a:p>
            <a:pPr marL="342900" indent="-342900" algn="l">
              <a:buFontTx/>
              <a:buChar char="-"/>
            </a:pPr>
            <a:endParaRPr lang="en-IN" dirty="0"/>
          </a:p>
        </p:txBody>
      </p:sp>
      <p:pic>
        <p:nvPicPr>
          <p:cNvPr id="7" name="Picture 6">
            <a:extLst>
              <a:ext uri="{FF2B5EF4-FFF2-40B4-BE49-F238E27FC236}">
                <a16:creationId xmlns:a16="http://schemas.microsoft.com/office/drawing/2014/main" id="{FE17ECAC-1E65-886D-B464-E4D6770A11A5}"/>
              </a:ext>
            </a:extLst>
          </p:cNvPr>
          <p:cNvPicPr>
            <a:picLocks noChangeAspect="1"/>
          </p:cNvPicPr>
          <p:nvPr/>
        </p:nvPicPr>
        <p:blipFill>
          <a:blip r:embed="rId2"/>
          <a:stretch>
            <a:fillRect/>
          </a:stretch>
        </p:blipFill>
        <p:spPr>
          <a:xfrm>
            <a:off x="423512" y="1713391"/>
            <a:ext cx="10741794" cy="4350619"/>
          </a:xfrm>
          <a:prstGeom prst="rect">
            <a:avLst/>
          </a:prstGeom>
        </p:spPr>
      </p:pic>
    </p:spTree>
    <p:extLst>
      <p:ext uri="{BB962C8B-B14F-4D97-AF65-F5344CB8AC3E}">
        <p14:creationId xmlns:p14="http://schemas.microsoft.com/office/powerpoint/2010/main" val="1696441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953</Words>
  <Application>Microsoft Office PowerPoint</Application>
  <PresentationFormat>Widescreen</PresentationFormat>
  <Paragraphs>121</Paragraphs>
  <Slides>37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Calibri Light</vt:lpstr>
      <vt:lpstr>urw-din</vt:lpstr>
      <vt:lpstr>Wingdings</vt:lpstr>
      <vt:lpstr>Office Theme</vt:lpstr>
      <vt:lpstr>Bitmap Image</vt:lpstr>
      <vt:lpstr>CLOUD COMPUTING</vt:lpstr>
      <vt:lpstr>cloud computing?</vt:lpstr>
      <vt:lpstr> </vt:lpstr>
      <vt:lpstr> </vt:lpstr>
      <vt:lpstr> </vt:lpstr>
      <vt:lpstr>List of top 10 cloud service providers: </vt:lpstr>
      <vt:lpstr> Gartner Survey:</vt:lpstr>
      <vt:lpstr>PowerPoint Presentation</vt:lpstr>
      <vt:lpstr> </vt:lpstr>
      <vt:lpstr> </vt:lpstr>
      <vt:lpstr>PowerPoint Presentation</vt:lpstr>
      <vt:lpstr>Regions and Availability Zones:</vt:lpstr>
      <vt:lpstr>How to choose region?</vt:lpstr>
      <vt:lpstr> </vt:lpstr>
      <vt:lpstr>EC2 [Elastic Cloud Compute]</vt:lpstr>
      <vt:lpstr>PowerPoint Presentation</vt:lpstr>
      <vt:lpstr>EBS [Elastic Block Storage]</vt:lpstr>
      <vt:lpstr> </vt:lpstr>
      <vt:lpstr>Elastic IP</vt:lpstr>
      <vt:lpstr>Port Number</vt:lpstr>
      <vt:lpstr>Security Group:</vt:lpstr>
      <vt:lpstr> </vt:lpstr>
      <vt:lpstr>  </vt:lpstr>
      <vt:lpstr>  </vt:lpstr>
      <vt:lpstr>Volumes:</vt:lpstr>
      <vt:lpstr>Snapshots:</vt:lpstr>
      <vt:lpstr>AMI</vt:lpstr>
      <vt:lpstr>VPC</vt:lpstr>
      <vt:lpstr>VPC</vt:lpstr>
      <vt:lpstr>VPC</vt:lpstr>
      <vt:lpstr>CIDR</vt:lpstr>
      <vt:lpstr>Classful addressing</vt:lpstr>
      <vt:lpstr>VPC Peering</vt:lpstr>
      <vt:lpstr>S3 [Simple Storage Service]</vt:lpstr>
      <vt:lpstr>S3 [Simple Storage Service]</vt:lpstr>
      <vt:lpstr>S3 [Simple Storage Service]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91924</dc:creator>
  <cp:lastModifiedBy>Vinod Bhupathi</cp:lastModifiedBy>
  <cp:revision>33</cp:revision>
  <dcterms:created xsi:type="dcterms:W3CDTF">2020-09-07T17:36:36Z</dcterms:created>
  <dcterms:modified xsi:type="dcterms:W3CDTF">2022-10-27T15:07:45Z</dcterms:modified>
</cp:coreProperties>
</file>