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0"/>
  </p:notesMasterIdLst>
  <p:sldIdLst>
    <p:sldId id="256" r:id="rId2"/>
    <p:sldId id="701" r:id="rId3"/>
    <p:sldId id="703" r:id="rId4"/>
    <p:sldId id="704" r:id="rId5"/>
    <p:sldId id="705" r:id="rId6"/>
    <p:sldId id="707" r:id="rId7"/>
    <p:sldId id="708" r:id="rId8"/>
    <p:sldId id="35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anapatiRaju Nadimpalli" initials="GN" lastIdx="1" clrIdx="0">
    <p:extLst>
      <p:ext uri="{19B8F6BF-5375-455C-9EA6-DF929625EA0E}">
        <p15:presenceInfo xmlns:p15="http://schemas.microsoft.com/office/powerpoint/2012/main" userId="d9f10cd8c1805c6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368" autoAdjust="0"/>
    <p:restoredTop sz="94660"/>
  </p:normalViewPr>
  <p:slideViewPr>
    <p:cSldViewPr snapToGrid="0">
      <p:cViewPr varScale="1">
        <p:scale>
          <a:sx n="72" d="100"/>
          <a:sy n="72" d="100"/>
        </p:scale>
        <p:origin x="84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5DE1377-9DCB-4A7B-8FC5-438CF17636ED}" type="datetimeFigureOut">
              <a:rPr lang="en-US" smtClean="0"/>
              <a:t>11/7/2022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34B2275-10A0-4E59-849E-53645633B7B0}" type="slidenum">
              <a:rPr lang="en-US" smtClean="0"/>
              <a:t>‹#›</a:t>
            </a:fld>
            <a:endParaRPr lang="en-US"/>
          </a:p>
        </p:txBody>
      </p:sp>
    </p:spTree>
    <p:extLst>
      <p:ext uri="{BB962C8B-B14F-4D97-AF65-F5344CB8AC3E}">
        <p14:creationId xmlns:p14="http://schemas.microsoft.com/office/powerpoint/2010/main" val="2419446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EDD912-63E3-41FE-8709-B972E40740A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D7CAEAC-205B-4F31-BF00-9BA0B1536BA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BE4EE40-8054-49F7-9CD0-6F3715C93B8C}"/>
              </a:ext>
            </a:extLst>
          </p:cNvPr>
          <p:cNvSpPr>
            <a:spLocks noGrp="1"/>
          </p:cNvSpPr>
          <p:nvPr>
            <p:ph type="dt" sz="half" idx="10"/>
          </p:nvPr>
        </p:nvSpPr>
        <p:spPr/>
        <p:txBody>
          <a:bodyPr/>
          <a:lstStyle/>
          <a:p>
            <a:fld id="{F5AE02BE-6C9C-4129-A999-2EB18BF2B2B5}" type="datetime1">
              <a:rPr lang="en-US" smtClean="0"/>
              <a:t>11/7/2022</a:t>
            </a:fld>
            <a:endParaRPr lang="en-US"/>
          </a:p>
        </p:txBody>
      </p:sp>
      <p:sp>
        <p:nvSpPr>
          <p:cNvPr id="5" name="Footer Placeholder 4">
            <a:extLst>
              <a:ext uri="{FF2B5EF4-FFF2-40B4-BE49-F238E27FC236}">
                <a16:creationId xmlns:a16="http://schemas.microsoft.com/office/drawing/2014/main" id="{9475D998-8CDB-479A-8CA9-98276B4083CC}"/>
              </a:ext>
            </a:extLst>
          </p:cNvPr>
          <p:cNvSpPr>
            <a:spLocks noGrp="1"/>
          </p:cNvSpPr>
          <p:nvPr>
            <p:ph type="ftr" sz="quarter" idx="11"/>
          </p:nvPr>
        </p:nvSpPr>
        <p:spPr/>
        <p:txBody>
          <a:bodyPr/>
          <a:lstStyle/>
          <a:p>
            <a:r>
              <a:rPr lang="it-IT"/>
              <a:t>DATA SCIENCE@ JNTUH Hyderabad                          </a:t>
            </a:r>
            <a:endParaRPr lang="en-US"/>
          </a:p>
        </p:txBody>
      </p:sp>
      <p:sp>
        <p:nvSpPr>
          <p:cNvPr id="6" name="Slide Number Placeholder 5">
            <a:extLst>
              <a:ext uri="{FF2B5EF4-FFF2-40B4-BE49-F238E27FC236}">
                <a16:creationId xmlns:a16="http://schemas.microsoft.com/office/drawing/2014/main" id="{AA1B7099-771B-43EB-ACCC-878C43BEE0E5}"/>
              </a:ext>
            </a:extLst>
          </p:cNvPr>
          <p:cNvSpPr>
            <a:spLocks noGrp="1"/>
          </p:cNvSpPr>
          <p:nvPr>
            <p:ph type="sldNum" sz="quarter" idx="12"/>
          </p:nvPr>
        </p:nvSpPr>
        <p:spPr/>
        <p:txBody>
          <a:bodyPr/>
          <a:lstStyle/>
          <a:p>
            <a:fld id="{183C825F-A010-48C1-90C2-DBB3B4D4B2FA}" type="slidenum">
              <a:rPr lang="en-US" smtClean="0"/>
              <a:t>‹#›</a:t>
            </a:fld>
            <a:endParaRPr lang="en-US"/>
          </a:p>
        </p:txBody>
      </p:sp>
    </p:spTree>
    <p:extLst>
      <p:ext uri="{BB962C8B-B14F-4D97-AF65-F5344CB8AC3E}">
        <p14:creationId xmlns:p14="http://schemas.microsoft.com/office/powerpoint/2010/main" val="2896006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8085A1-5218-47FC-B6BB-B8913FACD56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2195DF7-134F-40E3-BBA2-F626A990ACE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DCBA54E-B2F1-45BA-9141-571A8DF112CF}"/>
              </a:ext>
            </a:extLst>
          </p:cNvPr>
          <p:cNvSpPr>
            <a:spLocks noGrp="1"/>
          </p:cNvSpPr>
          <p:nvPr>
            <p:ph type="dt" sz="half" idx="10"/>
          </p:nvPr>
        </p:nvSpPr>
        <p:spPr/>
        <p:txBody>
          <a:bodyPr/>
          <a:lstStyle/>
          <a:p>
            <a:fld id="{8ECEF895-041E-4262-8AA6-61E3162CA962}" type="datetime1">
              <a:rPr lang="en-US" smtClean="0"/>
              <a:t>11/7/2022</a:t>
            </a:fld>
            <a:endParaRPr lang="en-US"/>
          </a:p>
        </p:txBody>
      </p:sp>
      <p:sp>
        <p:nvSpPr>
          <p:cNvPr id="5" name="Footer Placeholder 4">
            <a:extLst>
              <a:ext uri="{FF2B5EF4-FFF2-40B4-BE49-F238E27FC236}">
                <a16:creationId xmlns:a16="http://schemas.microsoft.com/office/drawing/2014/main" id="{AE0308AD-692F-47BA-BD4F-8BA82E903F8E}"/>
              </a:ext>
            </a:extLst>
          </p:cNvPr>
          <p:cNvSpPr>
            <a:spLocks noGrp="1"/>
          </p:cNvSpPr>
          <p:nvPr>
            <p:ph type="ftr" sz="quarter" idx="11"/>
          </p:nvPr>
        </p:nvSpPr>
        <p:spPr/>
        <p:txBody>
          <a:bodyPr/>
          <a:lstStyle/>
          <a:p>
            <a:r>
              <a:rPr lang="it-IT"/>
              <a:t>DATA SCIENCE@ JNTUH Hyderabad                          </a:t>
            </a:r>
            <a:endParaRPr lang="en-US"/>
          </a:p>
        </p:txBody>
      </p:sp>
      <p:sp>
        <p:nvSpPr>
          <p:cNvPr id="6" name="Slide Number Placeholder 5">
            <a:extLst>
              <a:ext uri="{FF2B5EF4-FFF2-40B4-BE49-F238E27FC236}">
                <a16:creationId xmlns:a16="http://schemas.microsoft.com/office/drawing/2014/main" id="{964EDC02-373B-4840-9214-D3E4DC4A1C24}"/>
              </a:ext>
            </a:extLst>
          </p:cNvPr>
          <p:cNvSpPr>
            <a:spLocks noGrp="1"/>
          </p:cNvSpPr>
          <p:nvPr>
            <p:ph type="sldNum" sz="quarter" idx="12"/>
          </p:nvPr>
        </p:nvSpPr>
        <p:spPr/>
        <p:txBody>
          <a:bodyPr/>
          <a:lstStyle/>
          <a:p>
            <a:fld id="{183C825F-A010-48C1-90C2-DBB3B4D4B2FA}" type="slidenum">
              <a:rPr lang="en-US" smtClean="0"/>
              <a:t>‹#›</a:t>
            </a:fld>
            <a:endParaRPr lang="en-US"/>
          </a:p>
        </p:txBody>
      </p:sp>
    </p:spTree>
    <p:extLst>
      <p:ext uri="{BB962C8B-B14F-4D97-AF65-F5344CB8AC3E}">
        <p14:creationId xmlns:p14="http://schemas.microsoft.com/office/powerpoint/2010/main" val="23885964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11BD648-3E13-45FA-8D71-4BB30A7CBA4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C869380-8F1B-44F0-8255-C7E7250EB14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AE7EAA-8738-4C9E-A293-CCC06B48C0FC}"/>
              </a:ext>
            </a:extLst>
          </p:cNvPr>
          <p:cNvSpPr>
            <a:spLocks noGrp="1"/>
          </p:cNvSpPr>
          <p:nvPr>
            <p:ph type="dt" sz="half" idx="10"/>
          </p:nvPr>
        </p:nvSpPr>
        <p:spPr/>
        <p:txBody>
          <a:bodyPr/>
          <a:lstStyle/>
          <a:p>
            <a:fld id="{39164D0F-0580-4AD8-BC80-AC8F03ADB423}" type="datetime1">
              <a:rPr lang="en-US" smtClean="0"/>
              <a:t>11/7/2022</a:t>
            </a:fld>
            <a:endParaRPr lang="en-US"/>
          </a:p>
        </p:txBody>
      </p:sp>
      <p:sp>
        <p:nvSpPr>
          <p:cNvPr id="5" name="Footer Placeholder 4">
            <a:extLst>
              <a:ext uri="{FF2B5EF4-FFF2-40B4-BE49-F238E27FC236}">
                <a16:creationId xmlns:a16="http://schemas.microsoft.com/office/drawing/2014/main" id="{0D19A517-3D92-4DCC-A6FD-21C5E75440C0}"/>
              </a:ext>
            </a:extLst>
          </p:cNvPr>
          <p:cNvSpPr>
            <a:spLocks noGrp="1"/>
          </p:cNvSpPr>
          <p:nvPr>
            <p:ph type="ftr" sz="quarter" idx="11"/>
          </p:nvPr>
        </p:nvSpPr>
        <p:spPr/>
        <p:txBody>
          <a:bodyPr/>
          <a:lstStyle/>
          <a:p>
            <a:r>
              <a:rPr lang="it-IT"/>
              <a:t>DATA SCIENCE@ JNTUH Hyderabad                          </a:t>
            </a:r>
            <a:endParaRPr lang="en-US"/>
          </a:p>
        </p:txBody>
      </p:sp>
      <p:sp>
        <p:nvSpPr>
          <p:cNvPr id="6" name="Slide Number Placeholder 5">
            <a:extLst>
              <a:ext uri="{FF2B5EF4-FFF2-40B4-BE49-F238E27FC236}">
                <a16:creationId xmlns:a16="http://schemas.microsoft.com/office/drawing/2014/main" id="{B39B822C-4A1D-4E61-BCB0-0ACFC7674737}"/>
              </a:ext>
            </a:extLst>
          </p:cNvPr>
          <p:cNvSpPr>
            <a:spLocks noGrp="1"/>
          </p:cNvSpPr>
          <p:nvPr>
            <p:ph type="sldNum" sz="quarter" idx="12"/>
          </p:nvPr>
        </p:nvSpPr>
        <p:spPr/>
        <p:txBody>
          <a:bodyPr/>
          <a:lstStyle/>
          <a:p>
            <a:fld id="{183C825F-A010-48C1-90C2-DBB3B4D4B2FA}" type="slidenum">
              <a:rPr lang="en-US" smtClean="0"/>
              <a:t>‹#›</a:t>
            </a:fld>
            <a:endParaRPr lang="en-US"/>
          </a:p>
        </p:txBody>
      </p:sp>
    </p:spTree>
    <p:extLst>
      <p:ext uri="{BB962C8B-B14F-4D97-AF65-F5344CB8AC3E}">
        <p14:creationId xmlns:p14="http://schemas.microsoft.com/office/powerpoint/2010/main" val="27957861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CB0864-095F-44F9-B204-8E877E0A289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16B7187-0484-42D4-96AF-6931119118D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5421B64-F3A3-4F74-8B81-E673943D9E95}"/>
              </a:ext>
            </a:extLst>
          </p:cNvPr>
          <p:cNvSpPr>
            <a:spLocks noGrp="1"/>
          </p:cNvSpPr>
          <p:nvPr>
            <p:ph type="dt" sz="half" idx="10"/>
          </p:nvPr>
        </p:nvSpPr>
        <p:spPr/>
        <p:txBody>
          <a:bodyPr/>
          <a:lstStyle/>
          <a:p>
            <a:fld id="{F66E5EA0-173A-4BA2-964F-DDBAAAE7B18E}" type="datetime1">
              <a:rPr lang="en-US" smtClean="0"/>
              <a:t>11/7/2022</a:t>
            </a:fld>
            <a:endParaRPr lang="en-US"/>
          </a:p>
        </p:txBody>
      </p:sp>
      <p:sp>
        <p:nvSpPr>
          <p:cNvPr id="5" name="Footer Placeholder 4">
            <a:extLst>
              <a:ext uri="{FF2B5EF4-FFF2-40B4-BE49-F238E27FC236}">
                <a16:creationId xmlns:a16="http://schemas.microsoft.com/office/drawing/2014/main" id="{F2DF36FD-4C82-4A62-A091-576CE3221951}"/>
              </a:ext>
            </a:extLst>
          </p:cNvPr>
          <p:cNvSpPr>
            <a:spLocks noGrp="1"/>
          </p:cNvSpPr>
          <p:nvPr>
            <p:ph type="ftr" sz="quarter" idx="11"/>
          </p:nvPr>
        </p:nvSpPr>
        <p:spPr/>
        <p:txBody>
          <a:bodyPr/>
          <a:lstStyle/>
          <a:p>
            <a:r>
              <a:rPr lang="it-IT"/>
              <a:t>DATA SCIENCE@ JNTUH Hyderabad                          </a:t>
            </a:r>
            <a:endParaRPr lang="en-US"/>
          </a:p>
        </p:txBody>
      </p:sp>
      <p:sp>
        <p:nvSpPr>
          <p:cNvPr id="6" name="Slide Number Placeholder 5">
            <a:extLst>
              <a:ext uri="{FF2B5EF4-FFF2-40B4-BE49-F238E27FC236}">
                <a16:creationId xmlns:a16="http://schemas.microsoft.com/office/drawing/2014/main" id="{2962825C-C0E7-462C-B2C1-7A8EB5B8C539}"/>
              </a:ext>
            </a:extLst>
          </p:cNvPr>
          <p:cNvSpPr>
            <a:spLocks noGrp="1"/>
          </p:cNvSpPr>
          <p:nvPr>
            <p:ph type="sldNum" sz="quarter" idx="12"/>
          </p:nvPr>
        </p:nvSpPr>
        <p:spPr/>
        <p:txBody>
          <a:bodyPr/>
          <a:lstStyle/>
          <a:p>
            <a:fld id="{183C825F-A010-48C1-90C2-DBB3B4D4B2FA}" type="slidenum">
              <a:rPr lang="en-US" smtClean="0"/>
              <a:t>‹#›</a:t>
            </a:fld>
            <a:endParaRPr lang="en-US"/>
          </a:p>
        </p:txBody>
      </p:sp>
    </p:spTree>
    <p:extLst>
      <p:ext uri="{BB962C8B-B14F-4D97-AF65-F5344CB8AC3E}">
        <p14:creationId xmlns:p14="http://schemas.microsoft.com/office/powerpoint/2010/main" val="19061515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C08B3C-A7F9-4D97-800E-25F4AAF9568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54AAE67-D713-47BB-B863-03975F646F2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81D1E49-3C4C-4B35-A3A3-EDC7A56463AB}"/>
              </a:ext>
            </a:extLst>
          </p:cNvPr>
          <p:cNvSpPr>
            <a:spLocks noGrp="1"/>
          </p:cNvSpPr>
          <p:nvPr>
            <p:ph type="dt" sz="half" idx="10"/>
          </p:nvPr>
        </p:nvSpPr>
        <p:spPr/>
        <p:txBody>
          <a:bodyPr/>
          <a:lstStyle/>
          <a:p>
            <a:fld id="{39A0C612-307E-4CE2-B132-5CF9E5F6BCD6}" type="datetime1">
              <a:rPr lang="en-US" smtClean="0"/>
              <a:t>11/7/2022</a:t>
            </a:fld>
            <a:endParaRPr lang="en-US"/>
          </a:p>
        </p:txBody>
      </p:sp>
      <p:sp>
        <p:nvSpPr>
          <p:cNvPr id="5" name="Footer Placeholder 4">
            <a:extLst>
              <a:ext uri="{FF2B5EF4-FFF2-40B4-BE49-F238E27FC236}">
                <a16:creationId xmlns:a16="http://schemas.microsoft.com/office/drawing/2014/main" id="{332B648A-C44F-4807-B797-F67B338F6BFD}"/>
              </a:ext>
            </a:extLst>
          </p:cNvPr>
          <p:cNvSpPr>
            <a:spLocks noGrp="1"/>
          </p:cNvSpPr>
          <p:nvPr>
            <p:ph type="ftr" sz="quarter" idx="11"/>
          </p:nvPr>
        </p:nvSpPr>
        <p:spPr/>
        <p:txBody>
          <a:bodyPr/>
          <a:lstStyle/>
          <a:p>
            <a:r>
              <a:rPr lang="it-IT"/>
              <a:t>DATA SCIENCE@ JNTUH Hyderabad                          </a:t>
            </a:r>
            <a:endParaRPr lang="en-US"/>
          </a:p>
        </p:txBody>
      </p:sp>
      <p:sp>
        <p:nvSpPr>
          <p:cNvPr id="6" name="Slide Number Placeholder 5">
            <a:extLst>
              <a:ext uri="{FF2B5EF4-FFF2-40B4-BE49-F238E27FC236}">
                <a16:creationId xmlns:a16="http://schemas.microsoft.com/office/drawing/2014/main" id="{0BAE50A3-5692-49C1-8950-2C6EECACA92A}"/>
              </a:ext>
            </a:extLst>
          </p:cNvPr>
          <p:cNvSpPr>
            <a:spLocks noGrp="1"/>
          </p:cNvSpPr>
          <p:nvPr>
            <p:ph type="sldNum" sz="quarter" idx="12"/>
          </p:nvPr>
        </p:nvSpPr>
        <p:spPr/>
        <p:txBody>
          <a:bodyPr/>
          <a:lstStyle/>
          <a:p>
            <a:fld id="{183C825F-A010-48C1-90C2-DBB3B4D4B2FA}" type="slidenum">
              <a:rPr lang="en-US" smtClean="0"/>
              <a:t>‹#›</a:t>
            </a:fld>
            <a:endParaRPr lang="en-US"/>
          </a:p>
        </p:txBody>
      </p:sp>
    </p:spTree>
    <p:extLst>
      <p:ext uri="{BB962C8B-B14F-4D97-AF65-F5344CB8AC3E}">
        <p14:creationId xmlns:p14="http://schemas.microsoft.com/office/powerpoint/2010/main" val="1032415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46BDDA-36A7-44B0-9398-9C8CA7904A8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2E68ADD-4521-47BC-B302-4167DA9FE0C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E6CF162-AD6B-46E6-8F7E-0C593CA9089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1D71D3D-6CAA-4B69-930F-DFE2881D3190}"/>
              </a:ext>
            </a:extLst>
          </p:cNvPr>
          <p:cNvSpPr>
            <a:spLocks noGrp="1"/>
          </p:cNvSpPr>
          <p:nvPr>
            <p:ph type="dt" sz="half" idx="10"/>
          </p:nvPr>
        </p:nvSpPr>
        <p:spPr/>
        <p:txBody>
          <a:bodyPr/>
          <a:lstStyle/>
          <a:p>
            <a:fld id="{F3089BC4-CDBD-48FA-AE0B-6CCDF9D601C9}" type="datetime1">
              <a:rPr lang="en-US" smtClean="0"/>
              <a:t>11/7/2022</a:t>
            </a:fld>
            <a:endParaRPr lang="en-US"/>
          </a:p>
        </p:txBody>
      </p:sp>
      <p:sp>
        <p:nvSpPr>
          <p:cNvPr id="6" name="Footer Placeholder 5">
            <a:extLst>
              <a:ext uri="{FF2B5EF4-FFF2-40B4-BE49-F238E27FC236}">
                <a16:creationId xmlns:a16="http://schemas.microsoft.com/office/drawing/2014/main" id="{47160CF4-BA97-4D73-9C10-943473D1BB3D}"/>
              </a:ext>
            </a:extLst>
          </p:cNvPr>
          <p:cNvSpPr>
            <a:spLocks noGrp="1"/>
          </p:cNvSpPr>
          <p:nvPr>
            <p:ph type="ftr" sz="quarter" idx="11"/>
          </p:nvPr>
        </p:nvSpPr>
        <p:spPr/>
        <p:txBody>
          <a:bodyPr/>
          <a:lstStyle/>
          <a:p>
            <a:r>
              <a:rPr lang="it-IT"/>
              <a:t>DATA SCIENCE@ JNTUH Hyderabad                          </a:t>
            </a:r>
            <a:endParaRPr lang="en-US"/>
          </a:p>
        </p:txBody>
      </p:sp>
      <p:sp>
        <p:nvSpPr>
          <p:cNvPr id="7" name="Slide Number Placeholder 6">
            <a:extLst>
              <a:ext uri="{FF2B5EF4-FFF2-40B4-BE49-F238E27FC236}">
                <a16:creationId xmlns:a16="http://schemas.microsoft.com/office/drawing/2014/main" id="{523C7B0F-6E16-4537-BE9B-9D45E0103140}"/>
              </a:ext>
            </a:extLst>
          </p:cNvPr>
          <p:cNvSpPr>
            <a:spLocks noGrp="1"/>
          </p:cNvSpPr>
          <p:nvPr>
            <p:ph type="sldNum" sz="quarter" idx="12"/>
          </p:nvPr>
        </p:nvSpPr>
        <p:spPr/>
        <p:txBody>
          <a:bodyPr/>
          <a:lstStyle/>
          <a:p>
            <a:fld id="{183C825F-A010-48C1-90C2-DBB3B4D4B2FA}" type="slidenum">
              <a:rPr lang="en-US" smtClean="0"/>
              <a:t>‹#›</a:t>
            </a:fld>
            <a:endParaRPr lang="en-US"/>
          </a:p>
        </p:txBody>
      </p:sp>
    </p:spTree>
    <p:extLst>
      <p:ext uri="{BB962C8B-B14F-4D97-AF65-F5344CB8AC3E}">
        <p14:creationId xmlns:p14="http://schemas.microsoft.com/office/powerpoint/2010/main" val="5079249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5CF51D-E22B-4C73-929D-3B9B9AB4A64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A26D1F8-9B3A-4B49-BA7C-19EA8DEA957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3B8F2DA-EB39-4845-8B34-622F273AD17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514613E-997C-41A1-B557-2B801BFC2EB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0FA3ABD-CCCC-4D67-ADAC-CDF709DDC8B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08ACB99-0697-4B75-8104-CFB78CD0C1B9}"/>
              </a:ext>
            </a:extLst>
          </p:cNvPr>
          <p:cNvSpPr>
            <a:spLocks noGrp="1"/>
          </p:cNvSpPr>
          <p:nvPr>
            <p:ph type="dt" sz="half" idx="10"/>
          </p:nvPr>
        </p:nvSpPr>
        <p:spPr/>
        <p:txBody>
          <a:bodyPr/>
          <a:lstStyle/>
          <a:p>
            <a:fld id="{6BA8FE50-8784-4A07-8E42-6B157CE5B600}" type="datetime1">
              <a:rPr lang="en-US" smtClean="0"/>
              <a:t>11/7/2022</a:t>
            </a:fld>
            <a:endParaRPr lang="en-US"/>
          </a:p>
        </p:txBody>
      </p:sp>
      <p:sp>
        <p:nvSpPr>
          <p:cNvPr id="8" name="Footer Placeholder 7">
            <a:extLst>
              <a:ext uri="{FF2B5EF4-FFF2-40B4-BE49-F238E27FC236}">
                <a16:creationId xmlns:a16="http://schemas.microsoft.com/office/drawing/2014/main" id="{3EE20A3E-BAD3-497A-AEAC-755AC22C1DAA}"/>
              </a:ext>
            </a:extLst>
          </p:cNvPr>
          <p:cNvSpPr>
            <a:spLocks noGrp="1"/>
          </p:cNvSpPr>
          <p:nvPr>
            <p:ph type="ftr" sz="quarter" idx="11"/>
          </p:nvPr>
        </p:nvSpPr>
        <p:spPr/>
        <p:txBody>
          <a:bodyPr/>
          <a:lstStyle/>
          <a:p>
            <a:r>
              <a:rPr lang="it-IT"/>
              <a:t>DATA SCIENCE@ JNTUH Hyderabad                          </a:t>
            </a:r>
            <a:endParaRPr lang="en-US"/>
          </a:p>
        </p:txBody>
      </p:sp>
      <p:sp>
        <p:nvSpPr>
          <p:cNvPr id="9" name="Slide Number Placeholder 8">
            <a:extLst>
              <a:ext uri="{FF2B5EF4-FFF2-40B4-BE49-F238E27FC236}">
                <a16:creationId xmlns:a16="http://schemas.microsoft.com/office/drawing/2014/main" id="{B62303E4-B860-478A-9D68-F5977994C0AC}"/>
              </a:ext>
            </a:extLst>
          </p:cNvPr>
          <p:cNvSpPr>
            <a:spLocks noGrp="1"/>
          </p:cNvSpPr>
          <p:nvPr>
            <p:ph type="sldNum" sz="quarter" idx="12"/>
          </p:nvPr>
        </p:nvSpPr>
        <p:spPr/>
        <p:txBody>
          <a:bodyPr/>
          <a:lstStyle/>
          <a:p>
            <a:fld id="{183C825F-A010-48C1-90C2-DBB3B4D4B2FA}" type="slidenum">
              <a:rPr lang="en-US" smtClean="0"/>
              <a:t>‹#›</a:t>
            </a:fld>
            <a:endParaRPr lang="en-US"/>
          </a:p>
        </p:txBody>
      </p:sp>
    </p:spTree>
    <p:extLst>
      <p:ext uri="{BB962C8B-B14F-4D97-AF65-F5344CB8AC3E}">
        <p14:creationId xmlns:p14="http://schemas.microsoft.com/office/powerpoint/2010/main" val="1019322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B5C197-7ABB-48B1-AF7F-161856CAC9D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177841D-D759-41BB-A4C9-6CAE8EF31E59}"/>
              </a:ext>
            </a:extLst>
          </p:cNvPr>
          <p:cNvSpPr>
            <a:spLocks noGrp="1"/>
          </p:cNvSpPr>
          <p:nvPr>
            <p:ph type="dt" sz="half" idx="10"/>
          </p:nvPr>
        </p:nvSpPr>
        <p:spPr/>
        <p:txBody>
          <a:bodyPr/>
          <a:lstStyle/>
          <a:p>
            <a:fld id="{7F225685-4C62-4D7B-8A98-659519634539}" type="datetime1">
              <a:rPr lang="en-US" smtClean="0"/>
              <a:t>11/7/2022</a:t>
            </a:fld>
            <a:endParaRPr lang="en-US"/>
          </a:p>
        </p:txBody>
      </p:sp>
      <p:sp>
        <p:nvSpPr>
          <p:cNvPr id="4" name="Footer Placeholder 3">
            <a:extLst>
              <a:ext uri="{FF2B5EF4-FFF2-40B4-BE49-F238E27FC236}">
                <a16:creationId xmlns:a16="http://schemas.microsoft.com/office/drawing/2014/main" id="{574B8C1C-4608-429B-93E5-AC41A469E91D}"/>
              </a:ext>
            </a:extLst>
          </p:cNvPr>
          <p:cNvSpPr>
            <a:spLocks noGrp="1"/>
          </p:cNvSpPr>
          <p:nvPr>
            <p:ph type="ftr" sz="quarter" idx="11"/>
          </p:nvPr>
        </p:nvSpPr>
        <p:spPr/>
        <p:txBody>
          <a:bodyPr/>
          <a:lstStyle/>
          <a:p>
            <a:r>
              <a:rPr lang="it-IT"/>
              <a:t>DATA SCIENCE@ JNTUH Hyderabad                          </a:t>
            </a:r>
            <a:endParaRPr lang="en-US"/>
          </a:p>
        </p:txBody>
      </p:sp>
      <p:sp>
        <p:nvSpPr>
          <p:cNvPr id="5" name="Slide Number Placeholder 4">
            <a:extLst>
              <a:ext uri="{FF2B5EF4-FFF2-40B4-BE49-F238E27FC236}">
                <a16:creationId xmlns:a16="http://schemas.microsoft.com/office/drawing/2014/main" id="{F82268F7-2B35-4AF3-A6E5-B41A724A7E78}"/>
              </a:ext>
            </a:extLst>
          </p:cNvPr>
          <p:cNvSpPr>
            <a:spLocks noGrp="1"/>
          </p:cNvSpPr>
          <p:nvPr>
            <p:ph type="sldNum" sz="quarter" idx="12"/>
          </p:nvPr>
        </p:nvSpPr>
        <p:spPr/>
        <p:txBody>
          <a:bodyPr/>
          <a:lstStyle/>
          <a:p>
            <a:fld id="{183C825F-A010-48C1-90C2-DBB3B4D4B2FA}" type="slidenum">
              <a:rPr lang="en-US" smtClean="0"/>
              <a:t>‹#›</a:t>
            </a:fld>
            <a:endParaRPr lang="en-US"/>
          </a:p>
        </p:txBody>
      </p:sp>
    </p:spTree>
    <p:extLst>
      <p:ext uri="{BB962C8B-B14F-4D97-AF65-F5344CB8AC3E}">
        <p14:creationId xmlns:p14="http://schemas.microsoft.com/office/powerpoint/2010/main" val="22532496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2E2EDD0-A3A6-4DAD-A411-8370AB907770}"/>
              </a:ext>
            </a:extLst>
          </p:cNvPr>
          <p:cNvSpPr>
            <a:spLocks noGrp="1"/>
          </p:cNvSpPr>
          <p:nvPr>
            <p:ph type="dt" sz="half" idx="10"/>
          </p:nvPr>
        </p:nvSpPr>
        <p:spPr/>
        <p:txBody>
          <a:bodyPr/>
          <a:lstStyle/>
          <a:p>
            <a:fld id="{86F0085F-A659-429C-A58A-DCC072027D70}" type="datetime1">
              <a:rPr lang="en-US" smtClean="0"/>
              <a:t>11/7/2022</a:t>
            </a:fld>
            <a:endParaRPr lang="en-US"/>
          </a:p>
        </p:txBody>
      </p:sp>
      <p:sp>
        <p:nvSpPr>
          <p:cNvPr id="3" name="Footer Placeholder 2">
            <a:extLst>
              <a:ext uri="{FF2B5EF4-FFF2-40B4-BE49-F238E27FC236}">
                <a16:creationId xmlns:a16="http://schemas.microsoft.com/office/drawing/2014/main" id="{C1F9F723-619D-486C-8B20-57E2CE3AFF6B}"/>
              </a:ext>
            </a:extLst>
          </p:cNvPr>
          <p:cNvSpPr>
            <a:spLocks noGrp="1"/>
          </p:cNvSpPr>
          <p:nvPr>
            <p:ph type="ftr" sz="quarter" idx="11"/>
          </p:nvPr>
        </p:nvSpPr>
        <p:spPr/>
        <p:txBody>
          <a:bodyPr/>
          <a:lstStyle/>
          <a:p>
            <a:r>
              <a:rPr lang="it-IT"/>
              <a:t>DATA SCIENCE@ JNTUH Hyderabad                          </a:t>
            </a:r>
            <a:endParaRPr lang="en-US"/>
          </a:p>
        </p:txBody>
      </p:sp>
      <p:sp>
        <p:nvSpPr>
          <p:cNvPr id="4" name="Slide Number Placeholder 3">
            <a:extLst>
              <a:ext uri="{FF2B5EF4-FFF2-40B4-BE49-F238E27FC236}">
                <a16:creationId xmlns:a16="http://schemas.microsoft.com/office/drawing/2014/main" id="{CFDC94DF-9E1D-41CA-AF11-B39DAB477503}"/>
              </a:ext>
            </a:extLst>
          </p:cNvPr>
          <p:cNvSpPr>
            <a:spLocks noGrp="1"/>
          </p:cNvSpPr>
          <p:nvPr>
            <p:ph type="sldNum" sz="quarter" idx="12"/>
          </p:nvPr>
        </p:nvSpPr>
        <p:spPr/>
        <p:txBody>
          <a:bodyPr/>
          <a:lstStyle/>
          <a:p>
            <a:fld id="{183C825F-A010-48C1-90C2-DBB3B4D4B2FA}" type="slidenum">
              <a:rPr lang="en-US" smtClean="0"/>
              <a:t>‹#›</a:t>
            </a:fld>
            <a:endParaRPr lang="en-US"/>
          </a:p>
        </p:txBody>
      </p:sp>
    </p:spTree>
    <p:extLst>
      <p:ext uri="{BB962C8B-B14F-4D97-AF65-F5344CB8AC3E}">
        <p14:creationId xmlns:p14="http://schemas.microsoft.com/office/powerpoint/2010/main" val="1885228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E58B6-C084-46B7-87FF-FCE2454F060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5FC0463-6B84-4972-A403-1E0BDB893BF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483DD6A-3012-4A6D-827B-408CDC3D44B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3458BE0-A78F-4742-81DC-704F9E56CEF7}"/>
              </a:ext>
            </a:extLst>
          </p:cNvPr>
          <p:cNvSpPr>
            <a:spLocks noGrp="1"/>
          </p:cNvSpPr>
          <p:nvPr>
            <p:ph type="dt" sz="half" idx="10"/>
          </p:nvPr>
        </p:nvSpPr>
        <p:spPr/>
        <p:txBody>
          <a:bodyPr/>
          <a:lstStyle/>
          <a:p>
            <a:fld id="{F73DD45B-54DA-4CAD-865B-4E82B4840B63}" type="datetime1">
              <a:rPr lang="en-US" smtClean="0"/>
              <a:t>11/7/2022</a:t>
            </a:fld>
            <a:endParaRPr lang="en-US"/>
          </a:p>
        </p:txBody>
      </p:sp>
      <p:sp>
        <p:nvSpPr>
          <p:cNvPr id="6" name="Footer Placeholder 5">
            <a:extLst>
              <a:ext uri="{FF2B5EF4-FFF2-40B4-BE49-F238E27FC236}">
                <a16:creationId xmlns:a16="http://schemas.microsoft.com/office/drawing/2014/main" id="{1BBC1A93-DC56-4C2A-AF67-33DBFB41D6A0}"/>
              </a:ext>
            </a:extLst>
          </p:cNvPr>
          <p:cNvSpPr>
            <a:spLocks noGrp="1"/>
          </p:cNvSpPr>
          <p:nvPr>
            <p:ph type="ftr" sz="quarter" idx="11"/>
          </p:nvPr>
        </p:nvSpPr>
        <p:spPr/>
        <p:txBody>
          <a:bodyPr/>
          <a:lstStyle/>
          <a:p>
            <a:r>
              <a:rPr lang="it-IT"/>
              <a:t>DATA SCIENCE@ JNTUH Hyderabad                          </a:t>
            </a:r>
            <a:endParaRPr lang="en-US"/>
          </a:p>
        </p:txBody>
      </p:sp>
      <p:sp>
        <p:nvSpPr>
          <p:cNvPr id="7" name="Slide Number Placeholder 6">
            <a:extLst>
              <a:ext uri="{FF2B5EF4-FFF2-40B4-BE49-F238E27FC236}">
                <a16:creationId xmlns:a16="http://schemas.microsoft.com/office/drawing/2014/main" id="{C7F4D976-C3DD-4FA9-BA07-4218F79190A0}"/>
              </a:ext>
            </a:extLst>
          </p:cNvPr>
          <p:cNvSpPr>
            <a:spLocks noGrp="1"/>
          </p:cNvSpPr>
          <p:nvPr>
            <p:ph type="sldNum" sz="quarter" idx="12"/>
          </p:nvPr>
        </p:nvSpPr>
        <p:spPr/>
        <p:txBody>
          <a:bodyPr/>
          <a:lstStyle/>
          <a:p>
            <a:fld id="{183C825F-A010-48C1-90C2-DBB3B4D4B2FA}" type="slidenum">
              <a:rPr lang="en-US" smtClean="0"/>
              <a:t>‹#›</a:t>
            </a:fld>
            <a:endParaRPr lang="en-US"/>
          </a:p>
        </p:txBody>
      </p:sp>
    </p:spTree>
    <p:extLst>
      <p:ext uri="{BB962C8B-B14F-4D97-AF65-F5344CB8AC3E}">
        <p14:creationId xmlns:p14="http://schemas.microsoft.com/office/powerpoint/2010/main" val="6672153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86604-F25C-4174-9436-F10FD8192FF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5B4EB0F-610D-40AE-B89D-241EC0E5F10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C49229C-2A98-4F68-A68A-09566E8595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55D1188-30FE-4F17-BEDE-5C3694851D1E}"/>
              </a:ext>
            </a:extLst>
          </p:cNvPr>
          <p:cNvSpPr>
            <a:spLocks noGrp="1"/>
          </p:cNvSpPr>
          <p:nvPr>
            <p:ph type="dt" sz="half" idx="10"/>
          </p:nvPr>
        </p:nvSpPr>
        <p:spPr/>
        <p:txBody>
          <a:bodyPr/>
          <a:lstStyle/>
          <a:p>
            <a:fld id="{C971EA9D-D537-480E-BC99-85B5803D7A37}" type="datetime1">
              <a:rPr lang="en-US" smtClean="0"/>
              <a:t>11/7/2022</a:t>
            </a:fld>
            <a:endParaRPr lang="en-US"/>
          </a:p>
        </p:txBody>
      </p:sp>
      <p:sp>
        <p:nvSpPr>
          <p:cNvPr id="6" name="Footer Placeholder 5">
            <a:extLst>
              <a:ext uri="{FF2B5EF4-FFF2-40B4-BE49-F238E27FC236}">
                <a16:creationId xmlns:a16="http://schemas.microsoft.com/office/drawing/2014/main" id="{19AEB850-0C36-4A22-B079-D998C5CBAAB1}"/>
              </a:ext>
            </a:extLst>
          </p:cNvPr>
          <p:cNvSpPr>
            <a:spLocks noGrp="1"/>
          </p:cNvSpPr>
          <p:nvPr>
            <p:ph type="ftr" sz="quarter" idx="11"/>
          </p:nvPr>
        </p:nvSpPr>
        <p:spPr/>
        <p:txBody>
          <a:bodyPr/>
          <a:lstStyle/>
          <a:p>
            <a:r>
              <a:rPr lang="it-IT"/>
              <a:t>DATA SCIENCE@ JNTUH Hyderabad                          </a:t>
            </a:r>
            <a:endParaRPr lang="en-US"/>
          </a:p>
        </p:txBody>
      </p:sp>
      <p:sp>
        <p:nvSpPr>
          <p:cNvPr id="7" name="Slide Number Placeholder 6">
            <a:extLst>
              <a:ext uri="{FF2B5EF4-FFF2-40B4-BE49-F238E27FC236}">
                <a16:creationId xmlns:a16="http://schemas.microsoft.com/office/drawing/2014/main" id="{A34C7874-4130-46BF-8651-5E990084B6C4}"/>
              </a:ext>
            </a:extLst>
          </p:cNvPr>
          <p:cNvSpPr>
            <a:spLocks noGrp="1"/>
          </p:cNvSpPr>
          <p:nvPr>
            <p:ph type="sldNum" sz="quarter" idx="12"/>
          </p:nvPr>
        </p:nvSpPr>
        <p:spPr/>
        <p:txBody>
          <a:bodyPr/>
          <a:lstStyle/>
          <a:p>
            <a:fld id="{183C825F-A010-48C1-90C2-DBB3B4D4B2FA}" type="slidenum">
              <a:rPr lang="en-US" smtClean="0"/>
              <a:t>‹#›</a:t>
            </a:fld>
            <a:endParaRPr lang="en-US"/>
          </a:p>
        </p:txBody>
      </p:sp>
    </p:spTree>
    <p:extLst>
      <p:ext uri="{BB962C8B-B14F-4D97-AF65-F5344CB8AC3E}">
        <p14:creationId xmlns:p14="http://schemas.microsoft.com/office/powerpoint/2010/main" val="13640643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25C7D45-FAB3-4B26-BF1A-4CABB107A73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213B396-DD94-4675-B453-50F45BA9946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F3EC511-3182-4223-8050-0C86D0B21E5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5C61D1-222A-478E-9C44-6337F98E0455}" type="datetime1">
              <a:rPr lang="en-US" smtClean="0"/>
              <a:t>11/7/2022</a:t>
            </a:fld>
            <a:endParaRPr lang="en-US"/>
          </a:p>
        </p:txBody>
      </p:sp>
      <p:sp>
        <p:nvSpPr>
          <p:cNvPr id="5" name="Footer Placeholder 4">
            <a:extLst>
              <a:ext uri="{FF2B5EF4-FFF2-40B4-BE49-F238E27FC236}">
                <a16:creationId xmlns:a16="http://schemas.microsoft.com/office/drawing/2014/main" id="{DB2C7999-BF3F-438D-A1BE-0CC72B4177F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it-IT"/>
              <a:t>DATA SCIENCE@ JNTUH Hyderabad                          </a:t>
            </a:r>
            <a:endParaRPr lang="en-US"/>
          </a:p>
        </p:txBody>
      </p:sp>
      <p:sp>
        <p:nvSpPr>
          <p:cNvPr id="6" name="Slide Number Placeholder 5">
            <a:extLst>
              <a:ext uri="{FF2B5EF4-FFF2-40B4-BE49-F238E27FC236}">
                <a16:creationId xmlns:a16="http://schemas.microsoft.com/office/drawing/2014/main" id="{9D99A727-BE08-4517-B910-9B033712B05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3C825F-A010-48C1-90C2-DBB3B4D4B2FA}" type="slidenum">
              <a:rPr lang="en-US" smtClean="0"/>
              <a:t>‹#›</a:t>
            </a:fld>
            <a:endParaRPr lang="en-US"/>
          </a:p>
        </p:txBody>
      </p:sp>
    </p:spTree>
    <p:extLst>
      <p:ext uri="{BB962C8B-B14F-4D97-AF65-F5344CB8AC3E}">
        <p14:creationId xmlns:p14="http://schemas.microsoft.com/office/powerpoint/2010/main" val="18629432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kaggle.com/datasets/mirichoi0218/insurance?resource=download"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owardsdatascience.com/building-a-machine-learning-web-application-using-flask-29fa9ea11dac" TargetMode="External"/><Relationship Id="rId2" Type="http://schemas.openxmlformats.org/officeDocument/2006/relationships/hyperlink" Target="https://towardsdatascience.com/end-to-end-deployment-of-a-machine-learning-model-using-flask-dc456abcc6da"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 name="Rectangle 31">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itle 1">
            <a:extLst>
              <a:ext uri="{FF2B5EF4-FFF2-40B4-BE49-F238E27FC236}">
                <a16:creationId xmlns:a16="http://schemas.microsoft.com/office/drawing/2014/main" id="{1BF4FAB2-AC7E-436F-BB25-538560D25D10}"/>
              </a:ext>
            </a:extLst>
          </p:cNvPr>
          <p:cNvSpPr txBox="1">
            <a:spLocks/>
          </p:cNvSpPr>
          <p:nvPr/>
        </p:nvSpPr>
        <p:spPr>
          <a:xfrm>
            <a:off x="3295816" y="2049828"/>
            <a:ext cx="6255026" cy="754696"/>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spcAft>
                <a:spcPts val="600"/>
              </a:spcAft>
            </a:pPr>
            <a:endParaRPr lang="en-US" sz="1100" kern="1200" dirty="0">
              <a:solidFill>
                <a:schemeClr val="tx1"/>
              </a:solidFill>
              <a:latin typeface="Cambria" panose="02040503050406030204" pitchFamily="18" charset="0"/>
            </a:endParaRPr>
          </a:p>
          <a:p>
            <a:pPr>
              <a:spcAft>
                <a:spcPts val="600"/>
              </a:spcAft>
            </a:pPr>
            <a:endParaRPr lang="en-US" sz="3200" b="1" kern="1200" dirty="0">
              <a:solidFill>
                <a:schemeClr val="accent2">
                  <a:lumMod val="75000"/>
                </a:schemeClr>
              </a:solidFill>
              <a:latin typeface="Cambria" panose="02040503050406030204" pitchFamily="18" charset="0"/>
            </a:endParaRPr>
          </a:p>
          <a:p>
            <a:pPr>
              <a:spcAft>
                <a:spcPts val="600"/>
              </a:spcAft>
            </a:pPr>
            <a:endParaRPr lang="en-US" sz="3200" b="1" kern="1200" dirty="0">
              <a:solidFill>
                <a:schemeClr val="accent2">
                  <a:lumMod val="75000"/>
                </a:schemeClr>
              </a:solidFill>
              <a:latin typeface="Cambria" panose="02040503050406030204" pitchFamily="18" charset="0"/>
            </a:endParaRPr>
          </a:p>
          <a:p>
            <a:pPr>
              <a:spcAft>
                <a:spcPts val="600"/>
              </a:spcAft>
            </a:pPr>
            <a:r>
              <a:rPr lang="en-US" sz="3200" b="1" kern="1200" dirty="0">
                <a:solidFill>
                  <a:schemeClr val="accent2">
                    <a:lumMod val="75000"/>
                  </a:schemeClr>
                </a:solidFill>
                <a:latin typeface="Cambria" panose="02040503050406030204" pitchFamily="18" charset="0"/>
              </a:rPr>
              <a:t>DATA SCIENCE USING PYTHON  </a:t>
            </a:r>
          </a:p>
          <a:p>
            <a:pPr>
              <a:lnSpc>
                <a:spcPct val="100000"/>
              </a:lnSpc>
              <a:spcAft>
                <a:spcPts val="600"/>
              </a:spcAft>
            </a:pPr>
            <a:r>
              <a:rPr lang="en-US" sz="2000" b="1" kern="1200" dirty="0">
                <a:solidFill>
                  <a:schemeClr val="accent1">
                    <a:lumMod val="75000"/>
                  </a:schemeClr>
                </a:solidFill>
                <a:latin typeface="Cambria" panose="02040503050406030204" pitchFamily="18" charset="0"/>
              </a:rPr>
              <a:t>6.30 PM , </a:t>
            </a:r>
            <a:r>
              <a:rPr lang="en-US" sz="2000" b="1" dirty="0">
                <a:solidFill>
                  <a:schemeClr val="accent1">
                    <a:lumMod val="75000"/>
                  </a:schemeClr>
                </a:solidFill>
                <a:latin typeface="Cambria" panose="02040503050406030204" pitchFamily="18" charset="0"/>
              </a:rPr>
              <a:t>7</a:t>
            </a:r>
            <a:r>
              <a:rPr lang="en-US" sz="2000" b="1" kern="1200" dirty="0">
                <a:solidFill>
                  <a:schemeClr val="accent1">
                    <a:lumMod val="75000"/>
                  </a:schemeClr>
                </a:solidFill>
                <a:latin typeface="Cambria" panose="02040503050406030204" pitchFamily="18" charset="0"/>
              </a:rPr>
              <a:t> Nov 2022</a:t>
            </a:r>
          </a:p>
        </p:txBody>
      </p:sp>
      <p:grpSp>
        <p:nvGrpSpPr>
          <p:cNvPr id="34" name="Group 33">
            <a:extLst>
              <a:ext uri="{FF2B5EF4-FFF2-40B4-BE49-F238E27FC236}">
                <a16:creationId xmlns:a16="http://schemas.microsoft.com/office/drawing/2014/main" id="{828A5161-06F1-46CF-8AD7-844680A59E1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4601497"/>
            <a:ext cx="1014060" cy="2017580"/>
            <a:chOff x="0" y="4601497"/>
            <a:chExt cx="1014060" cy="2017580"/>
          </a:xfrm>
        </p:grpSpPr>
        <p:sp>
          <p:nvSpPr>
            <p:cNvPr id="35" name="Isosceles Triangle 34">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sp>
          <p:nvSpPr>
            <p:cNvPr id="36" name="Rectangle 3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grpSp>
      <p:grpSp>
        <p:nvGrpSpPr>
          <p:cNvPr id="38" name="Group 37">
            <a:extLst>
              <a:ext uri="{FF2B5EF4-FFF2-40B4-BE49-F238E27FC236}">
                <a16:creationId xmlns:a16="http://schemas.microsoft.com/office/drawing/2014/main" id="{5995D10D-E9C9-47DB-AE7E-801FEF38F5C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219290" y="1"/>
            <a:ext cx="972709" cy="1935307"/>
            <a:chOff x="10918968" y="713127"/>
            <a:chExt cx="1273032" cy="2532832"/>
          </a:xfrm>
        </p:grpSpPr>
        <p:sp>
          <p:nvSpPr>
            <p:cNvPr id="39" name="Rectangle 38">
              <a:extLst>
                <a:ext uri="{FF2B5EF4-FFF2-40B4-BE49-F238E27FC236}">
                  <a16:creationId xmlns:a16="http://schemas.microsoft.com/office/drawing/2014/main" id="{CC1A72C6-3DE4-4EC3-9AD5-9E0D40D8CE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mbria" panose="02040503050406030204" pitchFamily="18" charset="0"/>
              </a:endParaRPr>
            </a:p>
          </p:txBody>
        </p:sp>
        <p:sp>
          <p:nvSpPr>
            <p:cNvPr id="40" name="Isosceles Triangle 39">
              <a:extLst>
                <a:ext uri="{FF2B5EF4-FFF2-40B4-BE49-F238E27FC236}">
                  <a16:creationId xmlns:a16="http://schemas.microsoft.com/office/drawing/2014/main" id="{0B0DA1F1-C391-4EDF-9FE0-23E86E1377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mbria" panose="02040503050406030204" pitchFamily="18" charset="0"/>
              </a:endParaRPr>
            </a:p>
          </p:txBody>
        </p:sp>
      </p:grpSp>
      <p:sp>
        <p:nvSpPr>
          <p:cNvPr id="6" name="TextBox 5">
            <a:extLst>
              <a:ext uri="{FF2B5EF4-FFF2-40B4-BE49-F238E27FC236}">
                <a16:creationId xmlns:a16="http://schemas.microsoft.com/office/drawing/2014/main" id="{F4375185-C56F-ADA7-A83E-1D0E01F830FF}"/>
              </a:ext>
            </a:extLst>
          </p:cNvPr>
          <p:cNvSpPr txBox="1"/>
          <p:nvPr/>
        </p:nvSpPr>
        <p:spPr>
          <a:xfrm>
            <a:off x="1909870" y="1293909"/>
            <a:ext cx="9309420" cy="1043234"/>
          </a:xfrm>
          <a:prstGeom prst="rect">
            <a:avLst/>
          </a:prstGeom>
          <a:noFill/>
        </p:spPr>
        <p:txBody>
          <a:bodyPr wrap="square">
            <a:spAutoFit/>
          </a:bodyPr>
          <a:lstStyle/>
          <a:p>
            <a:pPr algn="ctr"/>
            <a:r>
              <a:rPr lang="en-US" sz="2800" b="1" i="0" dirty="0">
                <a:solidFill>
                  <a:schemeClr val="accent1">
                    <a:lumMod val="75000"/>
                  </a:schemeClr>
                </a:solidFill>
                <a:effectLst/>
                <a:latin typeface="Cambria" panose="02040503050406030204" pitchFamily="18" charset="0"/>
              </a:rPr>
              <a:t>Jawaharlal Nehru Technological University Hyderabad</a:t>
            </a:r>
          </a:p>
          <a:p>
            <a:pPr algn="ctr">
              <a:lnSpc>
                <a:spcPct val="200000"/>
              </a:lnSpc>
            </a:pPr>
            <a:r>
              <a:rPr lang="en-US" sz="2000" b="1" i="0" dirty="0">
                <a:solidFill>
                  <a:schemeClr val="accent1">
                    <a:lumMod val="75000"/>
                  </a:schemeClr>
                </a:solidFill>
                <a:effectLst/>
                <a:latin typeface="Cambria" panose="02040503050406030204" pitchFamily="18" charset="0"/>
              </a:rPr>
              <a:t>Kukatpally, Hyderabad - 500 085, Telangana, India</a:t>
            </a:r>
            <a:endParaRPr lang="en-US" sz="2000" b="1" dirty="0">
              <a:solidFill>
                <a:schemeClr val="accent1">
                  <a:lumMod val="75000"/>
                </a:schemeClr>
              </a:solidFill>
              <a:latin typeface="Cambria" panose="02040503050406030204" pitchFamily="18" charset="0"/>
            </a:endParaRPr>
          </a:p>
        </p:txBody>
      </p:sp>
      <p:pic>
        <p:nvPicPr>
          <p:cNvPr id="9" name="Picture 8" descr="Logo&#10;&#10;Description automatically generated">
            <a:extLst>
              <a:ext uri="{FF2B5EF4-FFF2-40B4-BE49-F238E27FC236}">
                <a16:creationId xmlns:a16="http://schemas.microsoft.com/office/drawing/2014/main" id="{AE9322F1-43B1-347B-030A-18BF7E9F87A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5809" y="1388117"/>
            <a:ext cx="1014060" cy="1094382"/>
          </a:xfrm>
          <a:prstGeom prst="rect">
            <a:avLst/>
          </a:prstGeom>
        </p:spPr>
      </p:pic>
      <p:sp>
        <p:nvSpPr>
          <p:cNvPr id="10" name="Title 1">
            <a:extLst>
              <a:ext uri="{FF2B5EF4-FFF2-40B4-BE49-F238E27FC236}">
                <a16:creationId xmlns:a16="http://schemas.microsoft.com/office/drawing/2014/main" id="{278AEFD2-06CF-6EB4-FAF2-F5F1A752F95D}"/>
              </a:ext>
            </a:extLst>
          </p:cNvPr>
          <p:cNvSpPr txBox="1">
            <a:spLocks/>
          </p:cNvSpPr>
          <p:nvPr/>
        </p:nvSpPr>
        <p:spPr>
          <a:xfrm>
            <a:off x="8300850" y="5664401"/>
            <a:ext cx="2918440" cy="929678"/>
          </a:xfrm>
          <a:prstGeom prst="rect">
            <a:avLst/>
          </a:prstGeom>
        </p:spPr>
        <p:txBody>
          <a:bodyPr vert="horz" lIns="91440" tIns="45720" rIns="91440" bIns="45720" rtlCol="0" anchor="ctr">
            <a:normAutofit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spcAft>
                <a:spcPts val="600"/>
              </a:spcAft>
            </a:pPr>
            <a:r>
              <a:rPr lang="en-US" sz="2000" b="1" kern="1200" dirty="0">
                <a:solidFill>
                  <a:schemeClr val="accent2">
                    <a:lumMod val="75000"/>
                  </a:schemeClr>
                </a:solidFill>
                <a:latin typeface="Cambria" panose="02040503050406030204" pitchFamily="18" charset="0"/>
              </a:rPr>
              <a:t>Dr N V Ganapathi Raju</a:t>
            </a:r>
          </a:p>
          <a:p>
            <a:pPr>
              <a:spcAft>
                <a:spcPts val="600"/>
              </a:spcAft>
            </a:pPr>
            <a:r>
              <a:rPr lang="en-US" sz="1600" b="1" dirty="0">
                <a:solidFill>
                  <a:schemeClr val="accent1">
                    <a:lumMod val="50000"/>
                  </a:schemeClr>
                </a:solidFill>
                <a:latin typeface="Cambria" panose="02040503050406030204" pitchFamily="18" charset="0"/>
              </a:rPr>
              <a:t>Professor, HOD  IT, </a:t>
            </a:r>
          </a:p>
          <a:p>
            <a:pPr>
              <a:spcAft>
                <a:spcPts val="600"/>
              </a:spcAft>
            </a:pPr>
            <a:r>
              <a:rPr lang="en-US" sz="1600" b="1" kern="1200" dirty="0">
                <a:solidFill>
                  <a:schemeClr val="accent1">
                    <a:lumMod val="50000"/>
                  </a:schemeClr>
                </a:solidFill>
                <a:latin typeface="Cambria" panose="02040503050406030204" pitchFamily="18" charset="0"/>
              </a:rPr>
              <a:t>G.R.I.E.T. , Hyderabad</a:t>
            </a:r>
          </a:p>
        </p:txBody>
      </p:sp>
      <p:sp>
        <p:nvSpPr>
          <p:cNvPr id="2" name="Title 1">
            <a:extLst>
              <a:ext uri="{FF2B5EF4-FFF2-40B4-BE49-F238E27FC236}">
                <a16:creationId xmlns:a16="http://schemas.microsoft.com/office/drawing/2014/main" id="{89A1EC97-10C4-D618-FAEB-E197EFD1B615}"/>
              </a:ext>
            </a:extLst>
          </p:cNvPr>
          <p:cNvSpPr txBox="1">
            <a:spLocks/>
          </p:cNvSpPr>
          <p:nvPr/>
        </p:nvSpPr>
        <p:spPr>
          <a:xfrm>
            <a:off x="3183669" y="3794440"/>
            <a:ext cx="6255026" cy="929677"/>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spcAft>
                <a:spcPts val="600"/>
              </a:spcAft>
            </a:pPr>
            <a:endParaRPr lang="en-US" sz="1100" kern="1200" dirty="0">
              <a:solidFill>
                <a:schemeClr val="tx1"/>
              </a:solidFill>
              <a:latin typeface="Cambria" panose="02040503050406030204" pitchFamily="18" charset="0"/>
            </a:endParaRPr>
          </a:p>
          <a:p>
            <a:pPr>
              <a:spcAft>
                <a:spcPts val="600"/>
              </a:spcAft>
            </a:pPr>
            <a:r>
              <a:rPr lang="en-US" sz="3200" b="1" dirty="0">
                <a:solidFill>
                  <a:schemeClr val="accent2">
                    <a:lumMod val="75000"/>
                  </a:schemeClr>
                </a:solidFill>
                <a:latin typeface="Cambria" panose="02040503050406030204" pitchFamily="18" charset="0"/>
              </a:rPr>
              <a:t>FLASK  </a:t>
            </a:r>
          </a:p>
          <a:p>
            <a:pPr>
              <a:spcAft>
                <a:spcPts val="600"/>
              </a:spcAft>
            </a:pPr>
            <a:r>
              <a:rPr lang="en-US" sz="2300" b="1" dirty="0">
                <a:solidFill>
                  <a:schemeClr val="accent2">
                    <a:lumMod val="75000"/>
                  </a:schemeClr>
                </a:solidFill>
                <a:latin typeface="Cambria" panose="02040503050406030204" pitchFamily="18" charset="0"/>
              </a:rPr>
              <a:t>Web Application Development</a:t>
            </a:r>
            <a:endParaRPr lang="en-US" sz="2300" b="1" kern="1200" dirty="0">
              <a:solidFill>
                <a:schemeClr val="accent2">
                  <a:lumMod val="75000"/>
                </a:schemeClr>
              </a:solidFill>
              <a:latin typeface="Cambria" panose="02040503050406030204" pitchFamily="18" charset="0"/>
            </a:endParaRPr>
          </a:p>
        </p:txBody>
      </p:sp>
      <p:pic>
        <p:nvPicPr>
          <p:cNvPr id="4" name="Picture 3" descr="Text&#10;&#10;Description automatically generated with medium confidence">
            <a:extLst>
              <a:ext uri="{FF2B5EF4-FFF2-40B4-BE49-F238E27FC236}">
                <a16:creationId xmlns:a16="http://schemas.microsoft.com/office/drawing/2014/main" id="{7139E05F-147F-4AA6-31E1-91A60FE358E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97761" y="4081007"/>
            <a:ext cx="1324618" cy="516564"/>
          </a:xfrm>
          <a:prstGeom prst="rect">
            <a:avLst/>
          </a:prstGeom>
        </p:spPr>
      </p:pic>
    </p:spTree>
    <p:extLst>
      <p:ext uri="{BB962C8B-B14F-4D97-AF65-F5344CB8AC3E}">
        <p14:creationId xmlns:p14="http://schemas.microsoft.com/office/powerpoint/2010/main" val="3153389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B27EBA-BD7C-402A-AE8A-5E334F3581E3}"/>
              </a:ext>
            </a:extLst>
          </p:cNvPr>
          <p:cNvSpPr>
            <a:spLocks noGrp="1"/>
          </p:cNvSpPr>
          <p:nvPr>
            <p:ph type="title"/>
          </p:nvPr>
        </p:nvSpPr>
        <p:spPr/>
        <p:txBody>
          <a:bodyPr/>
          <a:lstStyle/>
          <a:p>
            <a:r>
              <a:rPr lang="en-US" dirty="0">
                <a:solidFill>
                  <a:srgbClr val="FF0000"/>
                </a:solidFill>
              </a:rPr>
              <a:t>Web Application Framework</a:t>
            </a:r>
          </a:p>
        </p:txBody>
      </p:sp>
      <p:sp>
        <p:nvSpPr>
          <p:cNvPr id="3" name="Content Placeholder 2">
            <a:extLst>
              <a:ext uri="{FF2B5EF4-FFF2-40B4-BE49-F238E27FC236}">
                <a16:creationId xmlns:a16="http://schemas.microsoft.com/office/drawing/2014/main" id="{43531FE6-3826-0ADC-C5C2-17307BB7C9D5}"/>
              </a:ext>
            </a:extLst>
          </p:cNvPr>
          <p:cNvSpPr>
            <a:spLocks noGrp="1"/>
          </p:cNvSpPr>
          <p:nvPr>
            <p:ph idx="1"/>
          </p:nvPr>
        </p:nvSpPr>
        <p:spPr>
          <a:xfrm>
            <a:off x="838199" y="1484242"/>
            <a:ext cx="10969487" cy="4872107"/>
          </a:xfrm>
        </p:spPr>
        <p:txBody>
          <a:bodyPr>
            <a:normAutofit lnSpcReduction="10000"/>
          </a:bodyPr>
          <a:lstStyle/>
          <a:p>
            <a:pPr algn="just">
              <a:lnSpc>
                <a:spcPct val="120000"/>
              </a:lnSpc>
            </a:pPr>
            <a:r>
              <a:rPr lang="en-US" dirty="0">
                <a:solidFill>
                  <a:srgbClr val="7030A0"/>
                </a:solidFill>
              </a:rPr>
              <a:t>A web application framework is a package of a collection of libraries and modules that help developers write their business logic without worrying about any protocol, or application maintenance. </a:t>
            </a:r>
          </a:p>
          <a:p>
            <a:pPr algn="just">
              <a:lnSpc>
                <a:spcPct val="120000"/>
              </a:lnSpc>
            </a:pPr>
            <a:r>
              <a:rPr lang="en-US" dirty="0">
                <a:solidFill>
                  <a:srgbClr val="7030A0"/>
                </a:solidFill>
              </a:rPr>
              <a:t>A micro-framework is a basic module where the developer is provided with lots of freedom. </a:t>
            </a:r>
          </a:p>
          <a:p>
            <a:pPr algn="just">
              <a:lnSpc>
                <a:spcPct val="120000"/>
              </a:lnSpc>
            </a:pPr>
            <a:r>
              <a:rPr lang="en-US" dirty="0">
                <a:solidFill>
                  <a:srgbClr val="7030A0"/>
                </a:solidFill>
              </a:rPr>
              <a:t>It is used in small web app development that saves lots of time, and maintenance cost.</a:t>
            </a:r>
          </a:p>
          <a:p>
            <a:pPr algn="just">
              <a:lnSpc>
                <a:spcPct val="120000"/>
              </a:lnSpc>
            </a:pPr>
            <a:r>
              <a:rPr lang="en-US" dirty="0">
                <a:solidFill>
                  <a:srgbClr val="7030A0"/>
                </a:solidFill>
              </a:rPr>
              <a:t>Python Django uses a traditional web framework which is also known as enterprise framework.</a:t>
            </a:r>
          </a:p>
        </p:txBody>
      </p:sp>
      <p:sp>
        <p:nvSpPr>
          <p:cNvPr id="4" name="Footer Placeholder 3">
            <a:extLst>
              <a:ext uri="{FF2B5EF4-FFF2-40B4-BE49-F238E27FC236}">
                <a16:creationId xmlns:a16="http://schemas.microsoft.com/office/drawing/2014/main" id="{40603F69-07AB-B301-1A9D-152F1FFAD61C}"/>
              </a:ext>
            </a:extLst>
          </p:cNvPr>
          <p:cNvSpPr>
            <a:spLocks noGrp="1"/>
          </p:cNvSpPr>
          <p:nvPr>
            <p:ph type="ftr" sz="quarter" idx="11"/>
          </p:nvPr>
        </p:nvSpPr>
        <p:spPr/>
        <p:txBody>
          <a:bodyPr/>
          <a:lstStyle/>
          <a:p>
            <a:r>
              <a:rPr lang="it-IT"/>
              <a:t>DATA SCIENCE@ JNTUH Hyderabad                          </a:t>
            </a:r>
            <a:endParaRPr lang="en-US"/>
          </a:p>
        </p:txBody>
      </p:sp>
    </p:spTree>
    <p:extLst>
      <p:ext uri="{BB962C8B-B14F-4D97-AF65-F5344CB8AC3E}">
        <p14:creationId xmlns:p14="http://schemas.microsoft.com/office/powerpoint/2010/main" val="30626476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510AE7-555D-930F-74BC-F2927E7BA5A3}"/>
              </a:ext>
            </a:extLst>
          </p:cNvPr>
          <p:cNvSpPr>
            <a:spLocks noGrp="1"/>
          </p:cNvSpPr>
          <p:nvPr>
            <p:ph type="title"/>
          </p:nvPr>
        </p:nvSpPr>
        <p:spPr/>
        <p:txBody>
          <a:bodyPr/>
          <a:lstStyle/>
          <a:p>
            <a:r>
              <a:rPr lang="en-US" dirty="0">
                <a:solidFill>
                  <a:srgbClr val="FF0000"/>
                </a:solidFill>
              </a:rPr>
              <a:t>Flask</a:t>
            </a:r>
          </a:p>
        </p:txBody>
      </p:sp>
      <p:sp>
        <p:nvSpPr>
          <p:cNvPr id="3" name="Content Placeholder 2">
            <a:extLst>
              <a:ext uri="{FF2B5EF4-FFF2-40B4-BE49-F238E27FC236}">
                <a16:creationId xmlns:a16="http://schemas.microsoft.com/office/drawing/2014/main" id="{853638D3-FFDB-4669-2483-B2CC82EC109B}"/>
              </a:ext>
            </a:extLst>
          </p:cNvPr>
          <p:cNvSpPr>
            <a:spLocks noGrp="1"/>
          </p:cNvSpPr>
          <p:nvPr>
            <p:ph idx="1"/>
          </p:nvPr>
        </p:nvSpPr>
        <p:spPr>
          <a:xfrm>
            <a:off x="838199" y="1325216"/>
            <a:ext cx="10836965" cy="5031133"/>
          </a:xfrm>
        </p:spPr>
        <p:txBody>
          <a:bodyPr>
            <a:normAutofit fontScale="85000" lnSpcReduction="20000"/>
          </a:bodyPr>
          <a:lstStyle/>
          <a:p>
            <a:pPr algn="just">
              <a:lnSpc>
                <a:spcPct val="150000"/>
              </a:lnSpc>
            </a:pPr>
            <a:r>
              <a:rPr lang="en-US" dirty="0">
                <a:solidFill>
                  <a:srgbClr val="7030A0"/>
                </a:solidFill>
              </a:rPr>
              <a:t>Flask is a web framework written in python used for easy and fast web application development, and for configuring backend applications with the frontend in an easy way. </a:t>
            </a:r>
          </a:p>
          <a:p>
            <a:pPr algn="just">
              <a:lnSpc>
                <a:spcPct val="150000"/>
              </a:lnSpc>
            </a:pPr>
            <a:r>
              <a:rPr lang="en-US" dirty="0">
                <a:solidFill>
                  <a:srgbClr val="7030A0"/>
                </a:solidFill>
              </a:rPr>
              <a:t>It gives complete control to developers on how to access data. </a:t>
            </a:r>
          </a:p>
          <a:p>
            <a:pPr algn="just">
              <a:lnSpc>
                <a:spcPct val="150000"/>
              </a:lnSpc>
            </a:pPr>
            <a:r>
              <a:rPr lang="en-US" dirty="0">
                <a:solidFill>
                  <a:srgbClr val="7030A0"/>
                </a:solidFill>
              </a:rPr>
              <a:t>Flask is based on </a:t>
            </a:r>
            <a:r>
              <a:rPr lang="en-US" dirty="0" err="1">
                <a:solidFill>
                  <a:srgbClr val="7030A0"/>
                </a:solidFill>
              </a:rPr>
              <a:t>Werkzeug’s</a:t>
            </a:r>
            <a:r>
              <a:rPr lang="en-US" dirty="0">
                <a:solidFill>
                  <a:srgbClr val="7030A0"/>
                </a:solidFill>
              </a:rPr>
              <a:t>(WSGI) toolkit and Jinja templating engine. </a:t>
            </a:r>
          </a:p>
          <a:p>
            <a:pPr algn="just">
              <a:lnSpc>
                <a:spcPct val="150000"/>
              </a:lnSpc>
            </a:pPr>
            <a:r>
              <a:rPr lang="en-US" dirty="0">
                <a:solidFill>
                  <a:srgbClr val="7030A0"/>
                </a:solidFill>
              </a:rPr>
              <a:t>Flask is designed for easy REST API development. </a:t>
            </a:r>
          </a:p>
          <a:p>
            <a:pPr algn="just">
              <a:lnSpc>
                <a:spcPct val="150000"/>
              </a:lnSpc>
            </a:pPr>
            <a:r>
              <a:rPr lang="en-US" dirty="0">
                <a:solidFill>
                  <a:srgbClr val="7030A0"/>
                </a:solidFill>
              </a:rPr>
              <a:t>Flask provides different libraries, tools, and modules, and many functionalities like handling user requests, routing, sessions, form validation, </a:t>
            </a:r>
            <a:r>
              <a:rPr lang="en-US" dirty="0" err="1">
                <a:solidFill>
                  <a:srgbClr val="7030A0"/>
                </a:solidFill>
              </a:rPr>
              <a:t>etc</a:t>
            </a:r>
            <a:r>
              <a:rPr lang="en-US" dirty="0">
                <a:solidFill>
                  <a:srgbClr val="7030A0"/>
                </a:solidFill>
              </a:rPr>
              <a:t> that can be easily used to develop a blog website or any commercial website, etc.</a:t>
            </a:r>
          </a:p>
        </p:txBody>
      </p:sp>
      <p:sp>
        <p:nvSpPr>
          <p:cNvPr id="4" name="Footer Placeholder 3">
            <a:extLst>
              <a:ext uri="{FF2B5EF4-FFF2-40B4-BE49-F238E27FC236}">
                <a16:creationId xmlns:a16="http://schemas.microsoft.com/office/drawing/2014/main" id="{C9E66BF8-BEAB-251D-31EA-8656289E5E77}"/>
              </a:ext>
            </a:extLst>
          </p:cNvPr>
          <p:cNvSpPr>
            <a:spLocks noGrp="1"/>
          </p:cNvSpPr>
          <p:nvPr>
            <p:ph type="ftr" sz="quarter" idx="11"/>
          </p:nvPr>
        </p:nvSpPr>
        <p:spPr/>
        <p:txBody>
          <a:bodyPr/>
          <a:lstStyle/>
          <a:p>
            <a:r>
              <a:rPr lang="it-IT"/>
              <a:t>DATA SCIENCE@ JNTUH Hyderabad                          </a:t>
            </a:r>
            <a:endParaRPr lang="en-US"/>
          </a:p>
        </p:txBody>
      </p:sp>
    </p:spTree>
    <p:extLst>
      <p:ext uri="{BB962C8B-B14F-4D97-AF65-F5344CB8AC3E}">
        <p14:creationId xmlns:p14="http://schemas.microsoft.com/office/powerpoint/2010/main" val="5904640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510AE7-555D-930F-74BC-F2927E7BA5A3}"/>
              </a:ext>
            </a:extLst>
          </p:cNvPr>
          <p:cNvSpPr>
            <a:spLocks noGrp="1"/>
          </p:cNvSpPr>
          <p:nvPr>
            <p:ph type="title"/>
          </p:nvPr>
        </p:nvSpPr>
        <p:spPr/>
        <p:txBody>
          <a:bodyPr/>
          <a:lstStyle/>
          <a:p>
            <a:r>
              <a:rPr lang="en-US" dirty="0">
                <a:solidFill>
                  <a:srgbClr val="FF0000"/>
                </a:solidFill>
              </a:rPr>
              <a:t>Web Server Gateway Interface(WSGI)</a:t>
            </a:r>
          </a:p>
        </p:txBody>
      </p:sp>
      <p:sp>
        <p:nvSpPr>
          <p:cNvPr id="3" name="Content Placeholder 2">
            <a:extLst>
              <a:ext uri="{FF2B5EF4-FFF2-40B4-BE49-F238E27FC236}">
                <a16:creationId xmlns:a16="http://schemas.microsoft.com/office/drawing/2014/main" id="{853638D3-FFDB-4669-2483-B2CC82EC109B}"/>
              </a:ext>
            </a:extLst>
          </p:cNvPr>
          <p:cNvSpPr>
            <a:spLocks noGrp="1"/>
          </p:cNvSpPr>
          <p:nvPr>
            <p:ph idx="1"/>
          </p:nvPr>
        </p:nvSpPr>
        <p:spPr/>
        <p:txBody>
          <a:bodyPr/>
          <a:lstStyle/>
          <a:p>
            <a:pPr algn="just">
              <a:lnSpc>
                <a:spcPct val="150000"/>
              </a:lnSpc>
            </a:pPr>
            <a:r>
              <a:rPr lang="en-US" dirty="0">
                <a:solidFill>
                  <a:srgbClr val="7030A0"/>
                </a:solidFill>
              </a:rPr>
              <a:t>WSGI is a standard that describes the specifications concerning the communication between a client application and a web server. </a:t>
            </a:r>
          </a:p>
          <a:p>
            <a:pPr algn="just">
              <a:lnSpc>
                <a:spcPct val="150000"/>
              </a:lnSpc>
            </a:pPr>
            <a:r>
              <a:rPr lang="en-US" dirty="0">
                <a:solidFill>
                  <a:srgbClr val="7030A0"/>
                </a:solidFill>
              </a:rPr>
              <a:t>The benefit of using WSGI is that it helps in the scalability of applications with an increase in traffic, maintains efficiency in terms of speed, and maintains the flexibility of components.</a:t>
            </a:r>
          </a:p>
          <a:p>
            <a:endParaRPr lang="en-US" dirty="0"/>
          </a:p>
        </p:txBody>
      </p:sp>
      <p:sp>
        <p:nvSpPr>
          <p:cNvPr id="4" name="Footer Placeholder 3">
            <a:extLst>
              <a:ext uri="{FF2B5EF4-FFF2-40B4-BE49-F238E27FC236}">
                <a16:creationId xmlns:a16="http://schemas.microsoft.com/office/drawing/2014/main" id="{C9E66BF8-BEAB-251D-31EA-8656289E5E77}"/>
              </a:ext>
            </a:extLst>
          </p:cNvPr>
          <p:cNvSpPr>
            <a:spLocks noGrp="1"/>
          </p:cNvSpPr>
          <p:nvPr>
            <p:ph type="ftr" sz="quarter" idx="11"/>
          </p:nvPr>
        </p:nvSpPr>
        <p:spPr/>
        <p:txBody>
          <a:bodyPr/>
          <a:lstStyle/>
          <a:p>
            <a:r>
              <a:rPr lang="it-IT"/>
              <a:t>DATA SCIENCE@ JNTUH Hyderabad                          </a:t>
            </a:r>
            <a:endParaRPr lang="en-US"/>
          </a:p>
        </p:txBody>
      </p:sp>
    </p:spTree>
    <p:extLst>
      <p:ext uri="{BB962C8B-B14F-4D97-AF65-F5344CB8AC3E}">
        <p14:creationId xmlns:p14="http://schemas.microsoft.com/office/powerpoint/2010/main" val="20648388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510AE7-555D-930F-74BC-F2927E7BA5A3}"/>
              </a:ext>
            </a:extLst>
          </p:cNvPr>
          <p:cNvSpPr>
            <a:spLocks noGrp="1"/>
          </p:cNvSpPr>
          <p:nvPr>
            <p:ph type="title"/>
          </p:nvPr>
        </p:nvSpPr>
        <p:spPr>
          <a:xfrm>
            <a:off x="838200" y="365125"/>
            <a:ext cx="10515600" cy="811005"/>
          </a:xfrm>
        </p:spPr>
        <p:txBody>
          <a:bodyPr/>
          <a:lstStyle/>
          <a:p>
            <a:r>
              <a:rPr lang="en-US" dirty="0">
                <a:solidFill>
                  <a:srgbClr val="FF0000"/>
                </a:solidFill>
              </a:rPr>
              <a:t>Jinja2 – A templating Language</a:t>
            </a:r>
          </a:p>
        </p:txBody>
      </p:sp>
      <p:sp>
        <p:nvSpPr>
          <p:cNvPr id="3" name="Content Placeholder 2">
            <a:extLst>
              <a:ext uri="{FF2B5EF4-FFF2-40B4-BE49-F238E27FC236}">
                <a16:creationId xmlns:a16="http://schemas.microsoft.com/office/drawing/2014/main" id="{853638D3-FFDB-4669-2483-B2CC82EC109B}"/>
              </a:ext>
            </a:extLst>
          </p:cNvPr>
          <p:cNvSpPr>
            <a:spLocks noGrp="1"/>
          </p:cNvSpPr>
          <p:nvPr>
            <p:ph idx="1"/>
          </p:nvPr>
        </p:nvSpPr>
        <p:spPr>
          <a:xfrm>
            <a:off x="477078" y="1176130"/>
            <a:ext cx="11237843" cy="5088145"/>
          </a:xfrm>
        </p:spPr>
        <p:txBody>
          <a:bodyPr>
            <a:normAutofit fontScale="32500" lnSpcReduction="20000"/>
          </a:bodyPr>
          <a:lstStyle/>
          <a:p>
            <a:pPr algn="just">
              <a:lnSpc>
                <a:spcPct val="170000"/>
              </a:lnSpc>
            </a:pPr>
            <a:r>
              <a:rPr lang="en-US" sz="6200" dirty="0">
                <a:solidFill>
                  <a:srgbClr val="7030A0"/>
                </a:solidFill>
              </a:rPr>
              <a:t>Template means frontend application designed using HTML, CSS, and whose content is displayed to a user in an interactive way. </a:t>
            </a:r>
          </a:p>
          <a:p>
            <a:pPr algn="just">
              <a:lnSpc>
                <a:spcPct val="170000"/>
              </a:lnSpc>
            </a:pPr>
            <a:r>
              <a:rPr lang="en-US" sz="6200" dirty="0">
                <a:solidFill>
                  <a:srgbClr val="7030A0"/>
                </a:solidFill>
              </a:rPr>
              <a:t>Flask helps to render the web page for the server with some specified custom input. </a:t>
            </a:r>
          </a:p>
          <a:p>
            <a:pPr algn="just">
              <a:lnSpc>
                <a:spcPct val="170000"/>
              </a:lnSpc>
            </a:pPr>
            <a:r>
              <a:rPr lang="en-US" sz="6200" dirty="0">
                <a:solidFill>
                  <a:srgbClr val="7030A0"/>
                </a:solidFill>
              </a:rPr>
              <a:t>Flask helps connect your backend workflow with the frontend part and act as client-side scripting means It helps you to access the data that the user provides on frontend designed application and process the inputs by passing values to backend application and again rendering the output to HTML content is the task of Jinja templating.</a:t>
            </a:r>
          </a:p>
          <a:p>
            <a:pPr algn="just">
              <a:lnSpc>
                <a:spcPct val="170000"/>
              </a:lnSpc>
            </a:pPr>
            <a:r>
              <a:rPr lang="en-US" sz="6200" dirty="0">
                <a:solidFill>
                  <a:srgbClr val="7030A0"/>
                </a:solidFill>
              </a:rPr>
              <a:t>Jinja2 has vast functionalities like a template inheritance which means when you create multiple templates (pages) for the application then some code or design is the same on each page so you do not need to write it again. It can be inherited from another template.</a:t>
            </a:r>
          </a:p>
          <a:p>
            <a:pPr algn="just">
              <a:lnSpc>
                <a:spcPct val="170000"/>
              </a:lnSpc>
            </a:pPr>
            <a:endParaRPr lang="en-US" dirty="0"/>
          </a:p>
          <a:p>
            <a:endParaRPr lang="en-US" dirty="0"/>
          </a:p>
          <a:p>
            <a:endParaRPr lang="en-US" dirty="0"/>
          </a:p>
        </p:txBody>
      </p:sp>
      <p:sp>
        <p:nvSpPr>
          <p:cNvPr id="4" name="Footer Placeholder 3">
            <a:extLst>
              <a:ext uri="{FF2B5EF4-FFF2-40B4-BE49-F238E27FC236}">
                <a16:creationId xmlns:a16="http://schemas.microsoft.com/office/drawing/2014/main" id="{C9E66BF8-BEAB-251D-31EA-8656289E5E77}"/>
              </a:ext>
            </a:extLst>
          </p:cNvPr>
          <p:cNvSpPr>
            <a:spLocks noGrp="1"/>
          </p:cNvSpPr>
          <p:nvPr>
            <p:ph type="ftr" sz="quarter" idx="11"/>
          </p:nvPr>
        </p:nvSpPr>
        <p:spPr/>
        <p:txBody>
          <a:bodyPr/>
          <a:lstStyle/>
          <a:p>
            <a:r>
              <a:rPr lang="it-IT"/>
              <a:t>DATA SCIENCE@ JNTUH Hyderabad                          </a:t>
            </a:r>
            <a:endParaRPr lang="en-US"/>
          </a:p>
        </p:txBody>
      </p:sp>
    </p:spTree>
    <p:extLst>
      <p:ext uri="{BB962C8B-B14F-4D97-AF65-F5344CB8AC3E}">
        <p14:creationId xmlns:p14="http://schemas.microsoft.com/office/powerpoint/2010/main" val="9330541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510AE7-555D-930F-74BC-F2927E7BA5A3}"/>
              </a:ext>
            </a:extLst>
          </p:cNvPr>
          <p:cNvSpPr>
            <a:spLocks noGrp="1"/>
          </p:cNvSpPr>
          <p:nvPr>
            <p:ph type="title"/>
          </p:nvPr>
        </p:nvSpPr>
        <p:spPr/>
        <p:txBody>
          <a:bodyPr/>
          <a:lstStyle/>
          <a:p>
            <a:r>
              <a:rPr lang="en-US" dirty="0">
                <a:solidFill>
                  <a:srgbClr val="FF0000"/>
                </a:solidFill>
              </a:rPr>
              <a:t>Case Study</a:t>
            </a:r>
          </a:p>
        </p:txBody>
      </p:sp>
      <p:sp>
        <p:nvSpPr>
          <p:cNvPr id="3" name="Content Placeholder 2">
            <a:extLst>
              <a:ext uri="{FF2B5EF4-FFF2-40B4-BE49-F238E27FC236}">
                <a16:creationId xmlns:a16="http://schemas.microsoft.com/office/drawing/2014/main" id="{853638D3-FFDB-4669-2483-B2CC82EC109B}"/>
              </a:ext>
            </a:extLst>
          </p:cNvPr>
          <p:cNvSpPr>
            <a:spLocks noGrp="1"/>
          </p:cNvSpPr>
          <p:nvPr>
            <p:ph idx="1"/>
          </p:nvPr>
        </p:nvSpPr>
        <p:spPr/>
        <p:txBody>
          <a:bodyPr>
            <a:normAutofit fontScale="92500" lnSpcReduction="20000"/>
          </a:bodyPr>
          <a:lstStyle/>
          <a:p>
            <a:pPr algn="just">
              <a:lnSpc>
                <a:spcPct val="150000"/>
              </a:lnSpc>
            </a:pPr>
            <a:r>
              <a:rPr lang="en-US" dirty="0"/>
              <a:t>The data basically aims to predict the individual healthcare expenses given age, family details, BMI, gender. </a:t>
            </a:r>
          </a:p>
          <a:p>
            <a:pPr algn="just">
              <a:lnSpc>
                <a:spcPct val="150000"/>
              </a:lnSpc>
            </a:pPr>
            <a:r>
              <a:rPr lang="en-US" dirty="0"/>
              <a:t>The dataset is chosen because it contains different input variables so you will learn how to access different inputs from the front end using a flask. </a:t>
            </a:r>
          </a:p>
          <a:p>
            <a:pPr algn="just">
              <a:lnSpc>
                <a:spcPct val="150000"/>
              </a:lnSpc>
            </a:pPr>
            <a:endParaRPr lang="en-US" dirty="0"/>
          </a:p>
          <a:p>
            <a:pPr algn="just">
              <a:lnSpc>
                <a:spcPct val="150000"/>
              </a:lnSpc>
            </a:pPr>
            <a:r>
              <a:rPr lang="en-US" dirty="0">
                <a:hlinkClick r:id="rId2"/>
              </a:rPr>
              <a:t>https://www.kaggle.com/datasets/mirichoi0218/insurance?resource=download</a:t>
            </a:r>
            <a:endParaRPr lang="en-US" dirty="0"/>
          </a:p>
          <a:p>
            <a:endParaRPr lang="en-US" dirty="0"/>
          </a:p>
        </p:txBody>
      </p:sp>
      <p:sp>
        <p:nvSpPr>
          <p:cNvPr id="4" name="Footer Placeholder 3">
            <a:extLst>
              <a:ext uri="{FF2B5EF4-FFF2-40B4-BE49-F238E27FC236}">
                <a16:creationId xmlns:a16="http://schemas.microsoft.com/office/drawing/2014/main" id="{C9E66BF8-BEAB-251D-31EA-8656289E5E77}"/>
              </a:ext>
            </a:extLst>
          </p:cNvPr>
          <p:cNvSpPr>
            <a:spLocks noGrp="1"/>
          </p:cNvSpPr>
          <p:nvPr>
            <p:ph type="ftr" sz="quarter" idx="11"/>
          </p:nvPr>
        </p:nvSpPr>
        <p:spPr/>
        <p:txBody>
          <a:bodyPr/>
          <a:lstStyle/>
          <a:p>
            <a:r>
              <a:rPr lang="it-IT"/>
              <a:t>DATA SCIENCE@ JNTUH Hyderabad                          </a:t>
            </a:r>
            <a:endParaRPr lang="en-US"/>
          </a:p>
        </p:txBody>
      </p:sp>
    </p:spTree>
    <p:extLst>
      <p:ext uri="{BB962C8B-B14F-4D97-AF65-F5344CB8AC3E}">
        <p14:creationId xmlns:p14="http://schemas.microsoft.com/office/powerpoint/2010/main" val="11783177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510AE7-555D-930F-74BC-F2927E7BA5A3}"/>
              </a:ext>
            </a:extLst>
          </p:cNvPr>
          <p:cNvSpPr>
            <a:spLocks noGrp="1"/>
          </p:cNvSpPr>
          <p:nvPr>
            <p:ph type="title"/>
          </p:nvPr>
        </p:nvSpPr>
        <p:spPr/>
        <p:txBody>
          <a:bodyPr/>
          <a:lstStyle/>
          <a:p>
            <a:r>
              <a:rPr lang="en-US" dirty="0">
                <a:solidFill>
                  <a:srgbClr val="FF0000"/>
                </a:solidFill>
              </a:rPr>
              <a:t>Case Studies</a:t>
            </a:r>
          </a:p>
        </p:txBody>
      </p:sp>
      <p:sp>
        <p:nvSpPr>
          <p:cNvPr id="3" name="Content Placeholder 2">
            <a:extLst>
              <a:ext uri="{FF2B5EF4-FFF2-40B4-BE49-F238E27FC236}">
                <a16:creationId xmlns:a16="http://schemas.microsoft.com/office/drawing/2014/main" id="{853638D3-FFDB-4669-2483-B2CC82EC109B}"/>
              </a:ext>
            </a:extLst>
          </p:cNvPr>
          <p:cNvSpPr>
            <a:spLocks noGrp="1"/>
          </p:cNvSpPr>
          <p:nvPr>
            <p:ph idx="1"/>
          </p:nvPr>
        </p:nvSpPr>
        <p:spPr/>
        <p:txBody>
          <a:bodyPr/>
          <a:lstStyle/>
          <a:p>
            <a:pPr algn="just">
              <a:lnSpc>
                <a:spcPct val="150000"/>
              </a:lnSpc>
            </a:pPr>
            <a:r>
              <a:rPr lang="en-US" dirty="0">
                <a:hlinkClick r:id="rId2"/>
              </a:rPr>
              <a:t>https://towardsdatascience.com/end-to-end-deployment-of-a-machine-learning-model-using-flask-dc456abcc6da</a:t>
            </a:r>
            <a:endParaRPr lang="en-US" dirty="0"/>
          </a:p>
          <a:p>
            <a:pPr algn="just">
              <a:lnSpc>
                <a:spcPct val="150000"/>
              </a:lnSpc>
            </a:pPr>
            <a:endParaRPr lang="en-US" dirty="0"/>
          </a:p>
          <a:p>
            <a:pPr algn="just">
              <a:lnSpc>
                <a:spcPct val="150000"/>
              </a:lnSpc>
            </a:pPr>
            <a:r>
              <a:rPr lang="en-US" dirty="0">
                <a:hlinkClick r:id="rId3"/>
              </a:rPr>
              <a:t>https://towardsdatascience.com/building-a-machine-learning-web-application-using-flask-29fa9ea11dac</a:t>
            </a:r>
            <a:endParaRPr lang="en-US" dirty="0"/>
          </a:p>
          <a:p>
            <a:endParaRPr lang="en-US" dirty="0"/>
          </a:p>
        </p:txBody>
      </p:sp>
      <p:sp>
        <p:nvSpPr>
          <p:cNvPr id="4" name="Footer Placeholder 3">
            <a:extLst>
              <a:ext uri="{FF2B5EF4-FFF2-40B4-BE49-F238E27FC236}">
                <a16:creationId xmlns:a16="http://schemas.microsoft.com/office/drawing/2014/main" id="{C9E66BF8-BEAB-251D-31EA-8656289E5E77}"/>
              </a:ext>
            </a:extLst>
          </p:cNvPr>
          <p:cNvSpPr>
            <a:spLocks noGrp="1"/>
          </p:cNvSpPr>
          <p:nvPr>
            <p:ph type="ftr" sz="quarter" idx="11"/>
          </p:nvPr>
        </p:nvSpPr>
        <p:spPr/>
        <p:txBody>
          <a:bodyPr/>
          <a:lstStyle/>
          <a:p>
            <a:r>
              <a:rPr lang="it-IT"/>
              <a:t>DATA SCIENCE@ JNTUH Hyderabad                          </a:t>
            </a:r>
            <a:endParaRPr lang="en-US"/>
          </a:p>
        </p:txBody>
      </p:sp>
    </p:spTree>
    <p:extLst>
      <p:ext uri="{BB962C8B-B14F-4D97-AF65-F5344CB8AC3E}">
        <p14:creationId xmlns:p14="http://schemas.microsoft.com/office/powerpoint/2010/main" val="34572038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B0D8D126-A533-4891-933A-F5DF27A87A3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42521" y="2263376"/>
            <a:ext cx="4114800" cy="2870766"/>
          </a:xfrm>
          <a:prstGeom prst="rect">
            <a:avLst/>
          </a:prstGeom>
        </p:spPr>
      </p:pic>
      <p:sp>
        <p:nvSpPr>
          <p:cNvPr id="2" name="Footer Placeholder 1">
            <a:extLst>
              <a:ext uri="{FF2B5EF4-FFF2-40B4-BE49-F238E27FC236}">
                <a16:creationId xmlns:a16="http://schemas.microsoft.com/office/drawing/2014/main" id="{18C6495A-68A0-4B9A-A4E9-CA209832BE6F}"/>
              </a:ext>
            </a:extLst>
          </p:cNvPr>
          <p:cNvSpPr>
            <a:spLocks noGrp="1"/>
          </p:cNvSpPr>
          <p:nvPr>
            <p:ph type="ftr" sz="quarter" idx="11"/>
          </p:nvPr>
        </p:nvSpPr>
        <p:spPr/>
        <p:txBody>
          <a:bodyPr/>
          <a:lstStyle/>
          <a:p>
            <a:r>
              <a:rPr lang="it-IT" b="1" dirty="0">
                <a:solidFill>
                  <a:schemeClr val="accent1">
                    <a:lumMod val="50000"/>
                  </a:schemeClr>
                </a:solidFill>
                <a:latin typeface="Cambria" panose="02040503050406030204" pitchFamily="18" charset="0"/>
              </a:rPr>
              <a:t>DATA SCIENCE@ JNTUH Hyderabad                          </a:t>
            </a:r>
            <a:endParaRPr lang="en-US" b="1" dirty="0">
              <a:solidFill>
                <a:schemeClr val="accent1">
                  <a:lumMod val="50000"/>
                </a:schemeClr>
              </a:solidFill>
              <a:latin typeface="Cambria" panose="02040503050406030204" pitchFamily="18" charset="0"/>
            </a:endParaRPr>
          </a:p>
        </p:txBody>
      </p:sp>
    </p:spTree>
    <p:extLst>
      <p:ext uri="{BB962C8B-B14F-4D97-AF65-F5344CB8AC3E}">
        <p14:creationId xmlns:p14="http://schemas.microsoft.com/office/powerpoint/2010/main" val="40680761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731</TotalTime>
  <Words>571</Words>
  <Application>Microsoft Office PowerPoint</Application>
  <PresentationFormat>Widescreen</PresentationFormat>
  <Paragraphs>49</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Cambria</vt:lpstr>
      <vt:lpstr>Office Theme</vt:lpstr>
      <vt:lpstr>PowerPoint Presentation</vt:lpstr>
      <vt:lpstr>Web Application Framework</vt:lpstr>
      <vt:lpstr>Flask</vt:lpstr>
      <vt:lpstr>Web Server Gateway Interface(WSGI)</vt:lpstr>
      <vt:lpstr>Jinja2 – A templating Language</vt:lpstr>
      <vt:lpstr>Case Study</vt:lpstr>
      <vt:lpstr>Case Studies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GanapatiRaju Nadimpalli</dc:creator>
  <cp:lastModifiedBy>Ganapathi Raju</cp:lastModifiedBy>
  <cp:revision>350</cp:revision>
  <dcterms:created xsi:type="dcterms:W3CDTF">2019-08-22T12:34:15Z</dcterms:created>
  <dcterms:modified xsi:type="dcterms:W3CDTF">2022-11-07T00:41:01Z</dcterms:modified>
</cp:coreProperties>
</file>