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1"/>
  </p:sldMasterIdLst>
  <p:notesMasterIdLst>
    <p:notesMasterId r:id="rId15"/>
  </p:notesMasterIdLst>
  <p:sldIdLst>
    <p:sldId id="279" r:id="rId2"/>
    <p:sldId id="280" r:id="rId3"/>
    <p:sldId id="278" r:id="rId4"/>
    <p:sldId id="264" r:id="rId5"/>
    <p:sldId id="265" r:id="rId6"/>
    <p:sldId id="266" r:id="rId7"/>
    <p:sldId id="268" r:id="rId8"/>
    <p:sldId id="269" r:id="rId9"/>
    <p:sldId id="270" r:id="rId10"/>
    <p:sldId id="271" r:id="rId11"/>
    <p:sldId id="272" r:id="rId12"/>
    <p:sldId id="273"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006"/>
    <a:srgbClr val="00ACD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754" y="-2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D3F0DB-A8E3-432D-BC92-EEE7BB97802F}" type="datetimeFigureOut">
              <a:rPr lang="en-US" smtClean="0"/>
              <a:t>10/18/2022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2C8F77-8D4F-4A91-9F80-D6123489EA82}" type="slidenum">
              <a:rPr lang="en-US" smtClean="0"/>
              <a:t>‹#›</a:t>
            </a:fld>
            <a:endParaRPr lang="en-US"/>
          </a:p>
        </p:txBody>
      </p:sp>
    </p:spTree>
    <p:extLst>
      <p:ext uri="{BB962C8B-B14F-4D97-AF65-F5344CB8AC3E}">
        <p14:creationId xmlns:p14="http://schemas.microsoft.com/office/powerpoint/2010/main" val="1547339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0DD754FA-D11A-45BA-AA6F-F2224592AC6D}" type="datetime1">
              <a:rPr lang="en-US" smtClean="0"/>
              <a:t>10/18/2022</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a:t>© Oxford University Press 2017. All rights reserved.</a:t>
            </a: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04EAA311-F8B8-413B-ACCD-5A57951484CD}" type="slidenum">
              <a:rPr lang="en-US" smtClean="0"/>
              <a:t>‹#›</a:t>
            </a:fld>
            <a:endParaRPr lang="en-US"/>
          </a:p>
        </p:txBody>
      </p:sp>
    </p:spTree>
    <p:extLst>
      <p:ext uri="{BB962C8B-B14F-4D97-AF65-F5344CB8AC3E}">
        <p14:creationId xmlns:p14="http://schemas.microsoft.com/office/powerpoint/2010/main" val="2030807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5FD224-6851-4450-8E59-AC200C0939B7}" type="datetime1">
              <a:rPr lang="en-US" smtClean="0"/>
              <a:t>10/18/2022</a:t>
            </a:fld>
            <a:endParaRPr lang="en-US"/>
          </a:p>
        </p:txBody>
      </p:sp>
      <p:sp>
        <p:nvSpPr>
          <p:cNvPr id="5" name="Footer Placeholder 4"/>
          <p:cNvSpPr>
            <a:spLocks noGrp="1"/>
          </p:cNvSpPr>
          <p:nvPr>
            <p:ph type="ftr" sz="quarter" idx="11"/>
          </p:nvPr>
        </p:nvSpPr>
        <p:spPr/>
        <p:txBody>
          <a:bodyPr/>
          <a:lstStyle/>
          <a:p>
            <a:r>
              <a:rPr lang="en-US"/>
              <a:t>© Oxford University Press 2017. All rights reserved.</a:t>
            </a:r>
          </a:p>
        </p:txBody>
      </p:sp>
      <p:sp>
        <p:nvSpPr>
          <p:cNvPr id="6" name="Slide Number Placeholder 5"/>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842944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727821E-6542-4349-BA5D-A76E677F6BD6}" type="datetime1">
              <a:rPr lang="en-US" smtClean="0"/>
              <a:t>10/18/2022</a:t>
            </a:fld>
            <a:endParaRPr lang="en-US"/>
          </a:p>
        </p:txBody>
      </p:sp>
      <p:sp>
        <p:nvSpPr>
          <p:cNvPr id="5" name="Footer Placeholder 4"/>
          <p:cNvSpPr>
            <a:spLocks noGrp="1"/>
          </p:cNvSpPr>
          <p:nvPr>
            <p:ph type="ftr" sz="quarter" idx="11"/>
          </p:nvPr>
        </p:nvSpPr>
        <p:spPr>
          <a:xfrm>
            <a:off x="774923" y="5951811"/>
            <a:ext cx="7896279" cy="365125"/>
          </a:xfrm>
        </p:spPr>
        <p:txBody>
          <a:bodyPr/>
          <a:lstStyle/>
          <a:p>
            <a:r>
              <a:rPr lang="en-US"/>
              <a:t>© Oxford University Press 2017. All rights reserved.</a:t>
            </a: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04EAA311-F8B8-413B-ACCD-5A57951484CD}" type="slidenum">
              <a:rPr lang="en-US" smtClean="0"/>
              <a:t>‹#›</a:t>
            </a:fld>
            <a:endParaRPr lang="en-US"/>
          </a:p>
        </p:txBody>
      </p:sp>
    </p:spTree>
    <p:extLst>
      <p:ext uri="{BB962C8B-B14F-4D97-AF65-F5344CB8AC3E}">
        <p14:creationId xmlns:p14="http://schemas.microsoft.com/office/powerpoint/2010/main" val="200333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DCD459-F0B5-4137-97B7-25FEE9DB1A5C}" type="datetime1">
              <a:rPr lang="en-US" smtClean="0"/>
              <a:t>10/18/2022</a:t>
            </a:fld>
            <a:endParaRPr lang="en-US"/>
          </a:p>
        </p:txBody>
      </p:sp>
      <p:sp>
        <p:nvSpPr>
          <p:cNvPr id="5" name="Footer Placeholder 4"/>
          <p:cNvSpPr>
            <a:spLocks noGrp="1"/>
          </p:cNvSpPr>
          <p:nvPr>
            <p:ph type="ftr" sz="quarter" idx="11"/>
          </p:nvPr>
        </p:nvSpPr>
        <p:spPr/>
        <p:txBody>
          <a:bodyPr/>
          <a:lstStyle/>
          <a:p>
            <a:r>
              <a:rPr lang="en-US"/>
              <a:t>© Oxford University Press 2017. All rights reserved.</a:t>
            </a:r>
          </a:p>
        </p:txBody>
      </p:sp>
      <p:sp>
        <p:nvSpPr>
          <p:cNvPr id="6" name="Slide Number Placeholder 5"/>
          <p:cNvSpPr>
            <a:spLocks noGrp="1"/>
          </p:cNvSpPr>
          <p:nvPr>
            <p:ph type="sldNum" sz="quarter" idx="12"/>
          </p:nvPr>
        </p:nvSpPr>
        <p:spPr>
          <a:xfrm>
            <a:off x="10558300" y="5956137"/>
            <a:ext cx="1052508" cy="365125"/>
          </a:xfrm>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903235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924DBE6-9034-4FF6-B407-DDFD9FF1799D}" type="datetime1">
              <a:rPr lang="en-US" smtClean="0"/>
              <a:t>10/18/2022</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 Oxford University Press 2017. All rights reserved.</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04EAA311-F8B8-413B-ACCD-5A57951484CD}" type="slidenum">
              <a:rPr lang="en-US" smtClean="0"/>
              <a:t>‹#›</a:t>
            </a:fld>
            <a:endParaRPr lang="en-US"/>
          </a:p>
        </p:txBody>
      </p:sp>
    </p:spTree>
    <p:extLst>
      <p:ext uri="{BB962C8B-B14F-4D97-AF65-F5344CB8AC3E}">
        <p14:creationId xmlns:p14="http://schemas.microsoft.com/office/powerpoint/2010/main" val="4114518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7E4E92-4D93-4F64-8BC9-4493C5711362}" type="datetime1">
              <a:rPr lang="en-US" smtClean="0"/>
              <a:t>10/18/2022</a:t>
            </a:fld>
            <a:endParaRPr lang="en-US"/>
          </a:p>
        </p:txBody>
      </p:sp>
      <p:sp>
        <p:nvSpPr>
          <p:cNvPr id="6" name="Footer Placeholder 5"/>
          <p:cNvSpPr>
            <a:spLocks noGrp="1"/>
          </p:cNvSpPr>
          <p:nvPr>
            <p:ph type="ftr" sz="quarter" idx="11"/>
          </p:nvPr>
        </p:nvSpPr>
        <p:spPr/>
        <p:txBody>
          <a:bodyPr/>
          <a:lstStyle/>
          <a:p>
            <a:r>
              <a:rPr lang="en-US"/>
              <a:t>© Oxford University Press 2017. All rights reserved.</a:t>
            </a:r>
          </a:p>
        </p:txBody>
      </p:sp>
      <p:sp>
        <p:nvSpPr>
          <p:cNvPr id="7" name="Slide Number Placeholder 6"/>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1270033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176F4E-D238-4B55-B764-3D1A323877C4}" type="datetime1">
              <a:rPr lang="en-US" smtClean="0"/>
              <a:t>10/18/2022</a:t>
            </a:fld>
            <a:endParaRPr lang="en-US"/>
          </a:p>
        </p:txBody>
      </p:sp>
      <p:sp>
        <p:nvSpPr>
          <p:cNvPr id="8" name="Footer Placeholder 7"/>
          <p:cNvSpPr>
            <a:spLocks noGrp="1"/>
          </p:cNvSpPr>
          <p:nvPr>
            <p:ph type="ftr" sz="quarter" idx="11"/>
          </p:nvPr>
        </p:nvSpPr>
        <p:spPr/>
        <p:txBody>
          <a:bodyPr/>
          <a:lstStyle/>
          <a:p>
            <a:r>
              <a:rPr lang="en-US"/>
              <a:t>© Oxford University Press 2017. All rights reserved.</a:t>
            </a:r>
          </a:p>
        </p:txBody>
      </p:sp>
      <p:sp>
        <p:nvSpPr>
          <p:cNvPr id="9" name="Slide Number Placeholder 8"/>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2262522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7D205E-21D3-49F6-8420-61A4EB34310D}" type="datetime1">
              <a:rPr lang="en-US" smtClean="0"/>
              <a:t>10/18/2022</a:t>
            </a:fld>
            <a:endParaRPr lang="en-US"/>
          </a:p>
        </p:txBody>
      </p:sp>
      <p:sp>
        <p:nvSpPr>
          <p:cNvPr id="4" name="Footer Placeholder 3"/>
          <p:cNvSpPr>
            <a:spLocks noGrp="1"/>
          </p:cNvSpPr>
          <p:nvPr>
            <p:ph type="ftr" sz="quarter" idx="11"/>
          </p:nvPr>
        </p:nvSpPr>
        <p:spPr/>
        <p:txBody>
          <a:bodyPr/>
          <a:lstStyle/>
          <a:p>
            <a:r>
              <a:rPr lang="en-US"/>
              <a:t>© Oxford University Press 2017. All rights reserved.</a:t>
            </a:r>
          </a:p>
        </p:txBody>
      </p:sp>
      <p:sp>
        <p:nvSpPr>
          <p:cNvPr id="5" name="Slide Number Placeholder 4"/>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395664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22575-9132-4D48-925D-2C4E03066820}" type="datetime1">
              <a:rPr lang="en-US" smtClean="0"/>
              <a:t>10/18/2022</a:t>
            </a:fld>
            <a:endParaRPr lang="en-US"/>
          </a:p>
        </p:txBody>
      </p:sp>
      <p:sp>
        <p:nvSpPr>
          <p:cNvPr id="3" name="Footer Placeholder 2"/>
          <p:cNvSpPr>
            <a:spLocks noGrp="1"/>
          </p:cNvSpPr>
          <p:nvPr>
            <p:ph type="ftr" sz="quarter" idx="11"/>
          </p:nvPr>
        </p:nvSpPr>
        <p:spPr/>
        <p:txBody>
          <a:bodyPr/>
          <a:lstStyle/>
          <a:p>
            <a:r>
              <a:rPr lang="en-US"/>
              <a:t>© Oxford University Press 2017. All rights reserved.</a:t>
            </a:r>
          </a:p>
        </p:txBody>
      </p:sp>
      <p:sp>
        <p:nvSpPr>
          <p:cNvPr id="4" name="Slide Number Placeholder 3"/>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294851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9AAC42C-3CEA-4A47-953C-8B621F48D9D3}" type="datetime1">
              <a:rPr lang="en-US" smtClean="0"/>
              <a:t>10/18/2022</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a:t>© Oxford University Press 2017. All rights reserved.</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04EAA311-F8B8-413B-ACCD-5A57951484CD}" type="slidenum">
              <a:rPr lang="en-US" smtClean="0"/>
              <a:t>‹#›</a:t>
            </a:fld>
            <a:endParaRPr lang="en-US"/>
          </a:p>
        </p:txBody>
      </p:sp>
    </p:spTree>
    <p:extLst>
      <p:ext uri="{BB962C8B-B14F-4D97-AF65-F5344CB8AC3E}">
        <p14:creationId xmlns:p14="http://schemas.microsoft.com/office/powerpoint/2010/main" val="1331123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4ED353-640F-42F4-98F4-8C6F235768BE}" type="datetime1">
              <a:rPr lang="en-US" smtClean="0"/>
              <a:t>10/18/2022</a:t>
            </a:fld>
            <a:endParaRPr lang="en-US"/>
          </a:p>
        </p:txBody>
      </p:sp>
      <p:sp>
        <p:nvSpPr>
          <p:cNvPr id="6" name="Footer Placeholder 5"/>
          <p:cNvSpPr>
            <a:spLocks noGrp="1"/>
          </p:cNvSpPr>
          <p:nvPr>
            <p:ph type="ftr" sz="quarter" idx="11"/>
          </p:nvPr>
        </p:nvSpPr>
        <p:spPr/>
        <p:txBody>
          <a:bodyPr/>
          <a:lstStyle/>
          <a:p>
            <a:r>
              <a:rPr lang="en-US"/>
              <a:t>© Oxford University Press 2017. All rights reserved.</a:t>
            </a:r>
          </a:p>
        </p:txBody>
      </p:sp>
      <p:sp>
        <p:nvSpPr>
          <p:cNvPr id="7" name="Slide Number Placeholder 6"/>
          <p:cNvSpPr>
            <a:spLocks noGrp="1"/>
          </p:cNvSpPr>
          <p:nvPr>
            <p:ph type="sldNum" sz="quarter" idx="12"/>
          </p:nvPr>
        </p:nvSpPr>
        <p:spPr/>
        <p:txBody>
          <a:bodyPr/>
          <a:lstStyle/>
          <a:p>
            <a:fld id="{04EAA311-F8B8-413B-ACCD-5A57951484CD}" type="slidenum">
              <a:rPr lang="en-US" smtClean="0"/>
              <a:t>‹#›</a:t>
            </a:fld>
            <a:endParaRPr lang="en-US"/>
          </a:p>
        </p:txBody>
      </p:sp>
    </p:spTree>
    <p:extLst>
      <p:ext uri="{BB962C8B-B14F-4D97-AF65-F5344CB8AC3E}">
        <p14:creationId xmlns:p14="http://schemas.microsoft.com/office/powerpoint/2010/main" val="4213974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9DC53A5-B380-443D-9385-8B3EAD5E7A71}" type="datetime1">
              <a:rPr lang="en-US" smtClean="0"/>
              <a:t>10/18/2022</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a:t>© Oxford University Press 2017. All rights reserved.</a:t>
            </a: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04EAA311-F8B8-413B-ACCD-5A57951484CD}"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32309584"/>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A71FF01-1F28-4385-86E1-03387E11161A}"/>
              </a:ext>
            </a:extLst>
          </p:cNvPr>
          <p:cNvSpPr>
            <a:spLocks noGrp="1"/>
          </p:cNvSpPr>
          <p:nvPr>
            <p:ph type="sldNum" sz="quarter" idx="12"/>
          </p:nvPr>
        </p:nvSpPr>
        <p:spPr/>
        <p:txBody>
          <a:bodyPr/>
          <a:lstStyle/>
          <a:p>
            <a:fld id="{04EAA311-F8B8-413B-ACCD-5A57951484CD}" type="slidenum">
              <a:rPr lang="en-US" smtClean="0"/>
              <a:t>1</a:t>
            </a:fld>
            <a:endParaRPr lang="en-US"/>
          </a:p>
        </p:txBody>
      </p:sp>
      <p:sp>
        <p:nvSpPr>
          <p:cNvPr id="4" name="TextBox 3">
            <a:extLst>
              <a:ext uri="{FF2B5EF4-FFF2-40B4-BE49-F238E27FC236}">
                <a16:creationId xmlns:a16="http://schemas.microsoft.com/office/drawing/2014/main" id="{63BBF3C6-F54A-4B67-88E8-90D9C47754AA}"/>
              </a:ext>
            </a:extLst>
          </p:cNvPr>
          <p:cNvSpPr txBox="1"/>
          <p:nvPr/>
        </p:nvSpPr>
        <p:spPr>
          <a:xfrm>
            <a:off x="1276350" y="933450"/>
            <a:ext cx="10801350" cy="7201972"/>
          </a:xfrm>
          <a:prstGeom prst="rect">
            <a:avLst/>
          </a:prstGeom>
          <a:noFill/>
        </p:spPr>
        <p:txBody>
          <a:bodyPr wrap="square" rtlCol="0">
            <a:spAutoFit/>
          </a:bodyPr>
          <a:lstStyle/>
          <a:p>
            <a:r>
              <a:rPr lang="en-IN" sz="2800" dirty="0"/>
              <a:t>Agenda</a:t>
            </a:r>
          </a:p>
          <a:p>
            <a:pPr marL="457200" indent="-457200">
              <a:buFont typeface="Arial" panose="020B0604020202020204" pitchFamily="34" charset="0"/>
              <a:buChar char="•"/>
            </a:pPr>
            <a:endParaRPr lang="en-IN" sz="2800" dirty="0"/>
          </a:p>
          <a:p>
            <a:pPr marL="457200" indent="-457200">
              <a:buFont typeface="Arial" panose="020B0604020202020204" pitchFamily="34" charset="0"/>
              <a:buChar char="•"/>
            </a:pPr>
            <a:r>
              <a:rPr lang="en-IN" sz="2800" b="1" dirty="0"/>
              <a:t>Constructor : __</a:t>
            </a:r>
            <a:r>
              <a:rPr lang="en-IN" sz="2800" b="1" dirty="0" err="1"/>
              <a:t>init</a:t>
            </a:r>
            <a:r>
              <a:rPr lang="en-IN" sz="2800" b="1" dirty="0"/>
              <a:t>__() method</a:t>
            </a:r>
          </a:p>
          <a:p>
            <a:pPr marL="457200" indent="-457200">
              <a:buFont typeface="Arial" panose="020B0604020202020204" pitchFamily="34" charset="0"/>
              <a:buChar char="•"/>
            </a:pPr>
            <a:r>
              <a:rPr lang="en-US" sz="2800" b="1" dirty="0"/>
              <a:t>Class Variables And Object Variables</a:t>
            </a:r>
          </a:p>
          <a:p>
            <a:pPr marL="457200" indent="-457200">
              <a:buFont typeface="Arial" panose="020B0604020202020204" pitchFamily="34" charset="0"/>
              <a:buChar char="•"/>
            </a:pPr>
            <a:r>
              <a:rPr lang="en-US" sz="2800" b="1" dirty="0"/>
              <a:t>The __del__() Method</a:t>
            </a:r>
          </a:p>
          <a:p>
            <a:pPr marL="457200" indent="-457200">
              <a:buFont typeface="Arial" panose="020B0604020202020204" pitchFamily="34" charset="0"/>
              <a:buChar char="•"/>
            </a:pPr>
            <a:r>
              <a:rPr lang="en-US" sz="2800" b="1" dirty="0"/>
              <a:t>Public and Private Data Members</a:t>
            </a:r>
          </a:p>
          <a:p>
            <a:pPr marL="457200" indent="-457200">
              <a:buFont typeface="Arial" panose="020B0604020202020204" pitchFamily="34" charset="0"/>
              <a:buChar char="•"/>
            </a:pPr>
            <a:r>
              <a:rPr lang="en-US" sz="2800" b="1" dirty="0"/>
              <a:t>Calling a Class Method from Another Class Method</a:t>
            </a:r>
          </a:p>
          <a:p>
            <a:pPr marL="457200" indent="-457200">
              <a:buFont typeface="Arial" panose="020B0604020202020204" pitchFamily="34" charset="0"/>
              <a:buChar char="•"/>
            </a:pPr>
            <a:r>
              <a:rPr lang="en-US" sz="2800" b="1" dirty="0"/>
              <a:t>Built-in Functions To Check, Get, Set And Delete Class Attributes</a:t>
            </a:r>
          </a:p>
          <a:p>
            <a:pPr marL="457200" indent="-457200">
              <a:buFont typeface="Arial" panose="020B0604020202020204" pitchFamily="34" charset="0"/>
              <a:buChar char="•"/>
            </a:pPr>
            <a:r>
              <a:rPr lang="en-US" sz="2800" b="1" dirty="0"/>
              <a:t>Built-in Class Attributes </a:t>
            </a:r>
          </a:p>
          <a:p>
            <a:pPr marL="457200" indent="-457200">
              <a:buFont typeface="Arial" panose="020B0604020202020204" pitchFamily="34" charset="0"/>
              <a:buChar char="•"/>
            </a:pPr>
            <a:r>
              <a:rPr lang="en-US" sz="2800" b="1" dirty="0"/>
              <a:t>Garbage Collection (Destroying Objects) </a:t>
            </a:r>
          </a:p>
          <a:p>
            <a:pPr marL="457200" indent="-457200">
              <a:buFont typeface="Arial" panose="020B0604020202020204" pitchFamily="34" charset="0"/>
              <a:buChar char="•"/>
            </a:pPr>
            <a:r>
              <a:rPr lang="en-US" sz="2800" b="1" dirty="0"/>
              <a:t>Inheritance </a:t>
            </a:r>
            <a:endParaRPr lang="en-US" sz="2800" dirty="0"/>
          </a:p>
          <a:p>
            <a:endParaRPr lang="en-US" sz="1800" dirty="0"/>
          </a:p>
          <a:p>
            <a:endParaRPr lang="en-US" b="1" dirty="0"/>
          </a:p>
          <a:p>
            <a:endParaRPr lang="en-US" sz="1800" dirty="0"/>
          </a:p>
          <a:p>
            <a:r>
              <a:rPr lang="en-US" sz="1800" b="1" dirty="0"/>
              <a:t> </a:t>
            </a:r>
            <a:endParaRPr lang="en-US" sz="1800" dirty="0"/>
          </a:p>
          <a:p>
            <a:r>
              <a:rPr lang="en-US" sz="1800" b="1" dirty="0"/>
              <a:t> </a:t>
            </a:r>
            <a:endParaRPr lang="en-US" sz="1800" dirty="0"/>
          </a:p>
          <a:p>
            <a:endParaRPr lang="en-IN" dirty="0"/>
          </a:p>
          <a:p>
            <a:endParaRPr lang="en-IN" dirty="0"/>
          </a:p>
        </p:txBody>
      </p:sp>
    </p:spTree>
    <p:extLst>
      <p:ext uri="{BB962C8B-B14F-4D97-AF65-F5344CB8AC3E}">
        <p14:creationId xmlns:p14="http://schemas.microsoft.com/office/powerpoint/2010/main" val="4046094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t>       </a:t>
            </a:r>
            <a:r>
              <a:rPr lang="en-US" sz="2800" b="1" dirty="0"/>
              <a:t>Built-in Functions To Check, Get, Set And Delete Class Attributes</a:t>
            </a:r>
            <a:endParaRPr lang="en-US" sz="2800" dirty="0"/>
          </a:p>
        </p:txBody>
      </p:sp>
      <p:sp>
        <p:nvSpPr>
          <p:cNvPr id="4" name="Slide Number Placeholder 3"/>
          <p:cNvSpPr>
            <a:spLocks noGrp="1"/>
          </p:cNvSpPr>
          <p:nvPr>
            <p:ph type="sldNum" sz="quarter" idx="12"/>
          </p:nvPr>
        </p:nvSpPr>
        <p:spPr/>
        <p:txBody>
          <a:bodyPr/>
          <a:lstStyle/>
          <a:p>
            <a:fld id="{04EAA311-F8B8-413B-ACCD-5A57951484CD}" type="slidenum">
              <a:rPr lang="en-US" smtClean="0"/>
              <a:t>10</a:t>
            </a:fld>
            <a:endParaRPr lang="en-US"/>
          </a:p>
        </p:txBody>
      </p:sp>
      <p:sp>
        <p:nvSpPr>
          <p:cNvPr id="5" name="Rectangle 4"/>
          <p:cNvSpPr/>
          <p:nvPr/>
        </p:nvSpPr>
        <p:spPr>
          <a:xfrm>
            <a:off x="144893" y="1592737"/>
            <a:ext cx="11920437" cy="4614020"/>
          </a:xfrm>
          <a:prstGeom prst="rect">
            <a:avLst/>
          </a:prstGeom>
        </p:spPr>
        <p:txBody>
          <a:bodyPr wrap="square">
            <a:spAutoFit/>
          </a:bodyPr>
          <a:lstStyle/>
          <a:p>
            <a:pPr algn="just">
              <a:lnSpc>
                <a:spcPct val="150000"/>
              </a:lnSpc>
            </a:pPr>
            <a:r>
              <a:rPr lang="en-US" b="1" dirty="0" err="1">
                <a:solidFill>
                  <a:srgbClr val="C00000"/>
                </a:solidFill>
              </a:rPr>
              <a:t>hasattr</a:t>
            </a:r>
            <a:r>
              <a:rPr lang="en-US" b="1" dirty="0">
                <a:solidFill>
                  <a:srgbClr val="C00000"/>
                </a:solidFill>
              </a:rPr>
              <a:t>(</a:t>
            </a:r>
            <a:r>
              <a:rPr lang="en-US" b="1" dirty="0" err="1">
                <a:solidFill>
                  <a:srgbClr val="C00000"/>
                </a:solidFill>
              </a:rPr>
              <a:t>obj,name</a:t>
            </a:r>
            <a:r>
              <a:rPr lang="en-US" b="1" dirty="0">
                <a:solidFill>
                  <a:srgbClr val="C00000"/>
                </a:solidFill>
              </a:rPr>
              <a:t>): </a:t>
            </a:r>
            <a:r>
              <a:rPr lang="en-US" b="1" dirty="0">
                <a:solidFill>
                  <a:schemeClr val="accent1">
                    <a:lumMod val="75000"/>
                  </a:schemeClr>
                </a:solidFill>
              </a:rPr>
              <a:t>The function is used to check if an object possess the attribute or not.</a:t>
            </a:r>
          </a:p>
          <a:p>
            <a:pPr algn="just">
              <a:lnSpc>
                <a:spcPct val="150000"/>
              </a:lnSpc>
            </a:pPr>
            <a:endParaRPr lang="en-US" b="1" dirty="0">
              <a:solidFill>
                <a:schemeClr val="accent1">
                  <a:lumMod val="75000"/>
                </a:schemeClr>
              </a:solidFill>
            </a:endParaRPr>
          </a:p>
          <a:p>
            <a:pPr algn="just">
              <a:lnSpc>
                <a:spcPct val="150000"/>
              </a:lnSpc>
            </a:pPr>
            <a:r>
              <a:rPr lang="en-US" b="1" dirty="0" err="1">
                <a:solidFill>
                  <a:srgbClr val="C00000"/>
                </a:solidFill>
              </a:rPr>
              <a:t>getattr</a:t>
            </a:r>
            <a:r>
              <a:rPr lang="en-US" b="1" dirty="0">
                <a:solidFill>
                  <a:srgbClr val="C00000"/>
                </a:solidFill>
              </a:rPr>
              <a:t>(obj, name[, default]): </a:t>
            </a:r>
            <a:r>
              <a:rPr lang="en-US" b="1" dirty="0">
                <a:solidFill>
                  <a:schemeClr val="accent1">
                    <a:lumMod val="75000"/>
                  </a:schemeClr>
                </a:solidFill>
              </a:rPr>
              <a:t>The function is used to access or get the attribute of object. </a:t>
            </a:r>
          </a:p>
          <a:p>
            <a:pPr algn="just">
              <a:lnSpc>
                <a:spcPct val="150000"/>
              </a:lnSpc>
            </a:pPr>
            <a:endParaRPr lang="en-US" b="1" dirty="0">
              <a:solidFill>
                <a:schemeClr val="accent1">
                  <a:lumMod val="75000"/>
                </a:schemeClr>
              </a:solidFill>
            </a:endParaRPr>
          </a:p>
          <a:p>
            <a:pPr algn="just">
              <a:lnSpc>
                <a:spcPct val="150000"/>
              </a:lnSpc>
            </a:pPr>
            <a:r>
              <a:rPr lang="en-US" b="1" dirty="0" err="1">
                <a:solidFill>
                  <a:srgbClr val="C00000"/>
                </a:solidFill>
              </a:rPr>
              <a:t>setattr</a:t>
            </a:r>
            <a:r>
              <a:rPr lang="en-US" b="1" dirty="0">
                <a:solidFill>
                  <a:srgbClr val="C00000"/>
                </a:solidFill>
              </a:rPr>
              <a:t>(</a:t>
            </a:r>
            <a:r>
              <a:rPr lang="en-US" b="1" dirty="0" err="1">
                <a:solidFill>
                  <a:srgbClr val="C00000"/>
                </a:solidFill>
              </a:rPr>
              <a:t>obj,name,value</a:t>
            </a:r>
            <a:r>
              <a:rPr lang="en-US" b="1" dirty="0">
                <a:solidFill>
                  <a:srgbClr val="C00000"/>
                </a:solidFill>
              </a:rPr>
              <a:t>): </a:t>
            </a:r>
            <a:r>
              <a:rPr lang="en-US" b="1" dirty="0">
                <a:solidFill>
                  <a:schemeClr val="accent1">
                    <a:lumMod val="75000"/>
                  </a:schemeClr>
                </a:solidFill>
              </a:rPr>
              <a:t>The function is used to set an attribute of the object. </a:t>
            </a:r>
          </a:p>
          <a:p>
            <a:pPr algn="just">
              <a:lnSpc>
                <a:spcPct val="150000"/>
              </a:lnSpc>
            </a:pPr>
            <a:r>
              <a:rPr lang="en-US" b="1" dirty="0">
                <a:solidFill>
                  <a:schemeClr val="accent1">
                    <a:lumMod val="75000"/>
                  </a:schemeClr>
                </a:solidFill>
              </a:rPr>
              <a:t>If attribute does not exist, then it would be created. </a:t>
            </a:r>
          </a:p>
          <a:p>
            <a:pPr algn="just">
              <a:lnSpc>
                <a:spcPct val="150000"/>
              </a:lnSpc>
            </a:pPr>
            <a:r>
              <a:rPr lang="en-US" b="1" dirty="0">
                <a:solidFill>
                  <a:schemeClr val="accent1">
                    <a:lumMod val="75000"/>
                  </a:schemeClr>
                </a:solidFill>
              </a:rPr>
              <a:t>The first parameter of the </a:t>
            </a:r>
            <a:r>
              <a:rPr lang="en-US" b="1" dirty="0" err="1">
                <a:solidFill>
                  <a:schemeClr val="accent1">
                    <a:lumMod val="75000"/>
                  </a:schemeClr>
                </a:solidFill>
              </a:rPr>
              <a:t>setattr</a:t>
            </a:r>
            <a:r>
              <a:rPr lang="en-US" b="1" dirty="0">
                <a:solidFill>
                  <a:schemeClr val="accent1">
                    <a:lumMod val="75000"/>
                  </a:schemeClr>
                </a:solidFill>
              </a:rPr>
              <a:t>() function is the object, the second parameter is the name of the attribute and the third is the new value for the specified attribute.</a:t>
            </a:r>
          </a:p>
          <a:p>
            <a:pPr algn="just">
              <a:lnSpc>
                <a:spcPct val="150000"/>
              </a:lnSpc>
            </a:pPr>
            <a:endParaRPr lang="en-US" b="1" dirty="0">
              <a:solidFill>
                <a:schemeClr val="accent1">
                  <a:lumMod val="75000"/>
                </a:schemeClr>
              </a:solidFill>
            </a:endParaRPr>
          </a:p>
          <a:p>
            <a:pPr algn="just">
              <a:lnSpc>
                <a:spcPct val="150000"/>
              </a:lnSpc>
            </a:pPr>
            <a:r>
              <a:rPr lang="en-US" b="1" dirty="0" err="1">
                <a:solidFill>
                  <a:srgbClr val="C00000"/>
                </a:solidFill>
              </a:rPr>
              <a:t>delattr</a:t>
            </a:r>
            <a:r>
              <a:rPr lang="en-US" b="1" dirty="0">
                <a:solidFill>
                  <a:srgbClr val="C00000"/>
                </a:solidFill>
              </a:rPr>
              <a:t>(</a:t>
            </a:r>
            <a:r>
              <a:rPr lang="en-US" b="1" dirty="0" err="1">
                <a:solidFill>
                  <a:srgbClr val="C00000"/>
                </a:solidFill>
              </a:rPr>
              <a:t>obj</a:t>
            </a:r>
            <a:r>
              <a:rPr lang="en-US" b="1" dirty="0">
                <a:solidFill>
                  <a:srgbClr val="C00000"/>
                </a:solidFill>
              </a:rPr>
              <a:t>, name): </a:t>
            </a:r>
            <a:r>
              <a:rPr lang="en-US" b="1" dirty="0">
                <a:solidFill>
                  <a:schemeClr val="accent1">
                    <a:lumMod val="75000"/>
                  </a:schemeClr>
                </a:solidFill>
              </a:rPr>
              <a:t>The function deletes an attribute. Once deleted, the variable is no longer a class or object attribute.</a:t>
            </a:r>
          </a:p>
        </p:txBody>
      </p:sp>
    </p:spTree>
    <p:extLst>
      <p:ext uri="{BB962C8B-B14F-4D97-AF65-F5344CB8AC3E}">
        <p14:creationId xmlns:p14="http://schemas.microsoft.com/office/powerpoint/2010/main" val="3106658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Built-in Functions  - Example</a:t>
            </a: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11</a:t>
            </a:fld>
            <a:endParaRPr lang="en-US"/>
          </a:p>
        </p:txBody>
      </p:sp>
      <p:sp>
        <p:nvSpPr>
          <p:cNvPr id="10" name="Footer Placeholder 8"/>
          <p:cNvSpPr txBox="1">
            <a:spLocks/>
          </p:cNvSpPr>
          <p:nvPr/>
        </p:nvSpPr>
        <p:spPr>
          <a:xfrm>
            <a:off x="8420669" y="6321262"/>
            <a:ext cx="3530678"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 Oxford University Press 2017. All rights reserved.</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1625" y="1757276"/>
            <a:ext cx="5820443" cy="3229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8945" y="2453373"/>
            <a:ext cx="4802401" cy="20699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8944" y="1774183"/>
            <a:ext cx="4802402"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5517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Built-in Class Attributes </a:t>
            </a: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12</a:t>
            </a:fld>
            <a:endParaRPr lang="en-US"/>
          </a:p>
        </p:txBody>
      </p:sp>
      <p:sp>
        <p:nvSpPr>
          <p:cNvPr id="5" name="Rectangle 4"/>
          <p:cNvSpPr/>
          <p:nvPr/>
        </p:nvSpPr>
        <p:spPr>
          <a:xfrm>
            <a:off x="130630" y="1681641"/>
            <a:ext cx="7367772" cy="4247317"/>
          </a:xfrm>
          <a:prstGeom prst="rect">
            <a:avLst/>
          </a:prstGeom>
        </p:spPr>
        <p:txBody>
          <a:bodyPr wrap="square">
            <a:spAutoFit/>
          </a:bodyPr>
          <a:lstStyle/>
          <a:p>
            <a:pPr algn="just">
              <a:lnSpc>
                <a:spcPct val="150000"/>
              </a:lnSpc>
            </a:pPr>
            <a:r>
              <a:rPr lang="en-US" b="1" dirty="0">
                <a:solidFill>
                  <a:srgbClr val="C00000"/>
                </a:solidFill>
              </a:rPr>
              <a:t>.__</a:t>
            </a:r>
            <a:r>
              <a:rPr lang="en-US" b="1" dirty="0" err="1">
                <a:solidFill>
                  <a:srgbClr val="C00000"/>
                </a:solidFill>
              </a:rPr>
              <a:t>dict</a:t>
            </a:r>
            <a:r>
              <a:rPr lang="en-US" b="1" dirty="0">
                <a:solidFill>
                  <a:srgbClr val="C00000"/>
                </a:solidFill>
              </a:rPr>
              <a:t>__: </a:t>
            </a:r>
            <a:r>
              <a:rPr lang="en-US" b="1" dirty="0">
                <a:solidFill>
                  <a:schemeClr val="accent1">
                    <a:lumMod val="75000"/>
                  </a:schemeClr>
                </a:solidFill>
              </a:rPr>
              <a:t>The attributes gives a dictionary containing the class's or object's (with whichever it is accessed) namespace. </a:t>
            </a:r>
          </a:p>
          <a:p>
            <a:pPr algn="just">
              <a:lnSpc>
                <a:spcPct val="150000"/>
              </a:lnSpc>
            </a:pPr>
            <a:r>
              <a:rPr lang="en-US" b="1" dirty="0">
                <a:solidFill>
                  <a:srgbClr val="C00000"/>
                </a:solidFill>
              </a:rPr>
              <a:t>.__doc__: </a:t>
            </a:r>
            <a:r>
              <a:rPr lang="en-US" b="1" dirty="0">
                <a:solidFill>
                  <a:schemeClr val="accent1">
                    <a:lumMod val="75000"/>
                  </a:schemeClr>
                </a:solidFill>
              </a:rPr>
              <a:t>The attribute gives the class documentation string if specified. In case the documentation string is not specified, then the attribute returns None. </a:t>
            </a:r>
          </a:p>
          <a:p>
            <a:pPr algn="just">
              <a:lnSpc>
                <a:spcPct val="150000"/>
              </a:lnSpc>
            </a:pPr>
            <a:r>
              <a:rPr lang="en-US" b="1" dirty="0">
                <a:solidFill>
                  <a:srgbClr val="C00000"/>
                </a:solidFill>
              </a:rPr>
              <a:t>.__name__: </a:t>
            </a:r>
            <a:r>
              <a:rPr lang="en-US" b="1" dirty="0">
                <a:solidFill>
                  <a:schemeClr val="accent1">
                    <a:lumMod val="75000"/>
                  </a:schemeClr>
                </a:solidFill>
              </a:rPr>
              <a:t>The attribute returns the name of the class. </a:t>
            </a:r>
          </a:p>
          <a:p>
            <a:pPr algn="just">
              <a:lnSpc>
                <a:spcPct val="150000"/>
              </a:lnSpc>
            </a:pPr>
            <a:r>
              <a:rPr lang="en-US" b="1" dirty="0">
                <a:solidFill>
                  <a:srgbClr val="C00000"/>
                </a:solidFill>
              </a:rPr>
              <a:t>.__module__: </a:t>
            </a:r>
            <a:r>
              <a:rPr lang="en-US" b="1" dirty="0">
                <a:solidFill>
                  <a:schemeClr val="accent1">
                    <a:lumMod val="75000"/>
                  </a:schemeClr>
                </a:solidFill>
              </a:rPr>
              <a:t>The attribute gives the name of the module in which the class (or the object) is defined. </a:t>
            </a:r>
          </a:p>
          <a:p>
            <a:pPr algn="just">
              <a:lnSpc>
                <a:spcPct val="150000"/>
              </a:lnSpc>
            </a:pPr>
            <a:r>
              <a:rPr lang="en-US" b="1" dirty="0">
                <a:solidFill>
                  <a:srgbClr val="C00000"/>
                </a:solidFill>
              </a:rPr>
              <a:t>.__bases__: </a:t>
            </a:r>
            <a:r>
              <a:rPr lang="en-US" b="1" dirty="0">
                <a:solidFill>
                  <a:schemeClr val="accent1">
                    <a:lumMod val="75000"/>
                  </a:schemeClr>
                </a:solidFill>
              </a:rPr>
              <a:t>Used in inheritance to return the base classes in the order of their occurrence in the base class list. </a:t>
            </a:r>
          </a:p>
        </p:txBody>
      </p:sp>
      <p:sp>
        <p:nvSpPr>
          <p:cNvPr id="7" name="Footer Placeholder 8"/>
          <p:cNvSpPr txBox="1">
            <a:spLocks/>
          </p:cNvSpPr>
          <p:nvPr/>
        </p:nvSpPr>
        <p:spPr>
          <a:xfrm>
            <a:off x="8420669" y="6321262"/>
            <a:ext cx="3530678"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 Oxford University Press 2017. All rights reserved.</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216" y="2126608"/>
            <a:ext cx="4066131" cy="36726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9"/>
          <p:cNvSpPr txBox="1"/>
          <p:nvPr/>
        </p:nvSpPr>
        <p:spPr>
          <a:xfrm>
            <a:off x="7885216" y="1757276"/>
            <a:ext cx="1141017"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dirty="0"/>
              <a:t>Example:</a:t>
            </a:r>
          </a:p>
        </p:txBody>
      </p:sp>
    </p:spTree>
    <p:extLst>
      <p:ext uri="{BB962C8B-B14F-4D97-AF65-F5344CB8AC3E}">
        <p14:creationId xmlns:p14="http://schemas.microsoft.com/office/powerpoint/2010/main" val="3323924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Garbage Collection (Destroying Objects) </a:t>
            </a: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13</a:t>
            </a:fld>
            <a:endParaRPr lang="en-US"/>
          </a:p>
        </p:txBody>
      </p:sp>
      <p:sp>
        <p:nvSpPr>
          <p:cNvPr id="6" name="Rectangle 5"/>
          <p:cNvSpPr/>
          <p:nvPr/>
        </p:nvSpPr>
        <p:spPr>
          <a:xfrm>
            <a:off x="142504" y="1678008"/>
            <a:ext cx="11899075" cy="2585323"/>
          </a:xfrm>
          <a:prstGeom prst="rect">
            <a:avLst/>
          </a:prstGeom>
        </p:spPr>
        <p:txBody>
          <a:bodyPr wrap="square">
            <a:spAutoFit/>
          </a:bodyPr>
          <a:lstStyle/>
          <a:p>
            <a:pPr algn="just">
              <a:lnSpc>
                <a:spcPct val="150000"/>
              </a:lnSpc>
            </a:pPr>
            <a:r>
              <a:rPr lang="en-US" b="1" dirty="0">
                <a:solidFill>
                  <a:schemeClr val="accent1">
                    <a:lumMod val="75000"/>
                  </a:schemeClr>
                </a:solidFill>
              </a:rPr>
              <a:t>Python performs automatic garbage collection. This means that it deletes all the objects (built-in types or user defined like class objects) automatically that are no longer needed and that have gone out of scope to free the memory space. The process by which Python periodically reclaims unwanted memory is known as </a:t>
            </a:r>
            <a:r>
              <a:rPr lang="en-US" b="1" i="1" dirty="0">
                <a:solidFill>
                  <a:srgbClr val="C00000"/>
                </a:solidFill>
              </a:rPr>
              <a:t>garbage collection</a:t>
            </a:r>
            <a:r>
              <a:rPr lang="en-US" b="1" dirty="0">
                <a:solidFill>
                  <a:srgbClr val="C00000"/>
                </a:solidFill>
              </a:rPr>
              <a:t>. </a:t>
            </a:r>
          </a:p>
          <a:p>
            <a:pPr algn="just">
              <a:lnSpc>
                <a:spcPct val="150000"/>
              </a:lnSpc>
            </a:pPr>
            <a:r>
              <a:rPr lang="en-US" b="1" dirty="0">
                <a:solidFill>
                  <a:schemeClr val="accent1">
                    <a:lumMod val="75000"/>
                  </a:schemeClr>
                </a:solidFill>
              </a:rPr>
              <a:t>Python's garbage collector runs in the background during program execution. It immediately takes action (of reclaiming memory) as soon as an object's reference count reaches zero.  For example,</a:t>
            </a:r>
          </a:p>
        </p:txBody>
      </p:sp>
      <p:pic>
        <p:nvPicPr>
          <p:cNvPr id="7" name="Picture 6"/>
          <p:cNvPicPr>
            <a:picLocks noChangeAspect="1"/>
          </p:cNvPicPr>
          <p:nvPr/>
        </p:nvPicPr>
        <p:blipFill>
          <a:blip r:embed="rId2"/>
          <a:stretch>
            <a:fillRect/>
          </a:stretch>
        </p:blipFill>
        <p:spPr>
          <a:xfrm>
            <a:off x="1935548" y="4309450"/>
            <a:ext cx="8282215" cy="1829250"/>
          </a:xfrm>
          <a:prstGeom prst="rect">
            <a:avLst/>
          </a:prstGeom>
        </p:spPr>
      </p:pic>
      <p:sp>
        <p:nvSpPr>
          <p:cNvPr id="8" name="Footer Placeholder 8"/>
          <p:cNvSpPr txBox="1">
            <a:spLocks/>
          </p:cNvSpPr>
          <p:nvPr/>
        </p:nvSpPr>
        <p:spPr>
          <a:xfrm>
            <a:off x="8420669" y="6321262"/>
            <a:ext cx="3530678"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 Oxford University Press 2017. All rights reserved.</a:t>
            </a:r>
          </a:p>
        </p:txBody>
      </p:sp>
    </p:spTree>
    <p:extLst>
      <p:ext uri="{BB962C8B-B14F-4D97-AF65-F5344CB8AC3E}">
        <p14:creationId xmlns:p14="http://schemas.microsoft.com/office/powerpoint/2010/main" val="34102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 __</a:t>
            </a:r>
            <a:r>
              <a:rPr lang="en-US" sz="3200" b="1" dirty="0" err="1"/>
              <a:t>init</a:t>
            </a:r>
            <a:r>
              <a:rPr lang="en-US" sz="3200" b="1" dirty="0"/>
              <a:t>__() Method (The Class Constructor) </a:t>
            </a: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2</a:t>
            </a:fld>
            <a:endParaRPr lang="en-US"/>
          </a:p>
        </p:txBody>
      </p:sp>
      <p:sp>
        <p:nvSpPr>
          <p:cNvPr id="5" name="Rectangle 4"/>
          <p:cNvSpPr/>
          <p:nvPr/>
        </p:nvSpPr>
        <p:spPr>
          <a:xfrm>
            <a:off x="180975" y="1689081"/>
            <a:ext cx="5229225" cy="3783023"/>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n-US" b="1" dirty="0">
                <a:solidFill>
                  <a:schemeClr val="accent1">
                    <a:lumMod val="75000"/>
                  </a:schemeClr>
                </a:solidFill>
              </a:rPr>
              <a:t>The __</a:t>
            </a:r>
            <a:r>
              <a:rPr lang="en-US" b="1" dirty="0" err="1">
                <a:solidFill>
                  <a:schemeClr val="accent1">
                    <a:lumMod val="75000"/>
                  </a:schemeClr>
                </a:solidFill>
              </a:rPr>
              <a:t>init</a:t>
            </a:r>
            <a:r>
              <a:rPr lang="en-US" b="1" dirty="0">
                <a:solidFill>
                  <a:schemeClr val="accent1">
                    <a:lumMod val="75000"/>
                  </a:schemeClr>
                </a:solidFill>
              </a:rPr>
              <a:t>__() method has a special significance in Python classes. </a:t>
            </a:r>
          </a:p>
          <a:p>
            <a:pPr marL="285750" indent="-285750" algn="just">
              <a:lnSpc>
                <a:spcPct val="150000"/>
              </a:lnSpc>
              <a:buFont typeface="Arial" panose="020B0604020202020204" pitchFamily="34" charset="0"/>
              <a:buChar char="•"/>
            </a:pPr>
            <a:r>
              <a:rPr lang="en-US" b="1" dirty="0">
                <a:solidFill>
                  <a:schemeClr val="accent1">
                    <a:lumMod val="75000"/>
                  </a:schemeClr>
                </a:solidFill>
              </a:rPr>
              <a:t>The __</a:t>
            </a:r>
            <a:r>
              <a:rPr lang="en-US" b="1" dirty="0" err="1">
                <a:solidFill>
                  <a:schemeClr val="accent1">
                    <a:lumMod val="75000"/>
                  </a:schemeClr>
                </a:solidFill>
              </a:rPr>
              <a:t>init</a:t>
            </a:r>
            <a:r>
              <a:rPr lang="en-US" b="1" dirty="0">
                <a:solidFill>
                  <a:schemeClr val="accent1">
                    <a:lumMod val="75000"/>
                  </a:schemeClr>
                </a:solidFill>
              </a:rPr>
              <a:t>__() method is automatically executed when an object of a class is created. </a:t>
            </a:r>
          </a:p>
          <a:p>
            <a:pPr marL="285750" indent="-285750" algn="just">
              <a:lnSpc>
                <a:spcPct val="150000"/>
              </a:lnSpc>
              <a:buFont typeface="Arial" panose="020B0604020202020204" pitchFamily="34" charset="0"/>
              <a:buChar char="•"/>
            </a:pPr>
            <a:r>
              <a:rPr lang="en-US" b="1" dirty="0">
                <a:solidFill>
                  <a:schemeClr val="accent1">
                    <a:lumMod val="75000"/>
                  </a:schemeClr>
                </a:solidFill>
              </a:rPr>
              <a:t>The method is useful to initialize the variables of the class object. </a:t>
            </a:r>
          </a:p>
          <a:p>
            <a:pPr marL="285750" indent="-285750" algn="just">
              <a:lnSpc>
                <a:spcPct val="150000"/>
              </a:lnSpc>
              <a:buFont typeface="Arial" panose="020B0604020202020204" pitchFamily="34" charset="0"/>
              <a:buChar char="•"/>
            </a:pPr>
            <a:r>
              <a:rPr lang="en-US" b="1" dirty="0">
                <a:solidFill>
                  <a:schemeClr val="accent1">
                    <a:lumMod val="75000"/>
                  </a:schemeClr>
                </a:solidFill>
              </a:rPr>
              <a:t>Note the __</a:t>
            </a:r>
            <a:r>
              <a:rPr lang="en-US" b="1" dirty="0" err="1">
                <a:solidFill>
                  <a:schemeClr val="accent1">
                    <a:lumMod val="75000"/>
                  </a:schemeClr>
                </a:solidFill>
              </a:rPr>
              <a:t>init</a:t>
            </a:r>
            <a:r>
              <a:rPr lang="en-US" b="1" dirty="0">
                <a:solidFill>
                  <a:schemeClr val="accent1">
                    <a:lumMod val="75000"/>
                  </a:schemeClr>
                </a:solidFill>
              </a:rPr>
              <a:t>__() is prefixed as well as suffixed by double underscores. </a:t>
            </a:r>
          </a:p>
        </p:txBody>
      </p:sp>
      <p:sp>
        <p:nvSpPr>
          <p:cNvPr id="3" name="TextBox 2">
            <a:extLst>
              <a:ext uri="{FF2B5EF4-FFF2-40B4-BE49-F238E27FC236}">
                <a16:creationId xmlns:a16="http://schemas.microsoft.com/office/drawing/2014/main" id="{6F2D448B-114E-414C-A6A3-30E951CDE4D1}"/>
              </a:ext>
            </a:extLst>
          </p:cNvPr>
          <p:cNvSpPr txBox="1"/>
          <p:nvPr/>
        </p:nvSpPr>
        <p:spPr>
          <a:xfrm>
            <a:off x="6238874" y="1818942"/>
            <a:ext cx="5838825" cy="3693319"/>
          </a:xfrm>
          <a:prstGeom prst="rect">
            <a:avLst/>
          </a:prstGeom>
          <a:noFill/>
        </p:spPr>
        <p:txBody>
          <a:bodyPr wrap="square" rtlCol="0">
            <a:spAutoFit/>
          </a:bodyPr>
          <a:lstStyle/>
          <a:p>
            <a:r>
              <a:rPr lang="en-IN" b="0" dirty="0">
                <a:solidFill>
                  <a:srgbClr val="0000FF"/>
                </a:solidFill>
                <a:effectLst/>
                <a:latin typeface="Courier New" panose="02070309020205020404" pitchFamily="49" charset="0"/>
              </a:rPr>
              <a:t>class</a:t>
            </a:r>
            <a:r>
              <a:rPr lang="en-IN" b="0" dirty="0">
                <a:solidFill>
                  <a:srgbClr val="000000"/>
                </a:solidFill>
                <a:effectLst/>
                <a:latin typeface="Courier New" panose="02070309020205020404" pitchFamily="49" charset="0"/>
              </a:rPr>
              <a:t> Box:</a:t>
            </a:r>
          </a:p>
          <a:p>
            <a:r>
              <a:rPr lang="en-IN" b="0" dirty="0">
                <a:solidFill>
                  <a:srgbClr val="000000"/>
                </a:solidFill>
                <a:effectLst/>
                <a:latin typeface="Courier New" panose="02070309020205020404" pitchFamily="49" charset="0"/>
              </a:rPr>
              <a:t>  </a:t>
            </a:r>
            <a:r>
              <a:rPr lang="en-IN" b="0" dirty="0">
                <a:solidFill>
                  <a:srgbClr val="0000FF"/>
                </a:solidFill>
                <a:effectLst/>
                <a:latin typeface="Courier New" panose="02070309020205020404" pitchFamily="49" charset="0"/>
              </a:rPr>
              <a:t>def</a:t>
            </a: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__</a:t>
            </a:r>
            <a:r>
              <a:rPr lang="en-IN" b="0" dirty="0" err="1">
                <a:solidFill>
                  <a:srgbClr val="795E26"/>
                </a:solidFill>
                <a:effectLst/>
                <a:latin typeface="Courier New" panose="02070309020205020404" pitchFamily="49" charset="0"/>
              </a:rPr>
              <a:t>init</a:t>
            </a:r>
            <a:r>
              <a:rPr lang="en-IN" b="0" dirty="0">
                <a:solidFill>
                  <a:srgbClr val="795E26"/>
                </a:solidFill>
                <a:effectLst/>
                <a:latin typeface="Courier New" panose="02070309020205020404" pitchFamily="49" charset="0"/>
              </a:rPr>
              <a:t>__</a:t>
            </a:r>
            <a:r>
              <a:rPr lang="en-IN" b="0" dirty="0">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l</a:t>
            </a:r>
            <a:r>
              <a:rPr lang="en-IN" b="0" dirty="0" err="1">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b</a:t>
            </a:r>
            <a:r>
              <a:rPr lang="en-IN" b="0" dirty="0" err="1">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d</a:t>
            </a:r>
            <a:r>
              <a:rPr lang="en-IN" b="0" dirty="0">
                <a:solidFill>
                  <a:srgbClr val="000000"/>
                </a:solidFill>
                <a:effectLst/>
                <a:latin typeface="Courier New" panose="02070309020205020404" pitchFamily="49" charset="0"/>
              </a:rPr>
              <a:t>): </a:t>
            </a:r>
            <a:r>
              <a:rPr lang="en-IN" b="0" dirty="0">
                <a:solidFill>
                  <a:srgbClr val="008000"/>
                </a:solidFill>
                <a:effectLst/>
                <a:latin typeface="Courier New" panose="02070309020205020404" pitchFamily="49" charset="0"/>
              </a:rPr>
              <a:t># constructor</a:t>
            </a:r>
            <a:endParaRPr lang="en-IN" b="0" dirty="0">
              <a:solidFill>
                <a:srgbClr val="000000"/>
              </a:solidFill>
              <a:effectLst/>
              <a:latin typeface="Courier New" panose="02070309020205020404" pitchFamily="49" charset="0"/>
            </a:endParaRPr>
          </a:p>
          <a:p>
            <a:r>
              <a:rPr lang="en-IN" b="0" dirty="0">
                <a:solidFill>
                  <a:srgbClr val="000000"/>
                </a:solidFill>
                <a:effectLst/>
                <a:latin typeface="Courier New" panose="02070309020205020404" pitchFamily="49" charset="0"/>
              </a:rPr>
              <a:t>    </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.l</a:t>
            </a:r>
            <a:r>
              <a:rPr lang="en-IN" b="0" dirty="0">
                <a:solidFill>
                  <a:srgbClr val="000000"/>
                </a:solidFill>
                <a:effectLst/>
                <a:latin typeface="Courier New" panose="02070309020205020404" pitchFamily="49" charset="0"/>
              </a:rPr>
              <a:t>=l</a:t>
            </a:r>
          </a:p>
          <a:p>
            <a:r>
              <a:rPr lang="en-IN" b="0" dirty="0">
                <a:solidFill>
                  <a:srgbClr val="000000"/>
                </a:solidFill>
                <a:effectLst/>
                <a:latin typeface="Courier New" panose="02070309020205020404" pitchFamily="49" charset="0"/>
              </a:rPr>
              <a:t>    </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.b</a:t>
            </a:r>
            <a:r>
              <a:rPr lang="en-IN" b="0" dirty="0">
                <a:solidFill>
                  <a:srgbClr val="000000"/>
                </a:solidFill>
                <a:effectLst/>
                <a:latin typeface="Courier New" panose="02070309020205020404" pitchFamily="49" charset="0"/>
              </a:rPr>
              <a:t>=b</a:t>
            </a:r>
          </a:p>
          <a:p>
            <a:r>
              <a:rPr lang="en-IN" b="0" dirty="0">
                <a:solidFill>
                  <a:srgbClr val="000000"/>
                </a:solidFill>
                <a:effectLst/>
                <a:latin typeface="Courier New" panose="02070309020205020404" pitchFamily="49" charset="0"/>
              </a:rPr>
              <a:t>    </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.d</a:t>
            </a:r>
            <a:r>
              <a:rPr lang="en-IN" b="0" dirty="0">
                <a:solidFill>
                  <a:srgbClr val="000000"/>
                </a:solidFill>
                <a:effectLst/>
                <a:latin typeface="Courier New" panose="02070309020205020404" pitchFamily="49" charset="0"/>
              </a:rPr>
              <a:t>=d</a:t>
            </a:r>
          </a:p>
          <a:p>
            <a:r>
              <a:rPr lang="en-IN" b="0" dirty="0">
                <a:solidFill>
                  <a:srgbClr val="000000"/>
                </a:solidFill>
                <a:effectLst/>
                <a:latin typeface="Courier New" panose="02070309020205020404" pitchFamily="49" charset="0"/>
              </a:rPr>
              <a:t>  </a:t>
            </a:r>
            <a:r>
              <a:rPr lang="en-IN" b="0" dirty="0">
                <a:solidFill>
                  <a:srgbClr val="0000FF"/>
                </a:solidFill>
                <a:effectLst/>
                <a:latin typeface="Courier New" panose="02070309020205020404" pitchFamily="49" charset="0"/>
              </a:rPr>
              <a:t>def</a:t>
            </a: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volume</a:t>
            </a:r>
            <a:r>
              <a:rPr lang="en-IN" b="0" dirty="0">
                <a:solidFill>
                  <a:srgbClr val="000000"/>
                </a:solidFill>
                <a:effectLst/>
                <a:latin typeface="Courier New" panose="02070309020205020404" pitchFamily="49" charset="0"/>
              </a:rPr>
              <a:t>(</a:t>
            </a:r>
            <a:r>
              <a:rPr lang="en-IN" b="0" dirty="0">
                <a:solidFill>
                  <a:srgbClr val="001080"/>
                </a:solidFill>
                <a:effectLst/>
                <a:latin typeface="Courier New" panose="02070309020205020404" pitchFamily="49" charset="0"/>
              </a:rPr>
              <a:t>self</a:t>
            </a:r>
            <a:r>
              <a:rPr lang="en-IN" b="0" dirty="0">
                <a:solidFill>
                  <a:srgbClr val="000000"/>
                </a:solidFill>
                <a:effectLst/>
                <a:latin typeface="Courier New" panose="02070309020205020404" pitchFamily="49" charset="0"/>
              </a:rPr>
              <a:t>):</a:t>
            </a:r>
          </a:p>
          <a:p>
            <a:r>
              <a:rPr lang="en-IN" b="0" dirty="0">
                <a:solidFill>
                  <a:srgbClr val="000000"/>
                </a:solidFill>
                <a:effectLst/>
                <a:latin typeface="Courier New" panose="02070309020205020404" pitchFamily="49" charset="0"/>
              </a:rPr>
              <a:t>    </a:t>
            </a:r>
            <a:r>
              <a:rPr lang="en-IN" b="0" dirty="0">
                <a:solidFill>
                  <a:srgbClr val="AF00DB"/>
                </a:solidFill>
                <a:effectLst/>
                <a:latin typeface="Courier New" panose="02070309020205020404" pitchFamily="49" charset="0"/>
              </a:rPr>
              <a:t>return</a:t>
            </a:r>
            <a:r>
              <a:rPr lang="en-IN" b="0" dirty="0">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.l</a:t>
            </a:r>
            <a:r>
              <a:rPr lang="en-IN" b="0" dirty="0">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.b</a:t>
            </a:r>
            <a:r>
              <a:rPr lang="en-IN" b="0" dirty="0">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.d</a:t>
            </a:r>
            <a:r>
              <a:rPr lang="en-IN" b="0" dirty="0">
                <a:solidFill>
                  <a:srgbClr val="000000"/>
                </a:solidFill>
                <a:effectLst/>
                <a:latin typeface="Courier New" panose="02070309020205020404" pitchFamily="49" charset="0"/>
              </a:rPr>
              <a:t>)</a:t>
            </a:r>
          </a:p>
          <a:p>
            <a:r>
              <a:rPr lang="en-IN" b="0" dirty="0">
                <a:solidFill>
                  <a:srgbClr val="000000"/>
                </a:solidFill>
                <a:effectLst/>
                <a:latin typeface="Courier New" panose="02070309020205020404" pitchFamily="49" charset="0"/>
              </a:rPr>
              <a:t>b1 = Box(</a:t>
            </a:r>
            <a:r>
              <a:rPr lang="en-IN" b="0" dirty="0">
                <a:solidFill>
                  <a:srgbClr val="09885A"/>
                </a:solidFill>
                <a:effectLst/>
                <a:latin typeface="Courier New" panose="02070309020205020404" pitchFamily="49" charset="0"/>
              </a:rPr>
              <a:t>10</a:t>
            </a:r>
            <a:r>
              <a:rPr lang="en-IN" b="0" dirty="0">
                <a:solidFill>
                  <a:srgbClr val="000000"/>
                </a:solidFill>
                <a:effectLst/>
                <a:latin typeface="Courier New" panose="02070309020205020404" pitchFamily="49" charset="0"/>
              </a:rPr>
              <a:t>,</a:t>
            </a:r>
            <a:r>
              <a:rPr lang="en-IN" b="0" dirty="0">
                <a:solidFill>
                  <a:srgbClr val="09885A"/>
                </a:solidFill>
                <a:effectLst/>
                <a:latin typeface="Courier New" panose="02070309020205020404" pitchFamily="49" charset="0"/>
              </a:rPr>
              <a:t>20</a:t>
            </a:r>
            <a:r>
              <a:rPr lang="en-IN" b="0" dirty="0">
                <a:solidFill>
                  <a:srgbClr val="000000"/>
                </a:solidFill>
                <a:effectLst/>
                <a:latin typeface="Courier New" panose="02070309020205020404" pitchFamily="49" charset="0"/>
              </a:rPr>
              <a:t>,</a:t>
            </a:r>
            <a:r>
              <a:rPr lang="en-IN" b="0" dirty="0">
                <a:solidFill>
                  <a:srgbClr val="09885A"/>
                </a:solidFill>
                <a:effectLst/>
                <a:latin typeface="Courier New" panose="02070309020205020404" pitchFamily="49" charset="0"/>
              </a:rPr>
              <a:t>30</a:t>
            </a:r>
            <a:r>
              <a:rPr lang="en-IN" b="0" dirty="0">
                <a:solidFill>
                  <a:srgbClr val="000000"/>
                </a:solidFill>
                <a:effectLst/>
                <a:latin typeface="Courier New" panose="02070309020205020404" pitchFamily="49" charset="0"/>
              </a:rPr>
              <a:t>) </a:t>
            </a:r>
            <a:r>
              <a:rPr lang="en-IN" b="0" dirty="0">
                <a:solidFill>
                  <a:srgbClr val="008000"/>
                </a:solidFill>
                <a:effectLst/>
                <a:latin typeface="Courier New" panose="02070309020205020404" pitchFamily="49" charset="0"/>
              </a:rPr>
              <a:t># during execution of this statement __</a:t>
            </a:r>
            <a:r>
              <a:rPr lang="en-IN" b="0" dirty="0" err="1">
                <a:solidFill>
                  <a:srgbClr val="008000"/>
                </a:solidFill>
                <a:effectLst/>
                <a:latin typeface="Courier New" panose="02070309020205020404" pitchFamily="49" charset="0"/>
              </a:rPr>
              <a:t>init</a:t>
            </a:r>
            <a:r>
              <a:rPr lang="en-IN" b="0" dirty="0">
                <a:solidFill>
                  <a:srgbClr val="008000"/>
                </a:solidFill>
                <a:effectLst/>
                <a:latin typeface="Courier New" panose="02070309020205020404" pitchFamily="49" charset="0"/>
              </a:rPr>
              <a:t>__() method will be automatically invoked</a:t>
            </a:r>
            <a:endParaRPr lang="en-IN" b="0" dirty="0">
              <a:solidFill>
                <a:srgbClr val="000000"/>
              </a:solidFill>
              <a:effectLst/>
              <a:latin typeface="Courier New" panose="02070309020205020404" pitchFamily="49" charset="0"/>
            </a:endParaRPr>
          </a:p>
          <a:p>
            <a:r>
              <a:rPr lang="en-IN" b="0" dirty="0">
                <a:solidFill>
                  <a:srgbClr val="000000"/>
                </a:solidFill>
                <a:effectLst/>
                <a:latin typeface="Courier New" panose="02070309020205020404" pitchFamily="49" charset="0"/>
              </a:rPr>
              <a:t>vol = b1.volume()</a:t>
            </a:r>
          </a:p>
          <a:p>
            <a:r>
              <a:rPr lang="en-IN" b="0" dirty="0">
                <a:solidFill>
                  <a:srgbClr val="795E26"/>
                </a:solidFill>
                <a:effectLst/>
                <a:latin typeface="Courier New" panose="02070309020205020404" pitchFamily="49" charset="0"/>
              </a:rPr>
              <a:t>print</a:t>
            </a:r>
            <a:r>
              <a:rPr lang="en-IN" b="0" dirty="0">
                <a:solidFill>
                  <a:srgbClr val="000000"/>
                </a:solidFill>
                <a:effectLst/>
                <a:latin typeface="Courier New" panose="02070309020205020404" pitchFamily="49" charset="0"/>
              </a:rPr>
              <a:t>(</a:t>
            </a:r>
            <a:r>
              <a:rPr lang="en-IN" b="0" dirty="0">
                <a:solidFill>
                  <a:srgbClr val="A31515"/>
                </a:solidFill>
                <a:effectLst/>
                <a:latin typeface="Courier New" panose="02070309020205020404" pitchFamily="49" charset="0"/>
              </a:rPr>
              <a:t>"</a:t>
            </a:r>
            <a:r>
              <a:rPr lang="en-IN" b="0" dirty="0" err="1">
                <a:solidFill>
                  <a:srgbClr val="A31515"/>
                </a:solidFill>
                <a:effectLst/>
                <a:latin typeface="Courier New" panose="02070309020205020404" pitchFamily="49" charset="0"/>
              </a:rPr>
              <a:t>Volume"</a:t>
            </a:r>
            <a:r>
              <a:rPr lang="en-IN" b="0" dirty="0" err="1">
                <a:solidFill>
                  <a:srgbClr val="000000"/>
                </a:solidFill>
                <a:effectLst/>
                <a:latin typeface="Courier New" panose="02070309020205020404" pitchFamily="49" charset="0"/>
              </a:rPr>
              <a:t>,vol</a:t>
            </a:r>
            <a:r>
              <a:rPr lang="en-IN" b="0" dirty="0">
                <a:solidFill>
                  <a:srgbClr val="000000"/>
                </a:solidFill>
                <a:effectLst/>
                <a:latin typeface="Courier New" panose="02070309020205020404" pitchFamily="49" charset="0"/>
              </a:rPr>
              <a:t>)</a:t>
            </a:r>
          </a:p>
          <a:p>
            <a:endParaRPr lang="en-IN" dirty="0"/>
          </a:p>
        </p:txBody>
      </p:sp>
    </p:spTree>
    <p:extLst>
      <p:ext uri="{BB962C8B-B14F-4D97-AF65-F5344CB8AC3E}">
        <p14:creationId xmlns:p14="http://schemas.microsoft.com/office/powerpoint/2010/main" val="2313110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B1FA41D-0555-4B79-AC45-483755152EB9}"/>
              </a:ext>
            </a:extLst>
          </p:cNvPr>
          <p:cNvSpPr>
            <a:spLocks noGrp="1"/>
          </p:cNvSpPr>
          <p:nvPr>
            <p:ph type="sldNum" sz="quarter" idx="12"/>
          </p:nvPr>
        </p:nvSpPr>
        <p:spPr/>
        <p:txBody>
          <a:bodyPr/>
          <a:lstStyle/>
          <a:p>
            <a:fld id="{04EAA311-F8B8-413B-ACCD-5A57951484CD}" type="slidenum">
              <a:rPr lang="en-US" smtClean="0"/>
              <a:t>3</a:t>
            </a:fld>
            <a:endParaRPr lang="en-US"/>
          </a:p>
        </p:txBody>
      </p:sp>
      <p:sp>
        <p:nvSpPr>
          <p:cNvPr id="4" name="TextBox 3">
            <a:extLst>
              <a:ext uri="{FF2B5EF4-FFF2-40B4-BE49-F238E27FC236}">
                <a16:creationId xmlns:a16="http://schemas.microsoft.com/office/drawing/2014/main" id="{44E58175-7DB4-40E8-9E3A-F07ED41A6CC0}"/>
              </a:ext>
            </a:extLst>
          </p:cNvPr>
          <p:cNvSpPr txBox="1"/>
          <p:nvPr/>
        </p:nvSpPr>
        <p:spPr>
          <a:xfrm>
            <a:off x="790575" y="914400"/>
            <a:ext cx="4486275" cy="2246769"/>
          </a:xfrm>
          <a:prstGeom prst="rect">
            <a:avLst/>
          </a:prstGeom>
          <a:noFill/>
        </p:spPr>
        <p:txBody>
          <a:bodyPr wrap="square" rtlCol="0">
            <a:spAutoFit/>
          </a:bodyPr>
          <a:lstStyle/>
          <a:p>
            <a:r>
              <a:rPr lang="en-IN" sz="2800" dirty="0"/>
              <a:t>Create a class called Rectangle, define constructor, area() method and perimeter() method. Use them in main </a:t>
            </a:r>
          </a:p>
        </p:txBody>
      </p:sp>
      <p:sp>
        <p:nvSpPr>
          <p:cNvPr id="5" name="TextBox 4">
            <a:extLst>
              <a:ext uri="{FF2B5EF4-FFF2-40B4-BE49-F238E27FC236}">
                <a16:creationId xmlns:a16="http://schemas.microsoft.com/office/drawing/2014/main" id="{F7DEB56A-BA37-468B-9478-6356EB5353ED}"/>
              </a:ext>
            </a:extLst>
          </p:cNvPr>
          <p:cNvSpPr txBox="1"/>
          <p:nvPr/>
        </p:nvSpPr>
        <p:spPr>
          <a:xfrm>
            <a:off x="6515100" y="1076325"/>
            <a:ext cx="5324475" cy="3416320"/>
          </a:xfrm>
          <a:prstGeom prst="rect">
            <a:avLst/>
          </a:prstGeom>
          <a:noFill/>
        </p:spPr>
        <p:txBody>
          <a:bodyPr wrap="square" rtlCol="0">
            <a:spAutoFit/>
          </a:bodyPr>
          <a:lstStyle/>
          <a:p>
            <a:r>
              <a:rPr lang="en-IN" b="0" dirty="0">
                <a:solidFill>
                  <a:srgbClr val="0000FF"/>
                </a:solidFill>
                <a:effectLst/>
                <a:latin typeface="Courier New" panose="02070309020205020404" pitchFamily="49" charset="0"/>
              </a:rPr>
              <a:t>class</a:t>
            </a:r>
            <a:r>
              <a:rPr lang="en-IN" b="0" dirty="0">
                <a:solidFill>
                  <a:srgbClr val="000000"/>
                </a:solidFill>
                <a:effectLst/>
                <a:latin typeface="Courier New" panose="02070309020205020404" pitchFamily="49" charset="0"/>
              </a:rPr>
              <a:t> </a:t>
            </a:r>
            <a:r>
              <a:rPr lang="en-IN" b="0" dirty="0" err="1">
                <a:solidFill>
                  <a:srgbClr val="000000"/>
                </a:solidFill>
                <a:effectLst/>
                <a:latin typeface="Courier New" panose="02070309020205020404" pitchFamily="49" charset="0"/>
              </a:rPr>
              <a:t>Rect</a:t>
            </a:r>
            <a:r>
              <a:rPr lang="en-IN" b="0" dirty="0">
                <a:solidFill>
                  <a:srgbClr val="000000"/>
                </a:solidFill>
                <a:effectLst/>
                <a:latin typeface="Courier New" panose="02070309020205020404" pitchFamily="49" charset="0"/>
              </a:rPr>
              <a:t>:</a:t>
            </a:r>
          </a:p>
          <a:p>
            <a:r>
              <a:rPr lang="en-IN" b="0" dirty="0">
                <a:solidFill>
                  <a:srgbClr val="000000"/>
                </a:solidFill>
                <a:effectLst/>
                <a:latin typeface="Courier New" panose="02070309020205020404" pitchFamily="49" charset="0"/>
              </a:rPr>
              <a:t>  </a:t>
            </a:r>
            <a:r>
              <a:rPr lang="en-IN" b="0" dirty="0">
                <a:solidFill>
                  <a:srgbClr val="0000FF"/>
                </a:solidFill>
                <a:effectLst/>
                <a:latin typeface="Courier New" panose="02070309020205020404" pitchFamily="49" charset="0"/>
              </a:rPr>
              <a:t>def</a:t>
            </a: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__</a:t>
            </a:r>
            <a:r>
              <a:rPr lang="en-IN" b="0" dirty="0" err="1">
                <a:solidFill>
                  <a:srgbClr val="795E26"/>
                </a:solidFill>
                <a:effectLst/>
                <a:latin typeface="Courier New" panose="02070309020205020404" pitchFamily="49" charset="0"/>
              </a:rPr>
              <a:t>init</a:t>
            </a:r>
            <a:r>
              <a:rPr lang="en-IN" b="0" dirty="0">
                <a:solidFill>
                  <a:srgbClr val="795E26"/>
                </a:solidFill>
                <a:effectLst/>
                <a:latin typeface="Courier New" panose="02070309020205020404" pitchFamily="49" charset="0"/>
              </a:rPr>
              <a:t>__</a:t>
            </a:r>
            <a:r>
              <a:rPr lang="en-IN" b="0" dirty="0">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l</a:t>
            </a:r>
            <a:r>
              <a:rPr lang="en-IN" b="0" dirty="0" err="1">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b</a:t>
            </a:r>
            <a:r>
              <a:rPr lang="en-IN" b="0" dirty="0">
                <a:solidFill>
                  <a:srgbClr val="000000"/>
                </a:solidFill>
                <a:effectLst/>
                <a:latin typeface="Courier New" panose="02070309020205020404" pitchFamily="49" charset="0"/>
              </a:rPr>
              <a:t>):</a:t>
            </a:r>
          </a:p>
          <a:p>
            <a:r>
              <a:rPr lang="en-IN" b="0" dirty="0">
                <a:solidFill>
                  <a:srgbClr val="000000"/>
                </a:solidFill>
                <a:effectLst/>
                <a:latin typeface="Courier New" panose="02070309020205020404" pitchFamily="49" charset="0"/>
              </a:rPr>
              <a:t>    </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.l</a:t>
            </a:r>
            <a:r>
              <a:rPr lang="en-IN" b="0" dirty="0">
                <a:solidFill>
                  <a:srgbClr val="000000"/>
                </a:solidFill>
                <a:effectLst/>
                <a:latin typeface="Courier New" panose="02070309020205020404" pitchFamily="49" charset="0"/>
              </a:rPr>
              <a:t> = l</a:t>
            </a:r>
          </a:p>
          <a:p>
            <a:r>
              <a:rPr lang="en-IN" b="0" dirty="0">
                <a:solidFill>
                  <a:srgbClr val="000000"/>
                </a:solidFill>
                <a:effectLst/>
                <a:latin typeface="Courier New" panose="02070309020205020404" pitchFamily="49" charset="0"/>
              </a:rPr>
              <a:t>    </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.b</a:t>
            </a:r>
            <a:r>
              <a:rPr lang="en-IN" b="0" dirty="0">
                <a:solidFill>
                  <a:srgbClr val="000000"/>
                </a:solidFill>
                <a:effectLst/>
                <a:latin typeface="Courier New" panose="02070309020205020404" pitchFamily="49" charset="0"/>
              </a:rPr>
              <a:t> = b</a:t>
            </a:r>
          </a:p>
          <a:p>
            <a:r>
              <a:rPr lang="en-IN" b="0" dirty="0">
                <a:solidFill>
                  <a:srgbClr val="000000"/>
                </a:solidFill>
                <a:effectLst/>
                <a:latin typeface="Courier New" panose="02070309020205020404" pitchFamily="49" charset="0"/>
              </a:rPr>
              <a:t>  </a:t>
            </a:r>
            <a:r>
              <a:rPr lang="en-IN" b="0" dirty="0">
                <a:solidFill>
                  <a:srgbClr val="0000FF"/>
                </a:solidFill>
                <a:effectLst/>
                <a:latin typeface="Courier New" panose="02070309020205020404" pitchFamily="49" charset="0"/>
              </a:rPr>
              <a:t>def</a:t>
            </a: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area</a:t>
            </a:r>
            <a:r>
              <a:rPr lang="en-IN" b="0" dirty="0">
                <a:solidFill>
                  <a:srgbClr val="000000"/>
                </a:solidFill>
                <a:effectLst/>
                <a:latin typeface="Courier New" panose="02070309020205020404" pitchFamily="49" charset="0"/>
              </a:rPr>
              <a:t>(</a:t>
            </a:r>
            <a:r>
              <a:rPr lang="en-IN" b="0" dirty="0">
                <a:solidFill>
                  <a:srgbClr val="001080"/>
                </a:solidFill>
                <a:effectLst/>
                <a:latin typeface="Courier New" panose="02070309020205020404" pitchFamily="49" charset="0"/>
              </a:rPr>
              <a:t>self</a:t>
            </a:r>
            <a:r>
              <a:rPr lang="en-IN" b="0" dirty="0">
                <a:solidFill>
                  <a:srgbClr val="000000"/>
                </a:solidFill>
                <a:effectLst/>
                <a:latin typeface="Courier New" panose="02070309020205020404" pitchFamily="49" charset="0"/>
              </a:rPr>
              <a:t>):</a:t>
            </a:r>
          </a:p>
          <a:p>
            <a:r>
              <a:rPr lang="en-IN" b="0" dirty="0">
                <a:solidFill>
                  <a:srgbClr val="000000"/>
                </a:solidFill>
                <a:effectLst/>
                <a:latin typeface="Courier New" panose="02070309020205020404" pitchFamily="49" charset="0"/>
              </a:rPr>
              <a:t>    </a:t>
            </a:r>
            <a:r>
              <a:rPr lang="en-IN" b="0" dirty="0">
                <a:solidFill>
                  <a:srgbClr val="AF00DB"/>
                </a:solidFill>
                <a:effectLst/>
                <a:latin typeface="Courier New" panose="02070309020205020404" pitchFamily="49" charset="0"/>
              </a:rPr>
              <a:t>return</a:t>
            </a:r>
            <a:r>
              <a:rPr lang="en-IN" b="0" dirty="0">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.l</a:t>
            </a:r>
            <a:r>
              <a:rPr lang="en-IN" b="0" dirty="0">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.b</a:t>
            </a:r>
            <a:r>
              <a:rPr lang="en-IN" b="0" dirty="0">
                <a:solidFill>
                  <a:srgbClr val="000000"/>
                </a:solidFill>
                <a:effectLst/>
                <a:latin typeface="Courier New" panose="02070309020205020404" pitchFamily="49" charset="0"/>
              </a:rPr>
              <a:t>)</a:t>
            </a:r>
          </a:p>
          <a:p>
            <a:r>
              <a:rPr lang="en-IN" b="0" dirty="0">
                <a:solidFill>
                  <a:srgbClr val="000000"/>
                </a:solidFill>
                <a:effectLst/>
                <a:latin typeface="Courier New" panose="02070309020205020404" pitchFamily="49" charset="0"/>
              </a:rPr>
              <a:t>  </a:t>
            </a:r>
            <a:r>
              <a:rPr lang="en-IN" b="0" dirty="0">
                <a:solidFill>
                  <a:srgbClr val="0000FF"/>
                </a:solidFill>
                <a:effectLst/>
                <a:latin typeface="Courier New" panose="02070309020205020404" pitchFamily="49" charset="0"/>
              </a:rPr>
              <a:t>def</a:t>
            </a: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peri</a:t>
            </a:r>
            <a:r>
              <a:rPr lang="en-IN" b="0" dirty="0">
                <a:solidFill>
                  <a:srgbClr val="000000"/>
                </a:solidFill>
                <a:effectLst/>
                <a:latin typeface="Courier New" panose="02070309020205020404" pitchFamily="49" charset="0"/>
              </a:rPr>
              <a:t>(</a:t>
            </a:r>
            <a:r>
              <a:rPr lang="en-IN" b="0" dirty="0">
                <a:solidFill>
                  <a:srgbClr val="001080"/>
                </a:solidFill>
                <a:effectLst/>
                <a:latin typeface="Courier New" panose="02070309020205020404" pitchFamily="49" charset="0"/>
              </a:rPr>
              <a:t>self</a:t>
            </a:r>
            <a:r>
              <a:rPr lang="en-IN" b="0" dirty="0">
                <a:solidFill>
                  <a:srgbClr val="000000"/>
                </a:solidFill>
                <a:effectLst/>
                <a:latin typeface="Courier New" panose="02070309020205020404" pitchFamily="49" charset="0"/>
              </a:rPr>
              <a:t>):</a:t>
            </a:r>
          </a:p>
          <a:p>
            <a:r>
              <a:rPr lang="en-IN" b="0" dirty="0">
                <a:solidFill>
                  <a:srgbClr val="000000"/>
                </a:solidFill>
                <a:effectLst/>
                <a:latin typeface="Courier New" panose="02070309020205020404" pitchFamily="49" charset="0"/>
              </a:rPr>
              <a:t>    </a:t>
            </a:r>
            <a:r>
              <a:rPr lang="en-IN" b="0" dirty="0">
                <a:solidFill>
                  <a:srgbClr val="AF00DB"/>
                </a:solidFill>
                <a:effectLst/>
                <a:latin typeface="Courier New" panose="02070309020205020404" pitchFamily="49" charset="0"/>
              </a:rPr>
              <a:t>return</a:t>
            </a:r>
            <a:r>
              <a:rPr lang="en-IN" b="0" dirty="0">
                <a:solidFill>
                  <a:srgbClr val="000000"/>
                </a:solidFill>
                <a:effectLst/>
                <a:latin typeface="Courier New" panose="02070309020205020404" pitchFamily="49" charset="0"/>
              </a:rPr>
              <a:t>(</a:t>
            </a:r>
            <a:r>
              <a:rPr lang="en-IN" b="0" dirty="0">
                <a:solidFill>
                  <a:srgbClr val="09885A"/>
                </a:solidFill>
                <a:effectLst/>
                <a:latin typeface="Courier New" panose="02070309020205020404" pitchFamily="49" charset="0"/>
              </a:rPr>
              <a:t>2</a:t>
            </a:r>
            <a:r>
              <a:rPr lang="en-IN" b="0" dirty="0">
                <a:solidFill>
                  <a:srgbClr val="000000"/>
                </a:solidFill>
                <a:effectLst/>
                <a:latin typeface="Courier New" panose="02070309020205020404" pitchFamily="49" charset="0"/>
              </a:rPr>
              <a:t>*(</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.l+</a:t>
            </a:r>
            <a:r>
              <a:rPr lang="en-IN" b="0" dirty="0" err="1">
                <a:solidFill>
                  <a:srgbClr val="001080"/>
                </a:solidFill>
                <a:effectLst/>
                <a:latin typeface="Courier New" panose="02070309020205020404" pitchFamily="49" charset="0"/>
              </a:rPr>
              <a:t>self</a:t>
            </a:r>
            <a:r>
              <a:rPr lang="en-IN" b="0" dirty="0" err="1">
                <a:solidFill>
                  <a:srgbClr val="000000"/>
                </a:solidFill>
                <a:effectLst/>
                <a:latin typeface="Courier New" panose="02070309020205020404" pitchFamily="49" charset="0"/>
              </a:rPr>
              <a:t>.b</a:t>
            </a:r>
            <a:r>
              <a:rPr lang="en-IN" b="0" dirty="0">
                <a:solidFill>
                  <a:srgbClr val="000000"/>
                </a:solidFill>
                <a:effectLst/>
                <a:latin typeface="Courier New" panose="02070309020205020404" pitchFamily="49" charset="0"/>
              </a:rPr>
              <a:t>))</a:t>
            </a:r>
          </a:p>
          <a:p>
            <a:r>
              <a:rPr lang="en-IN" b="0" dirty="0">
                <a:solidFill>
                  <a:srgbClr val="000000"/>
                </a:solidFill>
                <a:effectLst/>
                <a:latin typeface="Courier New" panose="02070309020205020404" pitchFamily="49" charset="0"/>
              </a:rPr>
              <a:t>r1 = </a:t>
            </a:r>
            <a:r>
              <a:rPr lang="en-IN" b="0" dirty="0" err="1">
                <a:solidFill>
                  <a:srgbClr val="000000"/>
                </a:solidFill>
                <a:effectLst/>
                <a:latin typeface="Courier New" panose="02070309020205020404" pitchFamily="49" charset="0"/>
              </a:rPr>
              <a:t>Rect</a:t>
            </a:r>
            <a:r>
              <a:rPr lang="en-IN" b="0" dirty="0">
                <a:solidFill>
                  <a:srgbClr val="000000"/>
                </a:solidFill>
                <a:effectLst/>
                <a:latin typeface="Courier New" panose="02070309020205020404" pitchFamily="49" charset="0"/>
              </a:rPr>
              <a:t>(</a:t>
            </a:r>
            <a:r>
              <a:rPr lang="en-IN" b="0" dirty="0">
                <a:solidFill>
                  <a:srgbClr val="09885A"/>
                </a:solidFill>
                <a:effectLst/>
                <a:latin typeface="Courier New" panose="02070309020205020404" pitchFamily="49" charset="0"/>
              </a:rPr>
              <a:t>3</a:t>
            </a:r>
            <a:r>
              <a:rPr lang="en-IN" b="0" dirty="0">
                <a:solidFill>
                  <a:srgbClr val="000000"/>
                </a:solidFill>
                <a:effectLst/>
                <a:latin typeface="Courier New" panose="02070309020205020404" pitchFamily="49" charset="0"/>
              </a:rPr>
              <a:t>,</a:t>
            </a:r>
            <a:r>
              <a:rPr lang="en-IN" b="0" dirty="0">
                <a:solidFill>
                  <a:srgbClr val="09885A"/>
                </a:solidFill>
                <a:effectLst/>
                <a:latin typeface="Courier New" panose="02070309020205020404" pitchFamily="49" charset="0"/>
              </a:rPr>
              <a:t>5</a:t>
            </a:r>
            <a:r>
              <a:rPr lang="en-IN" b="0" dirty="0">
                <a:solidFill>
                  <a:srgbClr val="000000"/>
                </a:solidFill>
                <a:effectLst/>
                <a:latin typeface="Courier New" panose="02070309020205020404" pitchFamily="49" charset="0"/>
              </a:rPr>
              <a:t>)</a:t>
            </a:r>
          </a:p>
          <a:p>
            <a:r>
              <a:rPr lang="en-IN" b="0" dirty="0">
                <a:solidFill>
                  <a:srgbClr val="795E26"/>
                </a:solidFill>
                <a:effectLst/>
                <a:latin typeface="Courier New" panose="02070309020205020404" pitchFamily="49" charset="0"/>
              </a:rPr>
              <a:t>print</a:t>
            </a:r>
            <a:r>
              <a:rPr lang="en-IN" b="0" dirty="0">
                <a:solidFill>
                  <a:srgbClr val="000000"/>
                </a:solidFill>
                <a:effectLst/>
                <a:latin typeface="Courier New" panose="02070309020205020404" pitchFamily="49" charset="0"/>
              </a:rPr>
              <a:t>(r1.area())</a:t>
            </a:r>
          </a:p>
          <a:p>
            <a:r>
              <a:rPr lang="en-IN" b="0" dirty="0">
                <a:solidFill>
                  <a:srgbClr val="795E26"/>
                </a:solidFill>
                <a:effectLst/>
                <a:latin typeface="Courier New" panose="02070309020205020404" pitchFamily="49" charset="0"/>
              </a:rPr>
              <a:t>print</a:t>
            </a:r>
            <a:r>
              <a:rPr lang="en-IN" b="0" dirty="0">
                <a:solidFill>
                  <a:srgbClr val="000000"/>
                </a:solidFill>
                <a:effectLst/>
                <a:latin typeface="Courier New" panose="02070309020205020404" pitchFamily="49" charset="0"/>
              </a:rPr>
              <a:t>(r1.peri())</a:t>
            </a:r>
          </a:p>
          <a:p>
            <a:endParaRPr lang="en-IN" dirty="0"/>
          </a:p>
        </p:txBody>
      </p:sp>
    </p:spTree>
    <p:extLst>
      <p:ext uri="{BB962C8B-B14F-4D97-AF65-F5344CB8AC3E}">
        <p14:creationId xmlns:p14="http://schemas.microsoft.com/office/powerpoint/2010/main" val="2691300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Class Variables And Object Variables </a:t>
            </a: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4</a:t>
            </a:fld>
            <a:endParaRPr lang="en-US"/>
          </a:p>
        </p:txBody>
      </p:sp>
      <p:sp>
        <p:nvSpPr>
          <p:cNvPr id="6" name="Rectangle 5"/>
          <p:cNvSpPr/>
          <p:nvPr/>
        </p:nvSpPr>
        <p:spPr>
          <a:xfrm>
            <a:off x="118753" y="1643897"/>
            <a:ext cx="11934702" cy="4198522"/>
          </a:xfrm>
          <a:prstGeom prst="rect">
            <a:avLst/>
          </a:prstGeom>
        </p:spPr>
        <p:txBody>
          <a:bodyPr wrap="square">
            <a:spAutoFit/>
          </a:bodyPr>
          <a:lstStyle/>
          <a:p>
            <a:pPr algn="just">
              <a:lnSpc>
                <a:spcPct val="150000"/>
              </a:lnSpc>
            </a:pPr>
            <a:r>
              <a:rPr lang="en-US" b="1" dirty="0">
                <a:solidFill>
                  <a:schemeClr val="accent1">
                    <a:lumMod val="75000"/>
                  </a:schemeClr>
                </a:solidFill>
              </a:rPr>
              <a:t>Basically, these variables are of two types- class variables and object variables. </a:t>
            </a:r>
          </a:p>
          <a:p>
            <a:pPr algn="just">
              <a:lnSpc>
                <a:spcPct val="150000"/>
              </a:lnSpc>
            </a:pPr>
            <a:r>
              <a:rPr lang="en-US" b="1" i="1" dirty="0">
                <a:solidFill>
                  <a:schemeClr val="accent1">
                    <a:lumMod val="75000"/>
                  </a:schemeClr>
                </a:solidFill>
              </a:rPr>
              <a:t>Class var</a:t>
            </a:r>
            <a:r>
              <a:rPr lang="en-US" b="1" dirty="0">
                <a:solidFill>
                  <a:schemeClr val="accent1">
                    <a:lumMod val="75000"/>
                  </a:schemeClr>
                </a:solidFill>
              </a:rPr>
              <a:t>iables are owned by the class and </a:t>
            </a:r>
            <a:r>
              <a:rPr lang="en-US" b="1" i="1" dirty="0">
                <a:solidFill>
                  <a:schemeClr val="accent1">
                    <a:lumMod val="75000"/>
                  </a:schemeClr>
                </a:solidFill>
              </a:rPr>
              <a:t>object variables </a:t>
            </a:r>
            <a:r>
              <a:rPr lang="en-US" b="1" dirty="0">
                <a:solidFill>
                  <a:schemeClr val="accent1">
                    <a:lumMod val="75000"/>
                  </a:schemeClr>
                </a:solidFill>
              </a:rPr>
              <a:t>are owned by each object. </a:t>
            </a:r>
          </a:p>
          <a:p>
            <a:pPr algn="just">
              <a:lnSpc>
                <a:spcPct val="150000"/>
              </a:lnSpc>
            </a:pPr>
            <a:r>
              <a:rPr lang="en-US" b="1" dirty="0">
                <a:solidFill>
                  <a:schemeClr val="accent1">
                    <a:lumMod val="75000"/>
                  </a:schemeClr>
                </a:solidFill>
              </a:rPr>
              <a:t>• If a class has n objects, then there will be n separate copies of the object variable as each object will have its own object variable. </a:t>
            </a:r>
          </a:p>
          <a:p>
            <a:pPr algn="just">
              <a:lnSpc>
                <a:spcPct val="150000"/>
              </a:lnSpc>
            </a:pPr>
            <a:r>
              <a:rPr lang="en-US" b="1" dirty="0">
                <a:solidFill>
                  <a:schemeClr val="accent1">
                    <a:lumMod val="75000"/>
                  </a:schemeClr>
                </a:solidFill>
              </a:rPr>
              <a:t>• The object variable is not shared between objects. </a:t>
            </a:r>
          </a:p>
          <a:p>
            <a:pPr algn="just">
              <a:lnSpc>
                <a:spcPct val="150000"/>
              </a:lnSpc>
            </a:pPr>
            <a:r>
              <a:rPr lang="en-US" b="1" dirty="0">
                <a:solidFill>
                  <a:schemeClr val="accent1">
                    <a:lumMod val="75000"/>
                  </a:schemeClr>
                </a:solidFill>
              </a:rPr>
              <a:t>• A change made to the object variable by one object will not be reflected in other objects. </a:t>
            </a:r>
          </a:p>
          <a:p>
            <a:pPr>
              <a:lnSpc>
                <a:spcPct val="150000"/>
              </a:lnSpc>
            </a:pPr>
            <a:r>
              <a:rPr lang="en-US" b="1" dirty="0">
                <a:solidFill>
                  <a:schemeClr val="accent1">
                    <a:lumMod val="75000"/>
                  </a:schemeClr>
                </a:solidFill>
              </a:rPr>
              <a:t>If a class has one class variable, then there will be one copy only for that variable. All the objects of that class will share the class variable. </a:t>
            </a:r>
          </a:p>
          <a:p>
            <a:pPr>
              <a:lnSpc>
                <a:spcPct val="150000"/>
              </a:lnSpc>
            </a:pPr>
            <a:r>
              <a:rPr lang="en-US" b="1" dirty="0">
                <a:solidFill>
                  <a:schemeClr val="accent1">
                    <a:lumMod val="75000"/>
                  </a:schemeClr>
                </a:solidFill>
              </a:rPr>
              <a:t>• Since there exists a single copy of the class variable, any change made to the class variable by an object will be reflected to all other objects. </a:t>
            </a:r>
          </a:p>
        </p:txBody>
      </p:sp>
    </p:spTree>
    <p:extLst>
      <p:ext uri="{BB962C8B-B14F-4D97-AF65-F5344CB8AC3E}">
        <p14:creationId xmlns:p14="http://schemas.microsoft.com/office/powerpoint/2010/main" val="386709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Class Variables And Object Variables - Example </a:t>
            </a: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5</a:t>
            </a:fld>
            <a:endParaRPr lang="en-US"/>
          </a:p>
        </p:txBody>
      </p:sp>
      <p:pic>
        <p:nvPicPr>
          <p:cNvPr id="5" name="Picture 4"/>
          <p:cNvPicPr>
            <a:picLocks noChangeAspect="1"/>
          </p:cNvPicPr>
          <p:nvPr/>
        </p:nvPicPr>
        <p:blipFill>
          <a:blip r:embed="rId2"/>
          <a:stretch>
            <a:fillRect/>
          </a:stretch>
        </p:blipFill>
        <p:spPr>
          <a:xfrm>
            <a:off x="1373683" y="1774434"/>
            <a:ext cx="9958982" cy="4542502"/>
          </a:xfrm>
          <a:prstGeom prst="rect">
            <a:avLst/>
          </a:prstGeom>
        </p:spPr>
      </p:pic>
    </p:spTree>
    <p:extLst>
      <p:ext uri="{BB962C8B-B14F-4D97-AF65-F5344CB8AC3E}">
        <p14:creationId xmlns:p14="http://schemas.microsoft.com/office/powerpoint/2010/main" val="3458075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 __del__() Method </a:t>
            </a: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6</a:t>
            </a:fld>
            <a:endParaRPr lang="en-US"/>
          </a:p>
        </p:txBody>
      </p:sp>
      <p:sp>
        <p:nvSpPr>
          <p:cNvPr id="5" name="Rectangle 4"/>
          <p:cNvSpPr/>
          <p:nvPr/>
        </p:nvSpPr>
        <p:spPr>
          <a:xfrm>
            <a:off x="114299" y="1550504"/>
            <a:ext cx="11730037" cy="1290033"/>
          </a:xfrm>
          <a:prstGeom prst="rect">
            <a:avLst/>
          </a:prstGeom>
        </p:spPr>
        <p:txBody>
          <a:bodyPr wrap="square">
            <a:spAutoFit/>
          </a:bodyPr>
          <a:lstStyle/>
          <a:p>
            <a:pPr algn="just">
              <a:lnSpc>
                <a:spcPct val="150000"/>
              </a:lnSpc>
            </a:pPr>
            <a:r>
              <a:rPr lang="en-US" b="1" dirty="0">
                <a:solidFill>
                  <a:schemeClr val="accent1">
                    <a:lumMod val="75000"/>
                  </a:schemeClr>
                </a:solidFill>
              </a:rPr>
              <a:t>The __del__() method does just the opposite work. </a:t>
            </a:r>
          </a:p>
          <a:p>
            <a:pPr algn="just">
              <a:lnSpc>
                <a:spcPct val="150000"/>
              </a:lnSpc>
            </a:pPr>
            <a:r>
              <a:rPr lang="en-US" b="1" dirty="0">
                <a:solidFill>
                  <a:schemeClr val="accent1">
                    <a:lumMod val="75000"/>
                  </a:schemeClr>
                </a:solidFill>
              </a:rPr>
              <a:t>The __del__() method is automatically called when an object is going out of scope. </a:t>
            </a:r>
          </a:p>
          <a:p>
            <a:pPr algn="just">
              <a:lnSpc>
                <a:spcPct val="150000"/>
              </a:lnSpc>
            </a:pPr>
            <a:r>
              <a:rPr lang="en-US" b="1" dirty="0">
                <a:solidFill>
                  <a:schemeClr val="accent1">
                    <a:lumMod val="75000"/>
                  </a:schemeClr>
                </a:solidFill>
              </a:rPr>
              <a:t>You can also explicitly do the same using the del keyword. </a:t>
            </a:r>
          </a:p>
        </p:txBody>
      </p:sp>
      <p:pic>
        <p:nvPicPr>
          <p:cNvPr id="6" name="Picture 5"/>
          <p:cNvPicPr>
            <a:picLocks noChangeAspect="1"/>
          </p:cNvPicPr>
          <p:nvPr/>
        </p:nvPicPr>
        <p:blipFill>
          <a:blip r:embed="rId2"/>
          <a:stretch>
            <a:fillRect/>
          </a:stretch>
        </p:blipFill>
        <p:spPr>
          <a:xfrm>
            <a:off x="1255316" y="3011987"/>
            <a:ext cx="6953668" cy="3579313"/>
          </a:xfrm>
          <a:prstGeom prst="rect">
            <a:avLst/>
          </a:prstGeom>
        </p:spPr>
      </p:pic>
      <p:sp>
        <p:nvSpPr>
          <p:cNvPr id="8" name="TextBox 9"/>
          <p:cNvSpPr txBox="1"/>
          <p:nvPr/>
        </p:nvSpPr>
        <p:spPr>
          <a:xfrm>
            <a:off x="114299" y="3304830"/>
            <a:ext cx="1141017"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dirty="0"/>
              <a:t>Example:</a:t>
            </a:r>
          </a:p>
        </p:txBody>
      </p:sp>
    </p:spTree>
    <p:extLst>
      <p:ext uri="{BB962C8B-B14F-4D97-AF65-F5344CB8AC3E}">
        <p14:creationId xmlns:p14="http://schemas.microsoft.com/office/powerpoint/2010/main" val="1627572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Public and Private Data Members</a:t>
            </a: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7</a:t>
            </a:fld>
            <a:endParaRPr lang="en-US"/>
          </a:p>
        </p:txBody>
      </p:sp>
      <p:sp>
        <p:nvSpPr>
          <p:cNvPr id="5" name="Rectangle 4"/>
          <p:cNvSpPr/>
          <p:nvPr/>
        </p:nvSpPr>
        <p:spPr>
          <a:xfrm>
            <a:off x="98125" y="1534949"/>
            <a:ext cx="5369225" cy="5029518"/>
          </a:xfrm>
          <a:prstGeom prst="rect">
            <a:avLst/>
          </a:prstGeom>
        </p:spPr>
        <p:txBody>
          <a:bodyPr wrap="square">
            <a:spAutoFit/>
          </a:bodyPr>
          <a:lstStyle/>
          <a:p>
            <a:pPr algn="just">
              <a:lnSpc>
                <a:spcPct val="150000"/>
              </a:lnSpc>
            </a:pPr>
            <a:r>
              <a:rPr lang="en-US" b="1" i="1" dirty="0">
                <a:solidFill>
                  <a:srgbClr val="C00000"/>
                </a:solidFill>
              </a:rPr>
              <a:t>Public variables </a:t>
            </a:r>
            <a:r>
              <a:rPr lang="en-US" b="1" dirty="0">
                <a:solidFill>
                  <a:schemeClr val="accent1">
                    <a:lumMod val="75000"/>
                  </a:schemeClr>
                </a:solidFill>
              </a:rPr>
              <a:t>are those variables that are defined in the class and can be accessed from anywhere in the program, of course using the dot operator. </a:t>
            </a:r>
          </a:p>
          <a:p>
            <a:pPr algn="just">
              <a:lnSpc>
                <a:spcPct val="150000"/>
              </a:lnSpc>
            </a:pPr>
            <a:endParaRPr lang="en-US" b="1" dirty="0">
              <a:solidFill>
                <a:schemeClr val="accent1">
                  <a:lumMod val="75000"/>
                </a:schemeClr>
              </a:solidFill>
            </a:endParaRPr>
          </a:p>
          <a:p>
            <a:pPr algn="just">
              <a:lnSpc>
                <a:spcPct val="150000"/>
              </a:lnSpc>
            </a:pPr>
            <a:r>
              <a:rPr lang="en-US" b="1" i="1" dirty="0">
                <a:solidFill>
                  <a:srgbClr val="C00000"/>
                </a:solidFill>
              </a:rPr>
              <a:t>Private variables, </a:t>
            </a:r>
            <a:r>
              <a:rPr lang="en-US" b="1" dirty="0">
                <a:solidFill>
                  <a:schemeClr val="accent1">
                    <a:lumMod val="75000"/>
                  </a:schemeClr>
                </a:solidFill>
              </a:rPr>
              <a:t>on the other hand, are those variables that are defined in the class with a double score prefix (__). </a:t>
            </a:r>
          </a:p>
          <a:p>
            <a:pPr algn="just">
              <a:lnSpc>
                <a:spcPct val="150000"/>
              </a:lnSpc>
            </a:pPr>
            <a:endParaRPr lang="en-US" b="1" dirty="0">
              <a:solidFill>
                <a:schemeClr val="accent1">
                  <a:lumMod val="75000"/>
                </a:schemeClr>
              </a:solidFill>
            </a:endParaRPr>
          </a:p>
          <a:p>
            <a:pPr algn="just">
              <a:lnSpc>
                <a:spcPct val="150000"/>
              </a:lnSpc>
            </a:pPr>
            <a:r>
              <a:rPr lang="en-US" b="1" dirty="0">
                <a:solidFill>
                  <a:schemeClr val="accent1">
                    <a:lumMod val="75000"/>
                  </a:schemeClr>
                </a:solidFill>
              </a:rPr>
              <a:t>These variables can be accessed only from within the class and from nowhere outside the class.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4125" y="1837130"/>
            <a:ext cx="5564963" cy="44841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752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Private Methods </a:t>
            </a: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8</a:t>
            </a:fld>
            <a:endParaRPr lang="en-US"/>
          </a:p>
        </p:txBody>
      </p:sp>
      <p:sp>
        <p:nvSpPr>
          <p:cNvPr id="6" name="Rectangle 5"/>
          <p:cNvSpPr/>
          <p:nvPr/>
        </p:nvSpPr>
        <p:spPr>
          <a:xfrm>
            <a:off x="95003" y="1591330"/>
            <a:ext cx="6686797" cy="5029518"/>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n-US" b="1" dirty="0">
                <a:solidFill>
                  <a:schemeClr val="accent1">
                    <a:lumMod val="75000"/>
                  </a:schemeClr>
                </a:solidFill>
              </a:rPr>
              <a:t>Like private attributes, you can even have private methods in your class. </a:t>
            </a:r>
          </a:p>
          <a:p>
            <a:pPr marL="285750" indent="-285750" algn="just">
              <a:lnSpc>
                <a:spcPct val="150000"/>
              </a:lnSpc>
              <a:buFont typeface="Arial" panose="020B0604020202020204" pitchFamily="34" charset="0"/>
              <a:buChar char="•"/>
            </a:pPr>
            <a:r>
              <a:rPr lang="en-US" b="1" dirty="0">
                <a:solidFill>
                  <a:schemeClr val="accent1">
                    <a:lumMod val="75000"/>
                  </a:schemeClr>
                </a:solidFill>
              </a:rPr>
              <a:t>Usually, we keep those methods as private which have implementation details. </a:t>
            </a:r>
          </a:p>
          <a:p>
            <a:pPr marL="285750" indent="-285750" algn="just">
              <a:lnSpc>
                <a:spcPct val="150000"/>
              </a:lnSpc>
              <a:buFont typeface="Arial" panose="020B0604020202020204" pitchFamily="34" charset="0"/>
              <a:buChar char="•"/>
            </a:pPr>
            <a:r>
              <a:rPr lang="en-US" b="1" dirty="0">
                <a:solidFill>
                  <a:schemeClr val="accent1">
                    <a:lumMod val="75000"/>
                  </a:schemeClr>
                </a:solidFill>
              </a:rPr>
              <a:t>However, if it is very necessary to access them from outside the class, then they are accessed with a small difference. </a:t>
            </a:r>
          </a:p>
          <a:p>
            <a:pPr marL="285750" indent="-285750" algn="just">
              <a:lnSpc>
                <a:spcPct val="150000"/>
              </a:lnSpc>
              <a:buFont typeface="Arial" panose="020B0604020202020204" pitchFamily="34" charset="0"/>
              <a:buChar char="•"/>
            </a:pPr>
            <a:r>
              <a:rPr lang="en-US" b="1" dirty="0">
                <a:solidFill>
                  <a:schemeClr val="accent1">
                    <a:lumMod val="75000"/>
                  </a:schemeClr>
                </a:solidFill>
              </a:rPr>
              <a:t>A private method can be accessed using the object name as well as the class name from outside the class. </a:t>
            </a:r>
          </a:p>
          <a:p>
            <a:pPr marL="285750" indent="-285750" algn="just">
              <a:lnSpc>
                <a:spcPct val="150000"/>
              </a:lnSpc>
              <a:buFont typeface="Arial" panose="020B0604020202020204" pitchFamily="34" charset="0"/>
              <a:buChar char="•"/>
            </a:pPr>
            <a:r>
              <a:rPr lang="en-US" b="1" dirty="0">
                <a:solidFill>
                  <a:schemeClr val="accent1">
                    <a:lumMod val="75000"/>
                  </a:schemeClr>
                </a:solidFill>
              </a:rPr>
              <a:t>The syntax for accessing the private method in such a </a:t>
            </a:r>
            <a:r>
              <a:rPr lang="en-US" b="1" dirty="0" err="1">
                <a:solidFill>
                  <a:schemeClr val="accent1">
                    <a:lumMod val="75000"/>
                  </a:schemeClr>
                </a:solidFill>
              </a:rPr>
              <a:t>casewouldbe</a:t>
            </a:r>
            <a:r>
              <a:rPr lang="en-US" b="1" dirty="0">
                <a:solidFill>
                  <a:schemeClr val="accent1">
                    <a:lumMod val="75000"/>
                  </a:schemeClr>
                </a:solidFill>
              </a:rPr>
              <a:t>. </a:t>
            </a:r>
            <a:r>
              <a:rPr lang="en-US" b="1" dirty="0" err="1">
                <a:solidFill>
                  <a:schemeClr val="accent1">
                    <a:lumMod val="75000"/>
                  </a:schemeClr>
                </a:solidFill>
              </a:rPr>
              <a:t>o</a:t>
            </a:r>
            <a:r>
              <a:rPr lang="en-US" b="1" dirty="0" err="1">
                <a:solidFill>
                  <a:srgbClr val="C00000"/>
                </a:solidFill>
              </a:rPr>
              <a:t>bjectname</a:t>
            </a:r>
            <a:r>
              <a:rPr lang="en-US" b="1" dirty="0">
                <a:solidFill>
                  <a:srgbClr val="C00000"/>
                </a:solidFill>
              </a:rPr>
              <a:t>._</a:t>
            </a:r>
            <a:r>
              <a:rPr lang="en-US" b="1" dirty="0" err="1">
                <a:solidFill>
                  <a:srgbClr val="C00000"/>
                </a:solidFill>
              </a:rPr>
              <a:t>classname</a:t>
            </a:r>
            <a:r>
              <a:rPr lang="en-US" b="1" dirty="0">
                <a:solidFill>
                  <a:srgbClr val="C00000"/>
                </a:solidFill>
              </a:rPr>
              <a:t>__</a:t>
            </a:r>
            <a:r>
              <a:rPr lang="en-US" b="1" dirty="0" err="1">
                <a:solidFill>
                  <a:srgbClr val="C00000"/>
                </a:solidFill>
              </a:rPr>
              <a:t>privatemethodname</a:t>
            </a:r>
            <a:r>
              <a:rPr lang="en-US" b="1" dirty="0">
                <a:solidFill>
                  <a:srgbClr val="C00000"/>
                </a:solidFill>
              </a:rPr>
              <a:t> </a:t>
            </a:r>
          </a:p>
        </p:txBody>
      </p:sp>
      <p:pic>
        <p:nvPicPr>
          <p:cNvPr id="7" name="Picture 6"/>
          <p:cNvPicPr>
            <a:picLocks noChangeAspect="1"/>
          </p:cNvPicPr>
          <p:nvPr/>
        </p:nvPicPr>
        <p:blipFill>
          <a:blip r:embed="rId2"/>
          <a:stretch>
            <a:fillRect/>
          </a:stretch>
        </p:blipFill>
        <p:spPr>
          <a:xfrm>
            <a:off x="7191375" y="1883152"/>
            <a:ext cx="4652164" cy="1999710"/>
          </a:xfrm>
          <a:prstGeom prst="rect">
            <a:avLst/>
          </a:prstGeom>
        </p:spPr>
      </p:pic>
    </p:spTree>
    <p:extLst>
      <p:ext uri="{BB962C8B-B14F-4D97-AF65-F5344CB8AC3E}">
        <p14:creationId xmlns:p14="http://schemas.microsoft.com/office/powerpoint/2010/main" val="136672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2121"/>
            <a:ext cx="12192000" cy="8083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  </a:t>
            </a:r>
            <a:r>
              <a:rPr lang="en-US" sz="2800" b="1" dirty="0"/>
              <a:t>Calling a Class Method from Another Class Method</a:t>
            </a:r>
            <a:endParaRPr lang="en-US" sz="3200" dirty="0"/>
          </a:p>
        </p:txBody>
      </p:sp>
      <p:sp>
        <p:nvSpPr>
          <p:cNvPr id="4" name="Slide Number Placeholder 3"/>
          <p:cNvSpPr>
            <a:spLocks noGrp="1"/>
          </p:cNvSpPr>
          <p:nvPr>
            <p:ph type="sldNum" sz="quarter" idx="12"/>
          </p:nvPr>
        </p:nvSpPr>
        <p:spPr/>
        <p:txBody>
          <a:bodyPr/>
          <a:lstStyle/>
          <a:p>
            <a:fld id="{04EAA311-F8B8-413B-ACCD-5A57951484CD}" type="slidenum">
              <a:rPr lang="en-US" smtClean="0"/>
              <a:t>9</a:t>
            </a:fld>
            <a:endParaRPr lang="en-US"/>
          </a:p>
        </p:txBody>
      </p:sp>
      <p:pic>
        <p:nvPicPr>
          <p:cNvPr id="5" name="Picture 4"/>
          <p:cNvPicPr>
            <a:picLocks noChangeAspect="1"/>
          </p:cNvPicPr>
          <p:nvPr/>
        </p:nvPicPr>
        <p:blipFill>
          <a:blip r:embed="rId2"/>
          <a:stretch>
            <a:fillRect/>
          </a:stretch>
        </p:blipFill>
        <p:spPr>
          <a:xfrm>
            <a:off x="1860882" y="1925579"/>
            <a:ext cx="4717339" cy="3028558"/>
          </a:xfrm>
          <a:prstGeom prst="rect">
            <a:avLst/>
          </a:prstGeom>
        </p:spPr>
      </p:pic>
      <p:sp>
        <p:nvSpPr>
          <p:cNvPr id="7" name="TextBox 9"/>
          <p:cNvSpPr txBox="1"/>
          <p:nvPr/>
        </p:nvSpPr>
        <p:spPr>
          <a:xfrm>
            <a:off x="329358" y="1740913"/>
            <a:ext cx="1141017"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dirty="0"/>
              <a:t>Example:</a:t>
            </a:r>
          </a:p>
        </p:txBody>
      </p:sp>
    </p:spTree>
    <p:extLst>
      <p:ext uri="{BB962C8B-B14F-4D97-AF65-F5344CB8AC3E}">
        <p14:creationId xmlns:p14="http://schemas.microsoft.com/office/powerpoint/2010/main" val="428682605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672</TotalTime>
  <Words>1127</Words>
  <Application>Microsoft Office PowerPoint</Application>
  <PresentationFormat>Widescreen</PresentationFormat>
  <Paragraphs>108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Courier New</vt:lpstr>
      <vt:lpstr>Gill Sans MT</vt:lpstr>
      <vt:lpstr>Wingdings 2</vt:lpstr>
      <vt:lpstr>Dividend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Chowdhury, Sayantan</dc:creator>
  <cp:lastModifiedBy>rose</cp:lastModifiedBy>
  <cp:revision>318</cp:revision>
  <dcterms:created xsi:type="dcterms:W3CDTF">2017-05-19T08:19:07Z</dcterms:created>
  <dcterms:modified xsi:type="dcterms:W3CDTF">2022-10-19T11:14:12Z</dcterms:modified>
</cp:coreProperties>
</file>