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66"/>
  </p:notesMasterIdLst>
  <p:sldIdLst>
    <p:sldId id="395" r:id="rId3"/>
    <p:sldId id="396" r:id="rId4"/>
    <p:sldId id="397" r:id="rId5"/>
    <p:sldId id="256" r:id="rId6"/>
    <p:sldId id="257" r:id="rId7"/>
    <p:sldId id="258" r:id="rId8"/>
    <p:sldId id="259" r:id="rId9"/>
    <p:sldId id="260" r:id="rId10"/>
    <p:sldId id="261" r:id="rId11"/>
    <p:sldId id="311" r:id="rId12"/>
    <p:sldId id="312" r:id="rId13"/>
    <p:sldId id="313" r:id="rId14"/>
    <p:sldId id="263" r:id="rId15"/>
    <p:sldId id="383" r:id="rId16"/>
    <p:sldId id="384" r:id="rId17"/>
    <p:sldId id="262" r:id="rId18"/>
    <p:sldId id="264" r:id="rId19"/>
    <p:sldId id="265" r:id="rId20"/>
    <p:sldId id="314" r:id="rId21"/>
    <p:sldId id="271" r:id="rId22"/>
    <p:sldId id="273" r:id="rId23"/>
    <p:sldId id="385" r:id="rId24"/>
    <p:sldId id="386" r:id="rId25"/>
    <p:sldId id="387" r:id="rId26"/>
    <p:sldId id="388" r:id="rId27"/>
    <p:sldId id="389" r:id="rId28"/>
    <p:sldId id="390" r:id="rId29"/>
    <p:sldId id="391" r:id="rId30"/>
    <p:sldId id="392" r:id="rId31"/>
    <p:sldId id="393" r:id="rId32"/>
    <p:sldId id="394" r:id="rId33"/>
    <p:sldId id="398" r:id="rId34"/>
    <p:sldId id="399" r:id="rId35"/>
    <p:sldId id="400" r:id="rId36"/>
    <p:sldId id="401" r:id="rId37"/>
    <p:sldId id="402" r:id="rId38"/>
    <p:sldId id="403" r:id="rId39"/>
    <p:sldId id="404" r:id="rId40"/>
    <p:sldId id="33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19" r:id="rId55"/>
    <p:sldId id="320" r:id="rId56"/>
    <p:sldId id="321" r:id="rId57"/>
    <p:sldId id="322" r:id="rId58"/>
    <p:sldId id="318" r:id="rId59"/>
    <p:sldId id="382" r:id="rId60"/>
    <p:sldId id="323" r:id="rId61"/>
    <p:sldId id="325" r:id="rId62"/>
    <p:sldId id="326" r:id="rId63"/>
    <p:sldId id="327" r:id="rId64"/>
    <p:sldId id="328" r:id="rId6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105" d="100"/>
          <a:sy n="105" d="100"/>
        </p:scale>
        <p:origin x="7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30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5083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243843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232467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253179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333747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5589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409793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40480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203480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3575596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799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284366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345236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928002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3069901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69111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10699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302099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3312336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918845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2949755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82101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2299564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3738171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37</a:t>
            </a:fld>
            <a:endParaRPr lang="en-US"/>
          </a:p>
        </p:txBody>
      </p:sp>
    </p:spTree>
    <p:extLst>
      <p:ext uri="{BB962C8B-B14F-4D97-AF65-F5344CB8AC3E}">
        <p14:creationId xmlns:p14="http://schemas.microsoft.com/office/powerpoint/2010/main" val="3967059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989168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71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779777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3573941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extLst>
      <p:ext uri="{BB962C8B-B14F-4D97-AF65-F5344CB8AC3E}">
        <p14:creationId xmlns:p14="http://schemas.microsoft.com/office/powerpoint/2010/main" val="3755309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43</a:t>
            </a:fld>
            <a:endParaRPr lang="en-US"/>
          </a:p>
        </p:txBody>
      </p:sp>
    </p:spTree>
    <p:extLst>
      <p:ext uri="{BB962C8B-B14F-4D97-AF65-F5344CB8AC3E}">
        <p14:creationId xmlns:p14="http://schemas.microsoft.com/office/powerpoint/2010/main" val="1367122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44</a:t>
            </a:fld>
            <a:endParaRPr lang="en-US"/>
          </a:p>
        </p:txBody>
      </p:sp>
    </p:spTree>
    <p:extLst>
      <p:ext uri="{BB962C8B-B14F-4D97-AF65-F5344CB8AC3E}">
        <p14:creationId xmlns:p14="http://schemas.microsoft.com/office/powerpoint/2010/main" val="3441748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45</a:t>
            </a:fld>
            <a:endParaRPr lang="en-US"/>
          </a:p>
        </p:txBody>
      </p:sp>
    </p:spTree>
    <p:extLst>
      <p:ext uri="{BB962C8B-B14F-4D97-AF65-F5344CB8AC3E}">
        <p14:creationId xmlns:p14="http://schemas.microsoft.com/office/powerpoint/2010/main" val="2093418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46</a:t>
            </a:fld>
            <a:endParaRPr lang="en-US"/>
          </a:p>
        </p:txBody>
      </p:sp>
    </p:spTree>
    <p:extLst>
      <p:ext uri="{BB962C8B-B14F-4D97-AF65-F5344CB8AC3E}">
        <p14:creationId xmlns:p14="http://schemas.microsoft.com/office/powerpoint/2010/main" val="2766083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47</a:t>
            </a:fld>
            <a:endParaRPr lang="en-US"/>
          </a:p>
        </p:txBody>
      </p:sp>
    </p:spTree>
    <p:extLst>
      <p:ext uri="{BB962C8B-B14F-4D97-AF65-F5344CB8AC3E}">
        <p14:creationId xmlns:p14="http://schemas.microsoft.com/office/powerpoint/2010/main" val="709628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48</a:t>
            </a:fld>
            <a:endParaRPr lang="en-US"/>
          </a:p>
        </p:txBody>
      </p:sp>
    </p:spTree>
    <p:extLst>
      <p:ext uri="{BB962C8B-B14F-4D97-AF65-F5344CB8AC3E}">
        <p14:creationId xmlns:p14="http://schemas.microsoft.com/office/powerpoint/2010/main" val="991055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49</a:t>
            </a:fld>
            <a:endParaRPr lang="en-US"/>
          </a:p>
        </p:txBody>
      </p:sp>
    </p:spTree>
    <p:extLst>
      <p:ext uri="{BB962C8B-B14F-4D97-AF65-F5344CB8AC3E}">
        <p14:creationId xmlns:p14="http://schemas.microsoft.com/office/powerpoint/2010/main" val="429258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50</a:t>
            </a:fld>
            <a:endParaRPr lang="en-US"/>
          </a:p>
        </p:txBody>
      </p:sp>
    </p:spTree>
    <p:extLst>
      <p:ext uri="{BB962C8B-B14F-4D97-AF65-F5344CB8AC3E}">
        <p14:creationId xmlns:p14="http://schemas.microsoft.com/office/powerpoint/2010/main" val="26733011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51</a:t>
            </a:fld>
            <a:endParaRPr lang="en-US"/>
          </a:p>
        </p:txBody>
      </p:sp>
    </p:spTree>
    <p:extLst>
      <p:ext uri="{BB962C8B-B14F-4D97-AF65-F5344CB8AC3E}">
        <p14:creationId xmlns:p14="http://schemas.microsoft.com/office/powerpoint/2010/main" val="1143721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52</a:t>
            </a:fld>
            <a:endParaRPr lang="en-US"/>
          </a:p>
        </p:txBody>
      </p:sp>
    </p:spTree>
    <p:extLst>
      <p:ext uri="{BB962C8B-B14F-4D97-AF65-F5344CB8AC3E}">
        <p14:creationId xmlns:p14="http://schemas.microsoft.com/office/powerpoint/2010/main" val="119752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MY"/>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MY"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58447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277883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6" y="457200"/>
            <a:ext cx="2238375" cy="451961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4139" y="457200"/>
            <a:ext cx="6567487" cy="451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190566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 y="2"/>
            <a:ext cx="9143999" cy="5143498"/>
          </a:xfrm>
          <a:prstGeom prst="rect">
            <a:avLst/>
          </a:prstGeom>
          <a:blipFill>
            <a:blip r:embed="rId2" cstate="print"/>
            <a:stretch>
              <a:fillRect/>
            </a:stretch>
          </a:blipFill>
        </p:spPr>
        <p:txBody>
          <a:bodyPr wrap="square" lIns="0" tIns="0" rIns="0" bIns="0" rtlCol="0"/>
          <a:lstStyle/>
          <a:p>
            <a:endParaRPr sz="1013"/>
          </a:p>
        </p:txBody>
      </p:sp>
      <p:sp>
        <p:nvSpPr>
          <p:cNvPr id="2" name="Holder 2"/>
          <p:cNvSpPr>
            <a:spLocks noGrp="1"/>
          </p:cNvSpPr>
          <p:nvPr>
            <p:ph type="ctrTitle"/>
          </p:nvPr>
        </p:nvSpPr>
        <p:spPr>
          <a:xfrm>
            <a:off x="764542" y="1729128"/>
            <a:ext cx="7614919" cy="473206"/>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1"/>
            <a:ext cx="6400800" cy="31162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287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MY"/>
          </a:p>
        </p:txBody>
      </p:sp>
    </p:spTree>
    <p:extLst>
      <p:ext uri="{BB962C8B-B14F-4D97-AF65-F5344CB8AC3E}">
        <p14:creationId xmlns:p14="http://schemas.microsoft.com/office/powerpoint/2010/main" val="120894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MY"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51489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59701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4139" y="1328738"/>
            <a:ext cx="4402137" cy="3648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38676" y="1328738"/>
            <a:ext cx="4403725" cy="3648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144225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252377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Tree>
    <p:extLst>
      <p:ext uri="{BB962C8B-B14F-4D97-AF65-F5344CB8AC3E}">
        <p14:creationId xmlns:p14="http://schemas.microsoft.com/office/powerpoint/2010/main" val="314835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14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MY"/>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8141096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WINDOWS\Profiles\Linda\Desktop\McGraw-Hill\99006 SiegelPPT\Final\SHorzbrd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
            <a:ext cx="9144000"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descr="Parchment"/>
          <p:cNvSpPr>
            <a:spLocks noChangeArrowheads="1"/>
          </p:cNvSpPr>
          <p:nvPr/>
        </p:nvSpPr>
        <p:spPr bwMode="auto">
          <a:xfrm>
            <a:off x="0" y="514350"/>
            <a:ext cx="9144000" cy="800100"/>
          </a:xfrm>
          <a:prstGeom prst="rect">
            <a:avLst/>
          </a:prstGeom>
          <a:gradFill rotWithShape="0">
            <a:gsLst>
              <a:gs pos="0">
                <a:srgbClr val="D7C2AD"/>
              </a:gs>
              <a:gs pos="100000">
                <a:srgbClr val="F5F0EB"/>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MY" altLang="en-US" sz="1800" smtClean="0"/>
          </a:p>
        </p:txBody>
      </p:sp>
      <p:sp>
        <p:nvSpPr>
          <p:cNvPr id="1028" name="Line 4"/>
          <p:cNvSpPr>
            <a:spLocks noChangeShapeType="1"/>
          </p:cNvSpPr>
          <p:nvPr/>
        </p:nvSpPr>
        <p:spPr bwMode="auto">
          <a:xfrm>
            <a:off x="0" y="514350"/>
            <a:ext cx="7848600" cy="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29" name="Rectangle 5"/>
          <p:cNvSpPr>
            <a:spLocks noGrp="1" noChangeArrowheads="1"/>
          </p:cNvSpPr>
          <p:nvPr>
            <p:ph type="title"/>
          </p:nvPr>
        </p:nvSpPr>
        <p:spPr bwMode="auto">
          <a:xfrm>
            <a:off x="228601" y="457200"/>
            <a:ext cx="86074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84138" y="1328738"/>
            <a:ext cx="8958262" cy="3648075"/>
          </a:xfrm>
          <a:prstGeom prst="rect">
            <a:avLst/>
          </a:prstGeom>
          <a:solidFill>
            <a:srgbClr val="FF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9399" name="Text Box 7"/>
          <p:cNvSpPr txBox="1">
            <a:spLocks noChangeArrowheads="1"/>
          </p:cNvSpPr>
          <p:nvPr/>
        </p:nvSpPr>
        <p:spPr bwMode="auto">
          <a:xfrm>
            <a:off x="174625" y="4970860"/>
            <a:ext cx="1728788" cy="18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796" tIns="26899" rIns="53796" bIns="26899">
            <a:spAutoFit/>
          </a:bodyPr>
          <a:lstStyle>
            <a:lvl1pPr defTabSz="717550">
              <a:defRPr sz="2400">
                <a:solidFill>
                  <a:schemeClr val="tx1"/>
                </a:solidFill>
                <a:latin typeface="Times New Roman" pitchFamily="18" charset="0"/>
              </a:defRPr>
            </a:lvl1pPr>
            <a:lvl2pPr marL="358775" defTabSz="717550">
              <a:defRPr sz="2400">
                <a:solidFill>
                  <a:schemeClr val="tx1"/>
                </a:solidFill>
                <a:latin typeface="Times New Roman" pitchFamily="18" charset="0"/>
              </a:defRPr>
            </a:lvl2pPr>
            <a:lvl3pPr marL="717550" defTabSz="717550">
              <a:defRPr sz="2400">
                <a:solidFill>
                  <a:schemeClr val="tx1"/>
                </a:solidFill>
                <a:latin typeface="Times New Roman" pitchFamily="18" charset="0"/>
              </a:defRPr>
            </a:lvl3pPr>
            <a:lvl4pPr marL="1077913" defTabSz="717550">
              <a:defRPr sz="2400">
                <a:solidFill>
                  <a:schemeClr val="tx1"/>
                </a:solidFill>
                <a:latin typeface="Times New Roman" pitchFamily="18" charset="0"/>
              </a:defRPr>
            </a:lvl4pPr>
            <a:lvl5pPr marL="1433513" defTabSz="717550">
              <a:defRPr sz="2400">
                <a:solidFill>
                  <a:schemeClr val="tx1"/>
                </a:solidFill>
                <a:latin typeface="Times New Roman" pitchFamily="18" charset="0"/>
              </a:defRPr>
            </a:lvl5pPr>
            <a:lvl6pPr marL="1890713" defTabSz="717550" eaLnBrk="0" fontAlgn="base" hangingPunct="0">
              <a:spcBef>
                <a:spcPct val="0"/>
              </a:spcBef>
              <a:spcAft>
                <a:spcPct val="0"/>
              </a:spcAft>
              <a:defRPr sz="2400">
                <a:solidFill>
                  <a:schemeClr val="tx1"/>
                </a:solidFill>
                <a:latin typeface="Times New Roman" pitchFamily="18" charset="0"/>
              </a:defRPr>
            </a:lvl6pPr>
            <a:lvl7pPr marL="2347913" defTabSz="717550" eaLnBrk="0" fontAlgn="base" hangingPunct="0">
              <a:spcBef>
                <a:spcPct val="0"/>
              </a:spcBef>
              <a:spcAft>
                <a:spcPct val="0"/>
              </a:spcAft>
              <a:defRPr sz="2400">
                <a:solidFill>
                  <a:schemeClr val="tx1"/>
                </a:solidFill>
                <a:latin typeface="Times New Roman" pitchFamily="18" charset="0"/>
              </a:defRPr>
            </a:lvl7pPr>
            <a:lvl8pPr marL="2805113" defTabSz="717550" eaLnBrk="0" fontAlgn="base" hangingPunct="0">
              <a:spcBef>
                <a:spcPct val="0"/>
              </a:spcBef>
              <a:spcAft>
                <a:spcPct val="0"/>
              </a:spcAft>
              <a:defRPr sz="2400">
                <a:solidFill>
                  <a:schemeClr val="tx1"/>
                </a:solidFill>
                <a:latin typeface="Times New Roman" pitchFamily="18" charset="0"/>
              </a:defRPr>
            </a:lvl8pPr>
            <a:lvl9pPr marL="3262313" defTabSz="71755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825" b="1" i="1" smtClean="0">
                <a:latin typeface="Book Antiqua" pitchFamily="18" charset="0"/>
              </a:rPr>
              <a:t>Irwin/McGraw-Hill</a:t>
            </a:r>
            <a:endParaRPr lang="en-US" altLang="en-US" sz="900" smtClean="0"/>
          </a:p>
        </p:txBody>
      </p:sp>
      <p:sp>
        <p:nvSpPr>
          <p:cNvPr id="59401" name="Text Box 9"/>
          <p:cNvSpPr txBox="1">
            <a:spLocks noChangeArrowheads="1"/>
          </p:cNvSpPr>
          <p:nvPr/>
        </p:nvSpPr>
        <p:spPr bwMode="auto">
          <a:xfrm>
            <a:off x="6800851" y="4948238"/>
            <a:ext cx="2339975" cy="18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736" tIns="30369" rIns="60736" bIns="30369">
            <a:spAutoFit/>
          </a:bodyPr>
          <a:lstStyle>
            <a:lvl1pPr defTabSz="809625">
              <a:defRPr sz="2400">
                <a:solidFill>
                  <a:schemeClr val="tx1"/>
                </a:solidFill>
                <a:latin typeface="Times New Roman" pitchFamily="18" charset="0"/>
              </a:defRPr>
            </a:lvl1pPr>
            <a:lvl2pPr marL="404813" defTabSz="809625">
              <a:defRPr sz="2400">
                <a:solidFill>
                  <a:schemeClr val="tx1"/>
                </a:solidFill>
                <a:latin typeface="Times New Roman" pitchFamily="18" charset="0"/>
              </a:defRPr>
            </a:lvl2pPr>
            <a:lvl3pPr marL="809625" defTabSz="809625">
              <a:defRPr sz="2400">
                <a:solidFill>
                  <a:schemeClr val="tx1"/>
                </a:solidFill>
                <a:latin typeface="Times New Roman" pitchFamily="18" charset="0"/>
              </a:defRPr>
            </a:lvl3pPr>
            <a:lvl4pPr marL="1217613" defTabSz="809625">
              <a:defRPr sz="2400">
                <a:solidFill>
                  <a:schemeClr val="tx1"/>
                </a:solidFill>
                <a:latin typeface="Times New Roman" pitchFamily="18" charset="0"/>
              </a:defRPr>
            </a:lvl4pPr>
            <a:lvl5pPr marL="1617663" defTabSz="809625">
              <a:defRPr sz="2400">
                <a:solidFill>
                  <a:schemeClr val="tx1"/>
                </a:solidFill>
                <a:latin typeface="Times New Roman" pitchFamily="18" charset="0"/>
              </a:defRPr>
            </a:lvl5pPr>
            <a:lvl6pPr marL="2074863" defTabSz="809625" eaLnBrk="0" fontAlgn="base" hangingPunct="0">
              <a:spcBef>
                <a:spcPct val="0"/>
              </a:spcBef>
              <a:spcAft>
                <a:spcPct val="0"/>
              </a:spcAft>
              <a:defRPr sz="2400">
                <a:solidFill>
                  <a:schemeClr val="tx1"/>
                </a:solidFill>
                <a:latin typeface="Times New Roman" pitchFamily="18" charset="0"/>
              </a:defRPr>
            </a:lvl6pPr>
            <a:lvl7pPr marL="2532063" defTabSz="809625" eaLnBrk="0" fontAlgn="base" hangingPunct="0">
              <a:spcBef>
                <a:spcPct val="0"/>
              </a:spcBef>
              <a:spcAft>
                <a:spcPct val="0"/>
              </a:spcAft>
              <a:defRPr sz="2400">
                <a:solidFill>
                  <a:schemeClr val="tx1"/>
                </a:solidFill>
                <a:latin typeface="Times New Roman" pitchFamily="18" charset="0"/>
              </a:defRPr>
            </a:lvl7pPr>
            <a:lvl8pPr marL="2989263" defTabSz="809625" eaLnBrk="0" fontAlgn="base" hangingPunct="0">
              <a:spcBef>
                <a:spcPct val="0"/>
              </a:spcBef>
              <a:spcAft>
                <a:spcPct val="0"/>
              </a:spcAft>
              <a:defRPr sz="2400">
                <a:solidFill>
                  <a:schemeClr val="tx1"/>
                </a:solidFill>
                <a:latin typeface="Times New Roman" pitchFamily="18" charset="0"/>
              </a:defRPr>
            </a:lvl8pPr>
            <a:lvl9pPr marL="3446463" defTabSz="809625"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825" b="1" i="1" smtClean="0"/>
              <a:t>© Andrew F. Siegel, 1997 and 2000 </a:t>
            </a:r>
          </a:p>
        </p:txBody>
      </p:sp>
      <p:sp>
        <p:nvSpPr>
          <p:cNvPr id="1033" name="Text Box 10"/>
          <p:cNvSpPr txBox="1">
            <a:spLocks noChangeArrowheads="1"/>
          </p:cNvSpPr>
          <p:nvPr/>
        </p:nvSpPr>
        <p:spPr bwMode="auto">
          <a:xfrm>
            <a:off x="76200" y="0"/>
            <a:ext cx="9144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sz="1500" b="1" smtClean="0">
                <a:solidFill>
                  <a:srgbClr val="FFFFFF"/>
                </a:solidFill>
                <a:latin typeface="Arial" panose="020B0604020202020204" pitchFamily="34" charset="0"/>
              </a:rPr>
              <a:t>3-</a:t>
            </a:r>
            <a:fld id="{B8322252-00FE-4586-A8D5-7140753D8D66}" type="slidenum">
              <a:rPr lang="en-US" altLang="en-US" sz="1500" b="1" smtClean="0">
                <a:solidFill>
                  <a:srgbClr val="FFFFFF"/>
                </a:solidFill>
                <a:latin typeface="Arial" panose="020B0604020202020204" pitchFamily="34" charset="0"/>
              </a:rPr>
              <a:pPr algn="ctr">
                <a:spcBef>
                  <a:spcPct val="50000"/>
                </a:spcBef>
                <a:defRPr/>
              </a:pPr>
              <a:t>‹#›</a:t>
            </a:fld>
            <a:endParaRPr lang="en-US" altLang="en-US" sz="1800" smtClean="0"/>
          </a:p>
        </p:txBody>
      </p:sp>
    </p:spTree>
    <p:extLst>
      <p:ext uri="{BB962C8B-B14F-4D97-AF65-F5344CB8AC3E}">
        <p14:creationId xmlns:p14="http://schemas.microsoft.com/office/powerpoint/2010/main" val="237133024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rtl="0" eaLnBrk="0" fontAlgn="base" hangingPunct="0">
        <a:spcBef>
          <a:spcPct val="0"/>
        </a:spcBef>
        <a:spcAft>
          <a:spcPct val="0"/>
        </a:spcAft>
        <a:defRPr sz="3075">
          <a:solidFill>
            <a:schemeClr val="tx2"/>
          </a:solidFill>
          <a:latin typeface="+mj-lt"/>
          <a:ea typeface="+mj-ea"/>
          <a:cs typeface="+mj-cs"/>
        </a:defRPr>
      </a:lvl1pPr>
      <a:lvl2pPr algn="l" rtl="0" eaLnBrk="0" fontAlgn="base" hangingPunct="0">
        <a:spcBef>
          <a:spcPct val="0"/>
        </a:spcBef>
        <a:spcAft>
          <a:spcPct val="0"/>
        </a:spcAft>
        <a:defRPr sz="3075">
          <a:solidFill>
            <a:schemeClr val="tx2"/>
          </a:solidFill>
          <a:latin typeface="Arial Narrow" pitchFamily="34" charset="0"/>
        </a:defRPr>
      </a:lvl2pPr>
      <a:lvl3pPr algn="l" rtl="0" eaLnBrk="0" fontAlgn="base" hangingPunct="0">
        <a:spcBef>
          <a:spcPct val="0"/>
        </a:spcBef>
        <a:spcAft>
          <a:spcPct val="0"/>
        </a:spcAft>
        <a:defRPr sz="3075">
          <a:solidFill>
            <a:schemeClr val="tx2"/>
          </a:solidFill>
          <a:latin typeface="Arial Narrow" pitchFamily="34" charset="0"/>
        </a:defRPr>
      </a:lvl3pPr>
      <a:lvl4pPr algn="l" rtl="0" eaLnBrk="0" fontAlgn="base" hangingPunct="0">
        <a:spcBef>
          <a:spcPct val="0"/>
        </a:spcBef>
        <a:spcAft>
          <a:spcPct val="0"/>
        </a:spcAft>
        <a:defRPr sz="3075">
          <a:solidFill>
            <a:schemeClr val="tx2"/>
          </a:solidFill>
          <a:latin typeface="Arial Narrow" pitchFamily="34" charset="0"/>
        </a:defRPr>
      </a:lvl4pPr>
      <a:lvl5pPr algn="l" rtl="0" eaLnBrk="0" fontAlgn="base" hangingPunct="0">
        <a:spcBef>
          <a:spcPct val="0"/>
        </a:spcBef>
        <a:spcAft>
          <a:spcPct val="0"/>
        </a:spcAft>
        <a:defRPr sz="3075">
          <a:solidFill>
            <a:schemeClr val="tx2"/>
          </a:solidFill>
          <a:latin typeface="Arial Narrow" pitchFamily="34" charset="0"/>
        </a:defRPr>
      </a:lvl5pPr>
      <a:lvl6pPr marL="342900" algn="l" rtl="0" eaLnBrk="0" fontAlgn="base" hangingPunct="0">
        <a:spcBef>
          <a:spcPct val="0"/>
        </a:spcBef>
        <a:spcAft>
          <a:spcPct val="0"/>
        </a:spcAft>
        <a:defRPr sz="3075">
          <a:solidFill>
            <a:schemeClr val="tx2"/>
          </a:solidFill>
          <a:latin typeface="Arial Narrow" pitchFamily="34" charset="0"/>
        </a:defRPr>
      </a:lvl6pPr>
      <a:lvl7pPr marL="685800" algn="l" rtl="0" eaLnBrk="0" fontAlgn="base" hangingPunct="0">
        <a:spcBef>
          <a:spcPct val="0"/>
        </a:spcBef>
        <a:spcAft>
          <a:spcPct val="0"/>
        </a:spcAft>
        <a:defRPr sz="3075">
          <a:solidFill>
            <a:schemeClr val="tx2"/>
          </a:solidFill>
          <a:latin typeface="Arial Narrow" pitchFamily="34" charset="0"/>
        </a:defRPr>
      </a:lvl7pPr>
      <a:lvl8pPr marL="1028700" algn="l" rtl="0" eaLnBrk="0" fontAlgn="base" hangingPunct="0">
        <a:spcBef>
          <a:spcPct val="0"/>
        </a:spcBef>
        <a:spcAft>
          <a:spcPct val="0"/>
        </a:spcAft>
        <a:defRPr sz="3075">
          <a:solidFill>
            <a:schemeClr val="tx2"/>
          </a:solidFill>
          <a:latin typeface="Arial Narrow" pitchFamily="34" charset="0"/>
        </a:defRPr>
      </a:lvl8pPr>
      <a:lvl9pPr marL="1371600" algn="l" rtl="0" eaLnBrk="0" fontAlgn="base" hangingPunct="0">
        <a:spcBef>
          <a:spcPct val="0"/>
        </a:spcBef>
        <a:spcAft>
          <a:spcPct val="0"/>
        </a:spcAft>
        <a:defRPr sz="3075">
          <a:solidFill>
            <a:schemeClr val="tx2"/>
          </a:solidFill>
          <a:latin typeface="Arial Narrow" pitchFamily="34" charset="0"/>
        </a:defRPr>
      </a:lvl9pPr>
    </p:titleStyle>
    <p:bodyStyle>
      <a:lvl1pPr marL="189310" indent="-189310" algn="l" rtl="0" eaLnBrk="0" fontAlgn="base" hangingPunct="0">
        <a:spcBef>
          <a:spcPct val="20000"/>
        </a:spcBef>
        <a:spcAft>
          <a:spcPct val="0"/>
        </a:spcAft>
        <a:buClr>
          <a:schemeClr val="tx2"/>
        </a:buClr>
        <a:buSzPct val="65000"/>
        <a:buFont typeface="Wingdings" panose="05000000000000000000" pitchFamily="2" charset="2"/>
        <a:buChar char="u"/>
        <a:defRPr sz="2025">
          <a:solidFill>
            <a:schemeClr val="tx1"/>
          </a:solidFill>
          <a:latin typeface="+mn-lt"/>
          <a:ea typeface="+mn-ea"/>
          <a:cs typeface="+mn-cs"/>
        </a:defRPr>
      </a:lvl1pPr>
      <a:lvl2pPr marL="498872" indent="-213122" algn="l" rtl="0" eaLnBrk="0" fontAlgn="base" hangingPunct="0">
        <a:spcBef>
          <a:spcPct val="20000"/>
        </a:spcBef>
        <a:spcAft>
          <a:spcPct val="0"/>
        </a:spcAft>
        <a:buClr>
          <a:schemeClr val="accent1"/>
        </a:buClr>
        <a:buSzPct val="65000"/>
        <a:buFont typeface="Wingdings" panose="05000000000000000000" pitchFamily="2" charset="2"/>
        <a:buChar char="l"/>
        <a:defRPr sz="1725">
          <a:solidFill>
            <a:schemeClr val="tx1"/>
          </a:solidFill>
          <a:latin typeface="+mn-lt"/>
        </a:defRPr>
      </a:lvl2pPr>
      <a:lvl3pPr marL="777479" indent="-182166" algn="l" rtl="0" eaLnBrk="0" fontAlgn="base" hangingPunct="0">
        <a:spcBef>
          <a:spcPct val="20000"/>
        </a:spcBef>
        <a:spcAft>
          <a:spcPct val="0"/>
        </a:spcAft>
        <a:buClr>
          <a:schemeClr val="accent2"/>
        </a:buClr>
        <a:buSzPct val="75000"/>
        <a:buFont typeface="Wingdings" panose="05000000000000000000" pitchFamily="2" charset="2"/>
        <a:buChar char="n"/>
        <a:defRPr sz="1500">
          <a:solidFill>
            <a:schemeClr val="tx1"/>
          </a:solidFill>
          <a:latin typeface="+mn-lt"/>
        </a:defRPr>
      </a:lvl3pPr>
      <a:lvl4pPr marL="1076325" indent="-202406"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latin typeface="+mn-lt"/>
        </a:defRPr>
      </a:lvl4pPr>
      <a:lvl5pPr marL="1364456" indent="-190500" algn="l" rtl="0" eaLnBrk="0" fontAlgn="base" hangingPunct="0">
        <a:spcBef>
          <a:spcPct val="20000"/>
        </a:spcBef>
        <a:spcAft>
          <a:spcPct val="0"/>
        </a:spcAft>
        <a:buClr>
          <a:schemeClr val="hlink"/>
        </a:buClr>
        <a:buSzPct val="75000"/>
        <a:buFont typeface="Wingdings" panose="05000000000000000000" pitchFamily="2" charset="2"/>
        <a:buChar char="n"/>
        <a:defRPr sz="1500">
          <a:solidFill>
            <a:schemeClr val="tx1"/>
          </a:solidFill>
          <a:latin typeface="+mn-lt"/>
        </a:defRPr>
      </a:lvl5pPr>
      <a:lvl6pPr marL="1707356" indent="-190500" algn="l" rtl="0" eaLnBrk="0" fontAlgn="base" hangingPunct="0">
        <a:spcBef>
          <a:spcPct val="20000"/>
        </a:spcBef>
        <a:spcAft>
          <a:spcPct val="0"/>
        </a:spcAft>
        <a:buClr>
          <a:schemeClr val="hlink"/>
        </a:buClr>
        <a:buSzPct val="75000"/>
        <a:buFont typeface="Wingdings" pitchFamily="2" charset="2"/>
        <a:buChar char="n"/>
        <a:defRPr sz="1500">
          <a:solidFill>
            <a:schemeClr val="tx1"/>
          </a:solidFill>
          <a:latin typeface="+mn-lt"/>
        </a:defRPr>
      </a:lvl6pPr>
      <a:lvl7pPr marL="2050256" indent="-190500" algn="l" rtl="0" eaLnBrk="0" fontAlgn="base" hangingPunct="0">
        <a:spcBef>
          <a:spcPct val="20000"/>
        </a:spcBef>
        <a:spcAft>
          <a:spcPct val="0"/>
        </a:spcAft>
        <a:buClr>
          <a:schemeClr val="hlink"/>
        </a:buClr>
        <a:buSzPct val="75000"/>
        <a:buFont typeface="Wingdings" pitchFamily="2" charset="2"/>
        <a:buChar char="n"/>
        <a:defRPr sz="1500">
          <a:solidFill>
            <a:schemeClr val="tx1"/>
          </a:solidFill>
          <a:latin typeface="+mn-lt"/>
        </a:defRPr>
      </a:lvl7pPr>
      <a:lvl8pPr marL="2393156" indent="-190500" algn="l" rtl="0" eaLnBrk="0" fontAlgn="base" hangingPunct="0">
        <a:spcBef>
          <a:spcPct val="20000"/>
        </a:spcBef>
        <a:spcAft>
          <a:spcPct val="0"/>
        </a:spcAft>
        <a:buClr>
          <a:schemeClr val="hlink"/>
        </a:buClr>
        <a:buSzPct val="75000"/>
        <a:buFont typeface="Wingdings" pitchFamily="2" charset="2"/>
        <a:buChar char="n"/>
        <a:defRPr sz="1500">
          <a:solidFill>
            <a:schemeClr val="tx1"/>
          </a:solidFill>
          <a:latin typeface="+mn-lt"/>
        </a:defRPr>
      </a:lvl8pPr>
      <a:lvl9pPr marL="2736056" indent="-190500" algn="l" rtl="0" eaLnBrk="0" fontAlgn="base" hangingPunct="0">
        <a:spcBef>
          <a:spcPct val="20000"/>
        </a:spcBef>
        <a:spcAft>
          <a:spcPct val="0"/>
        </a:spcAft>
        <a:buClr>
          <a:schemeClr val="hlink"/>
        </a:buClr>
        <a:buSzPct val="75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24857" y="624115"/>
            <a:ext cx="6076950" cy="3419475"/>
          </a:xfrm>
          <a:prstGeom prst="rect">
            <a:avLst/>
          </a:prstGeom>
        </p:spPr>
      </p:pic>
    </p:spTree>
    <p:extLst>
      <p:ext uri="{BB962C8B-B14F-4D97-AF65-F5344CB8AC3E}">
        <p14:creationId xmlns:p14="http://schemas.microsoft.com/office/powerpoint/2010/main" val="1824126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295400" y="325581"/>
            <a:ext cx="6076950" cy="4552950"/>
          </a:xfrm>
          <a:prstGeom prst="rect">
            <a:avLst/>
          </a:prstGeom>
        </p:spPr>
      </p:pic>
    </p:spTree>
    <p:extLst>
      <p:ext uri="{BB962C8B-B14F-4D97-AF65-F5344CB8AC3E}">
        <p14:creationId xmlns:p14="http://schemas.microsoft.com/office/powerpoint/2010/main" val="375249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43000" y="374073"/>
            <a:ext cx="6076950" cy="4552950"/>
          </a:xfrm>
          <a:prstGeom prst="rect">
            <a:avLst/>
          </a:prstGeom>
        </p:spPr>
      </p:pic>
    </p:spTree>
    <p:extLst>
      <p:ext uri="{BB962C8B-B14F-4D97-AF65-F5344CB8AC3E}">
        <p14:creationId xmlns:p14="http://schemas.microsoft.com/office/powerpoint/2010/main" val="287461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63782" y="187036"/>
            <a:ext cx="6076950" cy="4552950"/>
          </a:xfrm>
          <a:prstGeom prst="rect">
            <a:avLst/>
          </a:prstGeom>
        </p:spPr>
      </p:pic>
    </p:spTree>
    <p:extLst>
      <p:ext uri="{BB962C8B-B14F-4D97-AF65-F5344CB8AC3E}">
        <p14:creationId xmlns:p14="http://schemas.microsoft.com/office/powerpoint/2010/main" val="138543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63782" y="318655"/>
            <a:ext cx="6076950" cy="45529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61142" y="522514"/>
            <a:ext cx="6076950" cy="3419475"/>
          </a:xfrm>
          <a:prstGeom prst="rect">
            <a:avLst/>
          </a:prstGeom>
        </p:spPr>
      </p:pic>
    </p:spTree>
    <p:extLst>
      <p:ext uri="{BB962C8B-B14F-4D97-AF65-F5344CB8AC3E}">
        <p14:creationId xmlns:p14="http://schemas.microsoft.com/office/powerpoint/2010/main" val="694980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9378"/>
          <a:stretch/>
        </p:blipFill>
        <p:spPr>
          <a:xfrm>
            <a:off x="1444172" y="638630"/>
            <a:ext cx="6076950" cy="3098800"/>
          </a:xfrm>
          <a:prstGeom prst="rect">
            <a:avLst/>
          </a:prstGeom>
        </p:spPr>
      </p:pic>
    </p:spTree>
    <p:extLst>
      <p:ext uri="{BB962C8B-B14F-4D97-AF65-F5344CB8AC3E}">
        <p14:creationId xmlns:p14="http://schemas.microsoft.com/office/powerpoint/2010/main" val="731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309254" y="318654"/>
            <a:ext cx="6076950" cy="45529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316182" y="103909"/>
            <a:ext cx="6076950" cy="45529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676400" y="221673"/>
            <a:ext cx="6076950" cy="4552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260764" y="339437"/>
            <a:ext cx="6076950" cy="4552950"/>
          </a:xfrm>
          <a:prstGeom prst="rect">
            <a:avLst/>
          </a:prstGeom>
        </p:spPr>
      </p:pic>
    </p:spTree>
    <p:extLst>
      <p:ext uri="{BB962C8B-B14F-4D97-AF65-F5344CB8AC3E}">
        <p14:creationId xmlns:p14="http://schemas.microsoft.com/office/powerpoint/2010/main" val="105947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9378"/>
          <a:stretch/>
        </p:blipFill>
        <p:spPr>
          <a:xfrm>
            <a:off x="1632858" y="885372"/>
            <a:ext cx="6076950" cy="3098799"/>
          </a:xfrm>
          <a:prstGeom prst="rect">
            <a:avLst/>
          </a:prstGeom>
        </p:spPr>
      </p:pic>
    </p:spTree>
    <p:extLst>
      <p:ext uri="{BB962C8B-B14F-4D97-AF65-F5344CB8AC3E}">
        <p14:creationId xmlns:p14="http://schemas.microsoft.com/office/powerpoint/2010/main" val="63511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925782" y="180109"/>
            <a:ext cx="6076950" cy="45529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239982" y="90055"/>
            <a:ext cx="6076950" cy="45529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1500"/>
          <a:stretch/>
        </p:blipFill>
        <p:spPr>
          <a:xfrm>
            <a:off x="1313543" y="718457"/>
            <a:ext cx="6076950" cy="3026229"/>
          </a:xfrm>
          <a:prstGeom prst="rect">
            <a:avLst/>
          </a:prstGeom>
        </p:spPr>
      </p:pic>
    </p:spTree>
    <p:extLst>
      <p:ext uri="{BB962C8B-B14F-4D97-AF65-F5344CB8AC3E}">
        <p14:creationId xmlns:p14="http://schemas.microsoft.com/office/powerpoint/2010/main" val="1449039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0015"/>
          <a:stretch/>
        </p:blipFill>
        <p:spPr>
          <a:xfrm>
            <a:off x="1161143" y="682173"/>
            <a:ext cx="6076950" cy="3077028"/>
          </a:xfrm>
          <a:prstGeom prst="rect">
            <a:avLst/>
          </a:prstGeom>
        </p:spPr>
      </p:pic>
    </p:spTree>
    <p:extLst>
      <p:ext uri="{BB962C8B-B14F-4D97-AF65-F5344CB8AC3E}">
        <p14:creationId xmlns:p14="http://schemas.microsoft.com/office/powerpoint/2010/main" val="267163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0864"/>
          <a:stretch/>
        </p:blipFill>
        <p:spPr>
          <a:xfrm>
            <a:off x="1197429" y="870858"/>
            <a:ext cx="6076950" cy="3048000"/>
          </a:xfrm>
          <a:prstGeom prst="rect">
            <a:avLst/>
          </a:prstGeom>
        </p:spPr>
      </p:pic>
    </p:spTree>
    <p:extLst>
      <p:ext uri="{BB962C8B-B14F-4D97-AF65-F5344CB8AC3E}">
        <p14:creationId xmlns:p14="http://schemas.microsoft.com/office/powerpoint/2010/main" val="2832504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0015"/>
          <a:stretch/>
        </p:blipFill>
        <p:spPr>
          <a:xfrm>
            <a:off x="1110343" y="558800"/>
            <a:ext cx="6076950" cy="3077029"/>
          </a:xfrm>
          <a:prstGeom prst="rect">
            <a:avLst/>
          </a:prstGeom>
        </p:spPr>
      </p:pic>
    </p:spTree>
    <p:extLst>
      <p:ext uri="{BB962C8B-B14F-4D97-AF65-F5344CB8AC3E}">
        <p14:creationId xmlns:p14="http://schemas.microsoft.com/office/powerpoint/2010/main" val="1758966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2137"/>
          <a:stretch/>
        </p:blipFill>
        <p:spPr>
          <a:xfrm>
            <a:off x="1146628" y="544286"/>
            <a:ext cx="6076950" cy="3004458"/>
          </a:xfrm>
          <a:prstGeom prst="rect">
            <a:avLst/>
          </a:prstGeom>
        </p:spPr>
      </p:pic>
    </p:spTree>
    <p:extLst>
      <p:ext uri="{BB962C8B-B14F-4D97-AF65-F5344CB8AC3E}">
        <p14:creationId xmlns:p14="http://schemas.microsoft.com/office/powerpoint/2010/main" val="1864452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8741"/>
          <a:stretch/>
        </p:blipFill>
        <p:spPr>
          <a:xfrm>
            <a:off x="1132115" y="907143"/>
            <a:ext cx="6076950" cy="3120572"/>
          </a:xfrm>
          <a:prstGeom prst="rect">
            <a:avLst/>
          </a:prstGeom>
        </p:spPr>
      </p:pic>
    </p:spTree>
    <p:extLst>
      <p:ext uri="{BB962C8B-B14F-4D97-AF65-F5344CB8AC3E}">
        <p14:creationId xmlns:p14="http://schemas.microsoft.com/office/powerpoint/2010/main" val="4016193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8741"/>
          <a:stretch/>
        </p:blipFill>
        <p:spPr>
          <a:xfrm>
            <a:off x="1349828" y="812801"/>
            <a:ext cx="6076950" cy="3120572"/>
          </a:xfrm>
          <a:prstGeom prst="rect">
            <a:avLst/>
          </a:prstGeom>
        </p:spPr>
      </p:pic>
    </p:spTree>
    <p:extLst>
      <p:ext uri="{BB962C8B-B14F-4D97-AF65-F5344CB8AC3E}">
        <p14:creationId xmlns:p14="http://schemas.microsoft.com/office/powerpoint/2010/main" val="3782821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8317"/>
          <a:stretch/>
        </p:blipFill>
        <p:spPr>
          <a:xfrm>
            <a:off x="1299028" y="899887"/>
            <a:ext cx="6076950" cy="3135086"/>
          </a:xfrm>
          <a:prstGeom prst="rect">
            <a:avLst/>
          </a:prstGeom>
        </p:spPr>
      </p:pic>
    </p:spTree>
    <p:extLst>
      <p:ext uri="{BB962C8B-B14F-4D97-AF65-F5344CB8AC3E}">
        <p14:creationId xmlns:p14="http://schemas.microsoft.com/office/powerpoint/2010/main" val="423920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8954"/>
          <a:stretch/>
        </p:blipFill>
        <p:spPr>
          <a:xfrm>
            <a:off x="1487714" y="986973"/>
            <a:ext cx="6076950" cy="3113314"/>
          </a:xfrm>
          <a:prstGeom prst="rect">
            <a:avLst/>
          </a:prstGeom>
        </p:spPr>
      </p:pic>
    </p:spTree>
    <p:extLst>
      <p:ext uri="{BB962C8B-B14F-4D97-AF65-F5344CB8AC3E}">
        <p14:creationId xmlns:p14="http://schemas.microsoft.com/office/powerpoint/2010/main" val="2536786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1925"/>
          <a:stretch/>
        </p:blipFill>
        <p:spPr>
          <a:xfrm>
            <a:off x="1299028" y="805544"/>
            <a:ext cx="6076950" cy="3011714"/>
          </a:xfrm>
          <a:prstGeom prst="rect">
            <a:avLst/>
          </a:prstGeom>
        </p:spPr>
      </p:pic>
    </p:spTree>
    <p:extLst>
      <p:ext uri="{BB962C8B-B14F-4D97-AF65-F5344CB8AC3E}">
        <p14:creationId xmlns:p14="http://schemas.microsoft.com/office/powerpoint/2010/main" val="95756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8105"/>
          <a:stretch/>
        </p:blipFill>
        <p:spPr>
          <a:xfrm>
            <a:off x="1320801" y="791028"/>
            <a:ext cx="6076950" cy="3142343"/>
          </a:xfrm>
          <a:prstGeom prst="rect">
            <a:avLst/>
          </a:prstGeom>
        </p:spPr>
      </p:pic>
    </p:spTree>
    <p:extLst>
      <p:ext uri="{BB962C8B-B14F-4D97-AF65-F5344CB8AC3E}">
        <p14:creationId xmlns:p14="http://schemas.microsoft.com/office/powerpoint/2010/main" val="2159484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320800" y="616857"/>
            <a:ext cx="6076950" cy="3419475"/>
          </a:xfrm>
          <a:prstGeom prst="rect">
            <a:avLst/>
          </a:prstGeom>
        </p:spPr>
      </p:pic>
    </p:spTree>
    <p:extLst>
      <p:ext uri="{BB962C8B-B14F-4D97-AF65-F5344CB8AC3E}">
        <p14:creationId xmlns:p14="http://schemas.microsoft.com/office/powerpoint/2010/main" val="4046313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1440"/>
          <a:stretch/>
        </p:blipFill>
        <p:spPr>
          <a:xfrm>
            <a:off x="1502229" y="820058"/>
            <a:ext cx="6076950" cy="3033486"/>
          </a:xfrm>
          <a:prstGeom prst="rect">
            <a:avLst/>
          </a:prstGeom>
        </p:spPr>
      </p:pic>
    </p:spTree>
    <p:extLst>
      <p:ext uri="{BB962C8B-B14F-4D97-AF65-F5344CB8AC3E}">
        <p14:creationId xmlns:p14="http://schemas.microsoft.com/office/powerpoint/2010/main" val="2051215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0651"/>
          <a:stretch/>
        </p:blipFill>
        <p:spPr>
          <a:xfrm>
            <a:off x="1393371" y="558800"/>
            <a:ext cx="6076950" cy="3055257"/>
          </a:xfrm>
          <a:prstGeom prst="rect">
            <a:avLst/>
          </a:prstGeom>
        </p:spPr>
      </p:pic>
    </p:spTree>
    <p:extLst>
      <p:ext uri="{BB962C8B-B14F-4D97-AF65-F5344CB8AC3E}">
        <p14:creationId xmlns:p14="http://schemas.microsoft.com/office/powerpoint/2010/main" val="1038617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0439"/>
          <a:stretch/>
        </p:blipFill>
        <p:spPr>
          <a:xfrm>
            <a:off x="1299028" y="551544"/>
            <a:ext cx="6076950" cy="3062514"/>
          </a:xfrm>
          <a:prstGeom prst="rect">
            <a:avLst/>
          </a:prstGeom>
        </p:spPr>
      </p:pic>
    </p:spTree>
    <p:extLst>
      <p:ext uri="{BB962C8B-B14F-4D97-AF65-F5344CB8AC3E}">
        <p14:creationId xmlns:p14="http://schemas.microsoft.com/office/powerpoint/2010/main" val="1884774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10864"/>
          <a:stretch/>
        </p:blipFill>
        <p:spPr>
          <a:xfrm>
            <a:off x="1074057" y="493487"/>
            <a:ext cx="6076950" cy="3048000"/>
          </a:xfrm>
          <a:prstGeom prst="rect">
            <a:avLst/>
          </a:prstGeom>
        </p:spPr>
      </p:pic>
    </p:spTree>
    <p:extLst>
      <p:ext uri="{BB962C8B-B14F-4D97-AF65-F5344CB8AC3E}">
        <p14:creationId xmlns:p14="http://schemas.microsoft.com/office/powerpoint/2010/main" val="756979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8741"/>
          <a:stretch/>
        </p:blipFill>
        <p:spPr>
          <a:xfrm>
            <a:off x="1313542" y="718458"/>
            <a:ext cx="6076950" cy="3120571"/>
          </a:xfrm>
          <a:prstGeom prst="rect">
            <a:avLst/>
          </a:prstGeom>
        </p:spPr>
      </p:pic>
    </p:spTree>
    <p:extLst>
      <p:ext uri="{BB962C8B-B14F-4D97-AF65-F5344CB8AC3E}">
        <p14:creationId xmlns:p14="http://schemas.microsoft.com/office/powerpoint/2010/main" val="2011516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9803"/>
          <a:stretch/>
        </p:blipFill>
        <p:spPr>
          <a:xfrm>
            <a:off x="1074057" y="595086"/>
            <a:ext cx="6076950" cy="3084285"/>
          </a:xfrm>
          <a:prstGeom prst="rect">
            <a:avLst/>
          </a:prstGeom>
        </p:spPr>
      </p:pic>
    </p:spTree>
    <p:extLst>
      <p:ext uri="{BB962C8B-B14F-4D97-AF65-F5344CB8AC3E}">
        <p14:creationId xmlns:p14="http://schemas.microsoft.com/office/powerpoint/2010/main" val="2231311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25236" y="568037"/>
            <a:ext cx="6783285" cy="3816927"/>
          </a:xfrm>
          <a:prstGeom prst="rect">
            <a:avLst/>
          </a:prstGeom>
        </p:spPr>
      </p:pic>
    </p:spTree>
    <p:extLst>
      <p:ext uri="{BB962C8B-B14F-4D97-AF65-F5344CB8AC3E}">
        <p14:creationId xmlns:p14="http://schemas.microsoft.com/office/powerpoint/2010/main" val="126104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b="34728"/>
          <a:stretch/>
        </p:blipFill>
        <p:spPr>
          <a:xfrm>
            <a:off x="1565563" y="1198418"/>
            <a:ext cx="6076950" cy="2971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298" b="3773"/>
          <a:stretch/>
        </p:blipFill>
        <p:spPr>
          <a:xfrm>
            <a:off x="1468582" y="949037"/>
            <a:ext cx="5694218" cy="3290455"/>
          </a:xfrm>
          <a:prstGeom prst="rect">
            <a:avLst/>
          </a:prstGeom>
        </p:spPr>
      </p:pic>
    </p:spTree>
    <p:extLst>
      <p:ext uri="{BB962C8B-B14F-4D97-AF65-F5344CB8AC3E}">
        <p14:creationId xmlns:p14="http://schemas.microsoft.com/office/powerpoint/2010/main" val="449596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7552" b="4786"/>
          <a:stretch/>
        </p:blipFill>
        <p:spPr>
          <a:xfrm>
            <a:off x="1572491" y="976747"/>
            <a:ext cx="5618018" cy="3255818"/>
          </a:xfrm>
          <a:prstGeom prst="rect">
            <a:avLst/>
          </a:prstGeom>
        </p:spPr>
      </p:pic>
    </p:spTree>
    <p:extLst>
      <p:ext uri="{BB962C8B-B14F-4D97-AF65-F5344CB8AC3E}">
        <p14:creationId xmlns:p14="http://schemas.microsoft.com/office/powerpoint/2010/main" val="1133217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754" b="7217"/>
          <a:stretch/>
        </p:blipFill>
        <p:spPr>
          <a:xfrm>
            <a:off x="1724891" y="962891"/>
            <a:ext cx="5666509" cy="3172691"/>
          </a:xfrm>
          <a:prstGeom prst="rect">
            <a:avLst/>
          </a:prstGeom>
        </p:spPr>
      </p:pic>
    </p:spTree>
    <p:extLst>
      <p:ext uri="{BB962C8B-B14F-4D97-AF65-F5344CB8AC3E}">
        <p14:creationId xmlns:p14="http://schemas.microsoft.com/office/powerpoint/2010/main" val="2020974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7666" b="4786"/>
          <a:stretch/>
        </p:blipFill>
        <p:spPr>
          <a:xfrm>
            <a:off x="1593273" y="1039092"/>
            <a:ext cx="5611091" cy="3255818"/>
          </a:xfrm>
          <a:prstGeom prst="rect">
            <a:avLst/>
          </a:prstGeom>
        </p:spPr>
      </p:pic>
    </p:spTree>
    <p:extLst>
      <p:ext uri="{BB962C8B-B14F-4D97-AF65-F5344CB8AC3E}">
        <p14:creationId xmlns:p14="http://schemas.microsoft.com/office/powerpoint/2010/main" val="3239944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526" b="6001"/>
          <a:stretch/>
        </p:blipFill>
        <p:spPr>
          <a:xfrm>
            <a:off x="1828798" y="1018310"/>
            <a:ext cx="5680365" cy="3214253"/>
          </a:xfrm>
          <a:prstGeom prst="rect">
            <a:avLst/>
          </a:prstGeom>
        </p:spPr>
      </p:pic>
    </p:spTree>
    <p:extLst>
      <p:ext uri="{BB962C8B-B14F-4D97-AF65-F5344CB8AC3E}">
        <p14:creationId xmlns:p14="http://schemas.microsoft.com/office/powerpoint/2010/main" val="3721290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7552" b="5596"/>
          <a:stretch/>
        </p:blipFill>
        <p:spPr>
          <a:xfrm>
            <a:off x="1690255" y="1046019"/>
            <a:ext cx="5618018" cy="3228110"/>
          </a:xfrm>
          <a:prstGeom prst="rect">
            <a:avLst/>
          </a:prstGeom>
        </p:spPr>
      </p:pic>
    </p:spTree>
    <p:extLst>
      <p:ext uri="{BB962C8B-B14F-4D97-AF65-F5344CB8AC3E}">
        <p14:creationId xmlns:p14="http://schemas.microsoft.com/office/powerpoint/2010/main" val="2326172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754" b="7217"/>
          <a:stretch/>
        </p:blipFill>
        <p:spPr>
          <a:xfrm>
            <a:off x="1524000" y="983673"/>
            <a:ext cx="5666509" cy="3172691"/>
          </a:xfrm>
          <a:prstGeom prst="rect">
            <a:avLst/>
          </a:prstGeom>
        </p:spPr>
      </p:pic>
    </p:spTree>
    <p:extLst>
      <p:ext uri="{BB962C8B-B14F-4D97-AF65-F5344CB8AC3E}">
        <p14:creationId xmlns:p14="http://schemas.microsoft.com/office/powerpoint/2010/main" val="3963052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412" b="6001"/>
          <a:stretch/>
        </p:blipFill>
        <p:spPr>
          <a:xfrm>
            <a:off x="1614054" y="1004454"/>
            <a:ext cx="5687291" cy="3214255"/>
          </a:xfrm>
          <a:prstGeom prst="rect">
            <a:avLst/>
          </a:prstGeom>
        </p:spPr>
      </p:pic>
    </p:spTree>
    <p:extLst>
      <p:ext uri="{BB962C8B-B14F-4D97-AF65-F5344CB8AC3E}">
        <p14:creationId xmlns:p14="http://schemas.microsoft.com/office/powerpoint/2010/main" val="956277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5728" b="5596"/>
          <a:stretch/>
        </p:blipFill>
        <p:spPr>
          <a:xfrm>
            <a:off x="1274617" y="997527"/>
            <a:ext cx="5728856" cy="3228109"/>
          </a:xfrm>
          <a:prstGeom prst="rect">
            <a:avLst/>
          </a:prstGeom>
        </p:spPr>
      </p:pic>
    </p:spTree>
    <p:extLst>
      <p:ext uri="{BB962C8B-B14F-4D97-AF65-F5344CB8AC3E}">
        <p14:creationId xmlns:p14="http://schemas.microsoft.com/office/powerpoint/2010/main" val="2647725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412" b="5394"/>
          <a:stretch/>
        </p:blipFill>
        <p:spPr>
          <a:xfrm>
            <a:off x="1489363" y="990602"/>
            <a:ext cx="5687291" cy="3235036"/>
          </a:xfrm>
          <a:prstGeom prst="rect">
            <a:avLst/>
          </a:prstGeom>
        </p:spPr>
      </p:pic>
    </p:spTree>
    <p:extLst>
      <p:ext uri="{BB962C8B-B14F-4D97-AF65-F5344CB8AC3E}">
        <p14:creationId xmlns:p14="http://schemas.microsoft.com/office/powerpoint/2010/main" val="191582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773381" y="381000"/>
            <a:ext cx="6076950" cy="45529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982" b="6204"/>
          <a:stretch/>
        </p:blipFill>
        <p:spPr>
          <a:xfrm>
            <a:off x="1461655" y="1025237"/>
            <a:ext cx="5652654" cy="3207327"/>
          </a:xfrm>
          <a:prstGeom prst="rect">
            <a:avLst/>
          </a:prstGeom>
        </p:spPr>
      </p:pic>
    </p:spTree>
    <p:extLst>
      <p:ext uri="{BB962C8B-B14F-4D97-AF65-F5344CB8AC3E}">
        <p14:creationId xmlns:p14="http://schemas.microsoft.com/office/powerpoint/2010/main" val="1942839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7324" b="6407"/>
          <a:stretch/>
        </p:blipFill>
        <p:spPr>
          <a:xfrm>
            <a:off x="1094509" y="845128"/>
            <a:ext cx="5631873" cy="3200400"/>
          </a:xfrm>
          <a:prstGeom prst="rect">
            <a:avLst/>
          </a:prstGeom>
        </p:spPr>
      </p:pic>
    </p:spTree>
    <p:extLst>
      <p:ext uri="{BB962C8B-B14F-4D97-AF65-F5344CB8AC3E}">
        <p14:creationId xmlns:p14="http://schemas.microsoft.com/office/powerpoint/2010/main" val="2115839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r="6412" b="6812"/>
          <a:stretch/>
        </p:blipFill>
        <p:spPr>
          <a:xfrm>
            <a:off x="1593273" y="942109"/>
            <a:ext cx="5687291" cy="3186545"/>
          </a:xfrm>
          <a:prstGeom prst="rect">
            <a:avLst/>
          </a:prstGeom>
        </p:spPr>
      </p:pic>
    </p:spTree>
    <p:extLst>
      <p:ext uri="{BB962C8B-B14F-4D97-AF65-F5344CB8AC3E}">
        <p14:creationId xmlns:p14="http://schemas.microsoft.com/office/powerpoint/2010/main" val="25130270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931" y="683650"/>
            <a:ext cx="6494443" cy="4232627"/>
          </a:xfrm>
        </p:spPr>
        <p:txBody>
          <a:bodyPr>
            <a:normAutofit/>
          </a:bodyPr>
          <a:lstStyle/>
          <a:p>
            <a:r>
              <a:rPr lang="en-US" sz="1200" dirty="0" smtClean="0"/>
              <a:t>Oil &amp; gas industry continuously strives to improve its exploration and efficiency in production</a:t>
            </a:r>
          </a:p>
          <a:p>
            <a:endParaRPr lang="en-US" sz="1200" dirty="0" smtClean="0"/>
          </a:p>
          <a:p>
            <a:r>
              <a:rPr lang="en-US" sz="1200" dirty="0" smtClean="0"/>
              <a:t>A </a:t>
            </a:r>
            <a:r>
              <a:rPr lang="en-US" sz="1200" dirty="0"/>
              <a:t>significant proportion of the world oil and gas reserves is contained in weakly consolidated sandstone reservoirs and hence is prone to sand production</a:t>
            </a:r>
            <a:endParaRPr lang="en-US" sz="1200" dirty="0" smtClean="0"/>
          </a:p>
          <a:p>
            <a:endParaRPr lang="en-US" sz="1200" dirty="0" smtClean="0"/>
          </a:p>
          <a:p>
            <a:r>
              <a:rPr lang="en-US" sz="1200" dirty="0"/>
              <a:t>Material degradation is a key process leading to sanding</a:t>
            </a:r>
            <a:r>
              <a:rPr lang="en-US" sz="1200" dirty="0" smtClean="0"/>
              <a:t>.</a:t>
            </a:r>
          </a:p>
          <a:p>
            <a:endParaRPr lang="en-US" sz="1200" dirty="0" smtClean="0"/>
          </a:p>
          <a:p>
            <a:r>
              <a:rPr lang="en-US" sz="1200" dirty="0"/>
              <a:t>Drilling operations, cyclic effects of shut-in and build-up, operational conditions, reservoir pressure depletion, and strength-weakening effect of water may gradually lead to sandstone degradation around the perforations and </a:t>
            </a:r>
            <a:r>
              <a:rPr lang="en-US" sz="1200" dirty="0" smtClean="0"/>
              <a:t>boreholes.</a:t>
            </a:r>
          </a:p>
          <a:p>
            <a:endParaRPr lang="en-US" sz="1200" dirty="0"/>
          </a:p>
          <a:p>
            <a:r>
              <a:rPr lang="en-US" sz="1200" dirty="0"/>
              <a:t>High pressure gradient due to fluid flow also facilitates the detachment of sand </a:t>
            </a:r>
            <a:r>
              <a:rPr lang="en-US" sz="1200" dirty="0" smtClean="0"/>
              <a:t>particles.</a:t>
            </a:r>
          </a:p>
          <a:p>
            <a:endParaRPr lang="en-US" sz="1200" dirty="0" smtClean="0"/>
          </a:p>
          <a:p>
            <a:r>
              <a:rPr lang="en-US" sz="1200" dirty="0" smtClean="0"/>
              <a:t>In </a:t>
            </a:r>
            <a:r>
              <a:rPr lang="en-US" sz="1200" dirty="0"/>
              <a:t>addition, fluid flow is responsible for the transport and production of cohesion-less sand particles or detached sand clumps to the wellbore</a:t>
            </a:r>
            <a:endParaRPr lang="en-US" sz="1200" dirty="0" smtClean="0"/>
          </a:p>
          <a:p>
            <a:r>
              <a:rPr lang="en-US" sz="1200" dirty="0" smtClean="0"/>
              <a:t>The firm employs an analytical approach, which includes:</a:t>
            </a:r>
          </a:p>
          <a:p>
            <a:pPr>
              <a:buFont typeface="Wingdings" panose="05000000000000000000" pitchFamily="2" charset="2"/>
              <a:buChar char="ü"/>
            </a:pPr>
            <a:r>
              <a:rPr lang="en-US" sz="1200" dirty="0" smtClean="0"/>
              <a:t>Data Exploration </a:t>
            </a:r>
          </a:p>
          <a:p>
            <a:pPr>
              <a:buFont typeface="Wingdings" panose="05000000000000000000" pitchFamily="2" charset="2"/>
              <a:buChar char="ü"/>
            </a:pPr>
            <a:r>
              <a:rPr lang="en-US" sz="1200" dirty="0" smtClean="0"/>
              <a:t>Data Visualization</a:t>
            </a:r>
            <a:endParaRPr lang="en-US" sz="1200" dirty="0"/>
          </a:p>
        </p:txBody>
      </p:sp>
      <p:sp>
        <p:nvSpPr>
          <p:cNvPr id="4" name="Title 3"/>
          <p:cNvSpPr>
            <a:spLocks noGrp="1"/>
          </p:cNvSpPr>
          <p:nvPr>
            <p:ph type="title"/>
          </p:nvPr>
        </p:nvSpPr>
        <p:spPr>
          <a:xfrm>
            <a:off x="1264875" y="0"/>
            <a:ext cx="6455569" cy="509530"/>
          </a:xfrm>
        </p:spPr>
        <p:txBody>
          <a:bodyPr/>
          <a:lstStyle/>
          <a:p>
            <a:r>
              <a:rPr lang="en-US" dirty="0" smtClean="0"/>
              <a:t>Overview </a:t>
            </a:r>
            <a:endParaRPr lang="en-US" dirty="0"/>
          </a:p>
        </p:txBody>
      </p:sp>
    </p:spTree>
    <p:extLst>
      <p:ext uri="{BB962C8B-B14F-4D97-AF65-F5344CB8AC3E}">
        <p14:creationId xmlns:p14="http://schemas.microsoft.com/office/powerpoint/2010/main" val="8022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931" y="683650"/>
            <a:ext cx="6494443" cy="4232627"/>
          </a:xfrm>
        </p:spPr>
        <p:txBody>
          <a:bodyPr>
            <a:normAutofit/>
          </a:bodyPr>
          <a:lstStyle/>
          <a:p>
            <a:pPr marL="0" indent="0" algn="ctr">
              <a:buNone/>
            </a:pPr>
            <a:r>
              <a:rPr lang="en-US" sz="1800" b="1" u="sng" dirty="0" smtClean="0">
                <a:solidFill>
                  <a:srgbClr val="C00000"/>
                </a:solidFill>
              </a:rPr>
              <a:t>Objective(s)</a:t>
            </a:r>
          </a:p>
          <a:p>
            <a:endParaRPr lang="en-US" sz="1200" dirty="0"/>
          </a:p>
          <a:p>
            <a:pPr algn="just"/>
            <a:r>
              <a:rPr lang="en-US" sz="1200" dirty="0" smtClean="0"/>
              <a:t>To understand the </a:t>
            </a:r>
            <a:r>
              <a:rPr lang="en-US" sz="1200" dirty="0"/>
              <a:t>condition in which sand production </a:t>
            </a:r>
            <a:r>
              <a:rPr lang="en-US" sz="1200" dirty="0" smtClean="0"/>
              <a:t>may be occurs </a:t>
            </a:r>
            <a:r>
              <a:rPr lang="en-US" sz="1200" dirty="0"/>
              <a:t>is vital for production engineers to predict if the well will require a method of </a:t>
            </a:r>
            <a:r>
              <a:rPr lang="en-US" sz="1200" dirty="0" smtClean="0"/>
              <a:t>sand </a:t>
            </a:r>
            <a:r>
              <a:rPr lang="en-US" sz="1200" dirty="0"/>
              <a:t>control</a:t>
            </a:r>
            <a:r>
              <a:rPr lang="en-US" sz="1200" dirty="0" smtClean="0"/>
              <a:t>.</a:t>
            </a:r>
          </a:p>
          <a:p>
            <a:pPr algn="just"/>
            <a:endParaRPr lang="en-US" sz="1200" dirty="0"/>
          </a:p>
          <a:p>
            <a:endParaRPr lang="en-US" sz="1200" dirty="0" smtClean="0"/>
          </a:p>
          <a:p>
            <a:pPr marL="0" indent="0" algn="ctr">
              <a:buNone/>
            </a:pPr>
            <a:r>
              <a:rPr lang="en-US" sz="1400" b="1" u="sng" dirty="0" smtClean="0">
                <a:solidFill>
                  <a:srgbClr val="C00000"/>
                </a:solidFill>
              </a:rPr>
              <a:t>Challenge(s)</a:t>
            </a:r>
          </a:p>
          <a:p>
            <a:pPr marL="228600" indent="-228600" algn="just">
              <a:buFont typeface="+mj-lt"/>
              <a:buAutoNum type="arabicPeriod"/>
            </a:pPr>
            <a:r>
              <a:rPr lang="en-US" sz="1200" dirty="0"/>
              <a:t>Due to the current global oil price, the sand production is considered undesirable product and the control of sand production is considered as one of the main concerns of production engineers</a:t>
            </a:r>
            <a:r>
              <a:rPr lang="en-US" sz="1200" dirty="0" smtClean="0"/>
              <a:t>.</a:t>
            </a:r>
          </a:p>
          <a:p>
            <a:pPr marL="228600" indent="-228600" algn="just">
              <a:buFont typeface="+mj-lt"/>
              <a:buAutoNum type="arabicPeriod"/>
            </a:pPr>
            <a:endParaRPr lang="en-US" sz="1200" dirty="0" smtClean="0"/>
          </a:p>
          <a:p>
            <a:pPr marL="228600" indent="-228600" algn="just">
              <a:buFont typeface="+mj-lt"/>
              <a:buAutoNum type="arabicPeriod"/>
            </a:pPr>
            <a:r>
              <a:rPr lang="en-US" sz="1200" dirty="0" smtClean="0"/>
              <a:t> </a:t>
            </a:r>
            <a:r>
              <a:rPr lang="en-US" sz="1200" dirty="0"/>
              <a:t>It can damage downhole, subsea equipment and surface production facilities, also increasing the risk of catastrophic failure</a:t>
            </a:r>
            <a:r>
              <a:rPr lang="en-US" sz="1200" dirty="0" smtClean="0"/>
              <a:t>.</a:t>
            </a:r>
          </a:p>
          <a:p>
            <a:pPr marL="228600" indent="-228600" algn="just">
              <a:buFont typeface="+mj-lt"/>
              <a:buAutoNum type="arabicPeriod"/>
            </a:pPr>
            <a:endParaRPr lang="en-US" sz="1200" dirty="0"/>
          </a:p>
          <a:p>
            <a:pPr marL="228600" indent="-228600" algn="just">
              <a:buFont typeface="+mj-lt"/>
              <a:buAutoNum type="arabicPeriod"/>
            </a:pPr>
            <a:r>
              <a:rPr lang="en-US" sz="1200" dirty="0" smtClean="0"/>
              <a:t>It </a:t>
            </a:r>
            <a:r>
              <a:rPr lang="en-US" sz="1200" dirty="0"/>
              <a:t>costs the producers multiple millions of dollars each year</a:t>
            </a:r>
          </a:p>
          <a:p>
            <a:pPr marL="0" indent="0" algn="ctr">
              <a:buNone/>
            </a:pPr>
            <a:endParaRPr lang="en-US" sz="1200" dirty="0"/>
          </a:p>
        </p:txBody>
      </p:sp>
      <p:sp>
        <p:nvSpPr>
          <p:cNvPr id="4" name="Title 3"/>
          <p:cNvSpPr>
            <a:spLocks noGrp="1"/>
          </p:cNvSpPr>
          <p:nvPr>
            <p:ph type="title"/>
          </p:nvPr>
        </p:nvSpPr>
        <p:spPr>
          <a:xfrm>
            <a:off x="1264875" y="0"/>
            <a:ext cx="6455569" cy="509530"/>
          </a:xfrm>
        </p:spPr>
        <p:txBody>
          <a:bodyPr/>
          <a:lstStyle/>
          <a:p>
            <a:r>
              <a:rPr lang="en-US" dirty="0" smtClean="0"/>
              <a:t>Objectives &amp; Challenges</a:t>
            </a:r>
            <a:endParaRPr lang="en-US" dirty="0"/>
          </a:p>
        </p:txBody>
      </p:sp>
    </p:spTree>
    <p:extLst>
      <p:ext uri="{BB962C8B-B14F-4D97-AF65-F5344CB8AC3E}">
        <p14:creationId xmlns:p14="http://schemas.microsoft.com/office/powerpoint/2010/main" val="104205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Production Process</a:t>
            </a:r>
            <a:endParaRPr lang="en-IN" dirty="0"/>
          </a:p>
        </p:txBody>
      </p:sp>
      <p:sp>
        <p:nvSpPr>
          <p:cNvPr id="4" name="Rectangle 3"/>
          <p:cNvSpPr/>
          <p:nvPr/>
        </p:nvSpPr>
        <p:spPr bwMode="auto">
          <a:xfrm>
            <a:off x="297872" y="2127537"/>
            <a:ext cx="2202873" cy="837335"/>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Erosion of </a:t>
            </a:r>
            <a:r>
              <a:rPr lang="en-US" sz="1400" dirty="0">
                <a:solidFill>
                  <a:schemeClr val="bg1"/>
                </a:solidFill>
                <a:latin typeface="Times New Roman" pitchFamily="18" charset="0"/>
              </a:rPr>
              <a:t>s</a:t>
            </a:r>
            <a:r>
              <a:rPr kumimoji="0" lang="en-US" sz="1400" b="0" i="0" u="none" strike="noStrike" cap="none" normalizeH="0" baseline="0" dirty="0" smtClean="0">
                <a:ln>
                  <a:noFill/>
                </a:ln>
                <a:solidFill>
                  <a:schemeClr val="bg1"/>
                </a:solidFill>
                <a:effectLst/>
                <a:latin typeface="Times New Roman" pitchFamily="18" charset="0"/>
              </a:rPr>
              <a:t>urface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&amp;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sub-surface</a:t>
            </a:r>
            <a:r>
              <a:rPr kumimoji="0" lang="en-US" sz="1400" b="0" i="0" u="none" strike="noStrike" cap="none" normalizeH="0" dirty="0" smtClean="0">
                <a:ln>
                  <a:noFill/>
                </a:ln>
                <a:solidFill>
                  <a:schemeClr val="bg1"/>
                </a:solidFill>
                <a:effectLst/>
                <a:latin typeface="Times New Roman" pitchFamily="18" charset="0"/>
              </a:rPr>
              <a:t> equipment</a:t>
            </a:r>
            <a:endParaRPr kumimoji="0" lang="en-IN" sz="1400" b="0" i="0" u="none" strike="noStrike" cap="none" normalizeH="0" baseline="0" dirty="0" smtClean="0">
              <a:ln>
                <a:noFill/>
              </a:ln>
              <a:solidFill>
                <a:schemeClr val="bg1"/>
              </a:solidFill>
              <a:effectLst/>
              <a:latin typeface="Times New Roman" pitchFamily="18" charset="0"/>
            </a:endParaRPr>
          </a:p>
        </p:txBody>
      </p:sp>
      <p:sp>
        <p:nvSpPr>
          <p:cNvPr id="5" name="Right Arrow 4"/>
          <p:cNvSpPr/>
          <p:nvPr/>
        </p:nvSpPr>
        <p:spPr bwMode="auto">
          <a:xfrm>
            <a:off x="2624425" y="2255258"/>
            <a:ext cx="700666" cy="47408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3461832" y="2073633"/>
            <a:ext cx="2202873" cy="891239"/>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
            </a:r>
            <a:br>
              <a:rPr kumimoji="0" lang="en-US" sz="1400" b="0" i="0" u="none" strike="noStrike" cap="none" normalizeH="0" baseline="0" dirty="0" smtClean="0">
                <a:ln>
                  <a:noFill/>
                </a:ln>
                <a:solidFill>
                  <a:schemeClr val="bg1"/>
                </a:solidFill>
                <a:effectLst/>
                <a:latin typeface="Times New Roman" pitchFamily="18" charset="0"/>
              </a:rPr>
            </a:br>
            <a:r>
              <a:rPr kumimoji="0" lang="en-US" sz="1400" b="0" i="0" u="none" strike="noStrike" cap="none" normalizeH="0" baseline="0" dirty="0" smtClean="0">
                <a:ln>
                  <a:noFill/>
                </a:ln>
                <a:solidFill>
                  <a:schemeClr val="bg1"/>
                </a:solidFill>
                <a:effectLst/>
                <a:latin typeface="Times New Roman" pitchFamily="18" charset="0"/>
              </a:rPr>
              <a:t>Formation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subsistence</a:t>
            </a:r>
            <a:endParaRPr kumimoji="0" lang="en-IN" sz="1400" b="0" i="0" u="none" strike="noStrike" cap="none" normalizeH="0" baseline="0" dirty="0" smtClean="0">
              <a:ln>
                <a:noFill/>
              </a:ln>
              <a:solidFill>
                <a:schemeClr val="bg1"/>
              </a:solidFill>
              <a:effectLst/>
              <a:latin typeface="Times New Roman" pitchFamily="18" charset="0"/>
            </a:endParaRPr>
          </a:p>
        </p:txBody>
      </p:sp>
      <p:sp>
        <p:nvSpPr>
          <p:cNvPr id="7" name="Right Arrow 6"/>
          <p:cNvSpPr/>
          <p:nvPr/>
        </p:nvSpPr>
        <p:spPr bwMode="auto">
          <a:xfrm>
            <a:off x="5858452" y="2255256"/>
            <a:ext cx="639330" cy="47408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6633153" y="2081425"/>
            <a:ext cx="2202873" cy="837335"/>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Sand accumulation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in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surface</a:t>
            </a:r>
            <a:r>
              <a:rPr kumimoji="0" lang="en-US" sz="1400" b="0" i="0" u="none" strike="noStrike" cap="none" normalizeH="0" dirty="0" smtClean="0">
                <a:ln>
                  <a:noFill/>
                </a:ln>
                <a:solidFill>
                  <a:schemeClr val="bg1"/>
                </a:solidFill>
                <a:effectLst/>
                <a:latin typeface="Times New Roman" pitchFamily="18" charset="0"/>
              </a:rPr>
              <a:t> equipment</a:t>
            </a:r>
            <a:endParaRPr kumimoji="0" lang="en-IN" sz="1400" b="0" i="0" u="none" strike="noStrike" cap="none" normalizeH="0" baseline="0" dirty="0" smtClean="0">
              <a:ln>
                <a:noFill/>
              </a:ln>
              <a:solidFill>
                <a:schemeClr val="bg1"/>
              </a:solidFill>
              <a:effectLst/>
              <a:latin typeface="Times New Roman" pitchFamily="18" charset="0"/>
            </a:endParaRPr>
          </a:p>
        </p:txBody>
      </p:sp>
      <p:sp>
        <p:nvSpPr>
          <p:cNvPr id="9" name="Down Arrow 8"/>
          <p:cNvSpPr/>
          <p:nvPr/>
        </p:nvSpPr>
        <p:spPr bwMode="auto">
          <a:xfrm>
            <a:off x="7564582" y="3027218"/>
            <a:ext cx="526473" cy="74121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726381" y="3873210"/>
            <a:ext cx="2202873" cy="837335"/>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latin typeface="Times New Roman" pitchFamily="18" charset="0"/>
              </a:rPr>
              <a:t>Subsurface </a:t>
            </a:r>
            <a:endParaRPr kumimoji="0" lang="en-US" sz="1400" b="0" i="0" u="none" strike="noStrike" cap="none" normalizeH="0" baseline="0" dirty="0" smtClean="0">
              <a:ln>
                <a:noFill/>
              </a:ln>
              <a:solidFill>
                <a:schemeClr val="bg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accumulation</a:t>
            </a:r>
            <a:endParaRPr kumimoji="0" lang="en-IN" sz="1400" b="0" i="0" u="none" strike="noStrike" cap="none" normalizeH="0" baseline="0" dirty="0" smtClean="0">
              <a:ln>
                <a:noFill/>
              </a:ln>
              <a:solidFill>
                <a:schemeClr val="bg1"/>
              </a:solidFill>
              <a:effectLst/>
              <a:latin typeface="Times New Roman" pitchFamily="18" charset="0"/>
            </a:endParaRPr>
          </a:p>
        </p:txBody>
      </p:sp>
      <p:sp>
        <p:nvSpPr>
          <p:cNvPr id="11" name="Left Arrow 10"/>
          <p:cNvSpPr/>
          <p:nvPr/>
        </p:nvSpPr>
        <p:spPr bwMode="auto">
          <a:xfrm>
            <a:off x="5858452" y="4049422"/>
            <a:ext cx="713509" cy="484909"/>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542433" y="3942483"/>
            <a:ext cx="2202873" cy="837335"/>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latin typeface="Times New Roman" pitchFamily="18" charset="0"/>
              </a:rPr>
              <a:t/>
            </a:r>
            <a:br>
              <a:rPr lang="en-US" sz="1400" dirty="0" smtClean="0">
                <a:solidFill>
                  <a:schemeClr val="bg1"/>
                </a:solidFill>
                <a:latin typeface="Times New Roman" pitchFamily="18" charset="0"/>
              </a:rPr>
            </a:br>
            <a:r>
              <a:rPr lang="en-US" sz="1400" dirty="0" smtClean="0">
                <a:solidFill>
                  <a:schemeClr val="bg1"/>
                </a:solidFill>
                <a:latin typeface="Times New Roman" pitchFamily="18" charset="0"/>
              </a:rPr>
              <a:t>Sand disposal</a:t>
            </a:r>
            <a:endParaRPr kumimoji="0" lang="en-IN" sz="1400" b="0" i="0" u="none" strike="noStrike" cap="none" normalizeH="0" baseline="0" dirty="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78100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931" y="683650"/>
            <a:ext cx="6494443" cy="4232627"/>
          </a:xfrm>
        </p:spPr>
        <p:txBody>
          <a:bodyPr>
            <a:normAutofit/>
          </a:bodyPr>
          <a:lstStyle/>
          <a:p>
            <a:r>
              <a:rPr lang="en-US" sz="1200" dirty="0"/>
              <a:t>Production of sand particles consists of formation fines and load bearing solids.</a:t>
            </a:r>
          </a:p>
          <a:p>
            <a:endParaRPr lang="en-US" sz="1200" dirty="0" smtClean="0"/>
          </a:p>
          <a:p>
            <a:r>
              <a:rPr lang="en-US" sz="1200" dirty="0" smtClean="0"/>
              <a:t>Production </a:t>
            </a:r>
            <a:r>
              <a:rPr lang="en-US" sz="1200" dirty="0"/>
              <a:t>rates are often kept to low levels to avoid the production of the load bearing particles, and in many cases, however, low production rates are uneconomical.</a:t>
            </a:r>
            <a:endParaRPr lang="en-US" sz="1200" dirty="0" smtClean="0"/>
          </a:p>
          <a:p>
            <a:endParaRPr lang="en-US" sz="1200" dirty="0" smtClean="0"/>
          </a:p>
          <a:p>
            <a:r>
              <a:rPr lang="en-US" sz="1200" dirty="0"/>
              <a:t>The factors that affect sand production in a well include</a:t>
            </a:r>
            <a:r>
              <a:rPr lang="en-US" sz="1200" dirty="0" smtClean="0"/>
              <a:t>:</a:t>
            </a:r>
          </a:p>
          <a:p>
            <a:pPr marL="0" indent="0">
              <a:buNone/>
            </a:pPr>
            <a:endParaRPr lang="en-US" sz="1200" dirty="0" smtClean="0"/>
          </a:p>
          <a:p>
            <a:pPr>
              <a:buFont typeface="Wingdings" panose="05000000000000000000" pitchFamily="2" charset="2"/>
              <a:buChar char="ü"/>
            </a:pPr>
            <a:r>
              <a:rPr lang="en-US" sz="1200" dirty="0"/>
              <a:t>Degree of </a:t>
            </a:r>
            <a:r>
              <a:rPr lang="en-US" sz="1200" dirty="0" smtClean="0"/>
              <a:t>consolidation</a:t>
            </a:r>
          </a:p>
          <a:p>
            <a:pPr>
              <a:buFont typeface="Wingdings" panose="05000000000000000000" pitchFamily="2" charset="2"/>
              <a:buChar char="ü"/>
            </a:pPr>
            <a:r>
              <a:rPr lang="en-US" sz="1200" dirty="0"/>
              <a:t>Production </a:t>
            </a:r>
            <a:r>
              <a:rPr lang="en-US" sz="1200" dirty="0" smtClean="0"/>
              <a:t>rate</a:t>
            </a:r>
          </a:p>
          <a:p>
            <a:pPr>
              <a:buFont typeface="Wingdings" panose="05000000000000000000" pitchFamily="2" charset="2"/>
              <a:buChar char="ü"/>
            </a:pPr>
            <a:r>
              <a:rPr lang="en-US" sz="1200" dirty="0"/>
              <a:t>Pore pressure </a:t>
            </a:r>
            <a:r>
              <a:rPr lang="en-US" sz="1200" dirty="0" smtClean="0"/>
              <a:t>reduction</a:t>
            </a:r>
          </a:p>
          <a:p>
            <a:pPr>
              <a:buFont typeface="Wingdings" panose="05000000000000000000" pitchFamily="2" charset="2"/>
              <a:buChar char="ü"/>
            </a:pPr>
            <a:r>
              <a:rPr lang="en-US" sz="1200" dirty="0"/>
              <a:t>Reservoir fluid </a:t>
            </a:r>
            <a:r>
              <a:rPr lang="en-US" sz="1200" dirty="0" smtClean="0"/>
              <a:t>velocity</a:t>
            </a:r>
          </a:p>
          <a:p>
            <a:pPr>
              <a:buFont typeface="Wingdings" panose="05000000000000000000" pitchFamily="2" charset="2"/>
              <a:buChar char="ü"/>
            </a:pPr>
            <a:r>
              <a:rPr lang="en-US" sz="1200" dirty="0"/>
              <a:t>Increasing water production</a:t>
            </a:r>
          </a:p>
        </p:txBody>
      </p:sp>
      <p:sp>
        <p:nvSpPr>
          <p:cNvPr id="4" name="Title 3"/>
          <p:cNvSpPr>
            <a:spLocks noGrp="1"/>
          </p:cNvSpPr>
          <p:nvPr>
            <p:ph type="title"/>
          </p:nvPr>
        </p:nvSpPr>
        <p:spPr>
          <a:xfrm>
            <a:off x="1264875" y="0"/>
            <a:ext cx="6455569" cy="509530"/>
          </a:xfrm>
        </p:spPr>
        <p:txBody>
          <a:bodyPr/>
          <a:lstStyle/>
          <a:p>
            <a:r>
              <a:rPr lang="en-US" dirty="0" smtClean="0"/>
              <a:t>Causes of Sand Production</a:t>
            </a:r>
            <a:endParaRPr lang="en-US" dirty="0"/>
          </a:p>
        </p:txBody>
      </p:sp>
    </p:spTree>
    <p:extLst>
      <p:ext uri="{BB962C8B-B14F-4D97-AF65-F5344CB8AC3E}">
        <p14:creationId xmlns:p14="http://schemas.microsoft.com/office/powerpoint/2010/main" val="601271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894" y="2997184"/>
            <a:ext cx="5862610" cy="539408"/>
          </a:xfrm>
        </p:spPr>
        <p:txBody>
          <a:bodyPr>
            <a:normAutofit/>
          </a:bodyPr>
          <a:lstStyle/>
          <a:p>
            <a:pPr algn="ctr"/>
            <a:r>
              <a:rPr lang="en-US" sz="2400" b="1" dirty="0" smtClean="0">
                <a:solidFill>
                  <a:srgbClr val="1547E5"/>
                </a:solidFill>
                <a:latin typeface="Arial" panose="020B0604020202020204" pitchFamily="34" charset="0"/>
                <a:cs typeface="Arial" panose="020B0604020202020204" pitchFamily="34" charset="0"/>
              </a:rPr>
              <a:t>Car Price Prediction using ANN</a:t>
            </a:r>
            <a:endParaRPr lang="en-US" sz="2400" b="1" dirty="0">
              <a:solidFill>
                <a:srgbClr val="1547E5"/>
              </a:solidFill>
              <a:latin typeface="Arial" panose="020B0604020202020204" pitchFamily="34" charset="0"/>
              <a:cs typeface="Arial" panose="020B0604020202020204" pitchFamily="34" charset="0"/>
            </a:endParaRPr>
          </a:p>
        </p:txBody>
      </p:sp>
      <p:pic>
        <p:nvPicPr>
          <p:cNvPr id="1026" name="Picture 2" descr="Telenor: Revolutionizing Retail Banking in Serbia: Digital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796" y="1196666"/>
            <a:ext cx="1780257" cy="162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26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07425" cy="857250"/>
          </a:xfrm>
        </p:spPr>
        <p:txBody>
          <a:bodyPr/>
          <a:lstStyle/>
          <a:p>
            <a:r>
              <a:rPr lang="en-US" dirty="0" smtClean="0"/>
              <a:t>Overview</a:t>
            </a:r>
            <a:endParaRPr lang="en-IN" dirty="0"/>
          </a:p>
        </p:txBody>
      </p:sp>
      <p:sp>
        <p:nvSpPr>
          <p:cNvPr id="3" name="Content Placeholder 2"/>
          <p:cNvSpPr>
            <a:spLocks noGrp="1"/>
          </p:cNvSpPr>
          <p:nvPr>
            <p:ph idx="1"/>
          </p:nvPr>
        </p:nvSpPr>
        <p:spPr>
          <a:xfrm>
            <a:off x="84138" y="784453"/>
            <a:ext cx="8958262" cy="3648075"/>
          </a:xfrm>
        </p:spPr>
        <p:txBody>
          <a:bodyPr/>
          <a:lstStyle/>
          <a:p>
            <a:r>
              <a:rPr lang="en-US" sz="1600" dirty="0"/>
              <a:t>How do you evaluate the apt Price for a second hand car?</a:t>
            </a:r>
          </a:p>
          <a:p>
            <a:endParaRPr lang="en-US" sz="1600" dirty="0" smtClean="0"/>
          </a:p>
          <a:p>
            <a:r>
              <a:rPr lang="en-US" sz="1600" dirty="0" smtClean="0"/>
              <a:t>You </a:t>
            </a:r>
            <a:r>
              <a:rPr lang="en-US" sz="1600" dirty="0"/>
              <a:t>look at the number of years, the type of fuel, how many KMS it has run etc.</a:t>
            </a:r>
          </a:p>
          <a:p>
            <a:endParaRPr lang="en-US" sz="1600" dirty="0" smtClean="0"/>
          </a:p>
          <a:p>
            <a:r>
              <a:rPr lang="en-US" sz="1600" dirty="0" smtClean="0"/>
              <a:t>In </a:t>
            </a:r>
            <a:r>
              <a:rPr lang="en-US" sz="1600" dirty="0"/>
              <a:t>this case study, your task is to create a machine learning model which can predict the Price of a car based on its specs.</a:t>
            </a:r>
          </a:p>
          <a:p>
            <a:endParaRPr lang="en-US" sz="1600" dirty="0" smtClean="0"/>
          </a:p>
          <a:p>
            <a:pPr marL="0" indent="0">
              <a:buNone/>
            </a:pPr>
            <a:endParaRPr lang="en-US" sz="1600" dirty="0"/>
          </a:p>
          <a:p>
            <a:r>
              <a:rPr lang="en-US" sz="1600" dirty="0" smtClean="0"/>
              <a:t>The </a:t>
            </a:r>
            <a:r>
              <a:rPr lang="en-US" sz="1600" dirty="0"/>
              <a:t>problem at hand is to model the selling price of used cars based on the features given in the datasets. It will be used by the client to predict the price of a car of their choice. </a:t>
            </a:r>
            <a:r>
              <a:rPr lang="en-US" sz="1600" dirty="0" smtClean="0"/>
              <a:t>The </a:t>
            </a:r>
            <a:r>
              <a:rPr lang="en-US" sz="1600" dirty="0"/>
              <a:t>mission, </a:t>
            </a:r>
            <a:r>
              <a:rPr lang="en-US" sz="1600" dirty="0" smtClean="0"/>
              <a:t>is to accept the data, analyze it  </a:t>
            </a:r>
            <a:r>
              <a:rPr lang="en-US" sz="1600" dirty="0"/>
              <a:t>to make sure that you maximize the probability of them getting the car</a:t>
            </a:r>
            <a:endParaRPr lang="en-IN" sz="1600" dirty="0"/>
          </a:p>
        </p:txBody>
      </p:sp>
    </p:spTree>
    <p:extLst>
      <p:ext uri="{BB962C8B-B14F-4D97-AF65-F5344CB8AC3E}">
        <p14:creationId xmlns:p14="http://schemas.microsoft.com/office/powerpoint/2010/main" val="52263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Dataset</a:t>
            </a:r>
            <a:endParaRPr lang="en-IN" dirty="0"/>
          </a:p>
        </p:txBody>
      </p:sp>
      <p:sp>
        <p:nvSpPr>
          <p:cNvPr id="3" name="Content Placeholder 2"/>
          <p:cNvSpPr>
            <a:spLocks noGrp="1"/>
          </p:cNvSpPr>
          <p:nvPr>
            <p:ph idx="1"/>
          </p:nvPr>
        </p:nvSpPr>
        <p:spPr>
          <a:xfrm>
            <a:off x="228601" y="1371600"/>
            <a:ext cx="7670800" cy="3487449"/>
          </a:xfrm>
        </p:spPr>
        <p:txBody>
          <a:bodyPr/>
          <a:lstStyle/>
          <a:p>
            <a:pPr marL="0" indent="0">
              <a:buNone/>
            </a:pPr>
            <a:r>
              <a:rPr lang="en-US" sz="1400" dirty="0"/>
              <a:t>The business meaning of each column in the data is as below</a:t>
            </a:r>
          </a:p>
          <a:p>
            <a:r>
              <a:rPr lang="en-US" sz="1400" b="1" dirty="0"/>
              <a:t>Price</a:t>
            </a:r>
            <a:r>
              <a:rPr lang="en-US" sz="1400" dirty="0"/>
              <a:t>: The Price of the car in dollars</a:t>
            </a:r>
          </a:p>
          <a:p>
            <a:r>
              <a:rPr lang="en-US" sz="1400" b="1" dirty="0"/>
              <a:t>Age</a:t>
            </a:r>
            <a:r>
              <a:rPr lang="en-US" sz="1400" dirty="0"/>
              <a:t>: The age of the car in months</a:t>
            </a:r>
          </a:p>
          <a:p>
            <a:r>
              <a:rPr lang="en-US" sz="1400" b="1" dirty="0"/>
              <a:t>KM</a:t>
            </a:r>
            <a:r>
              <a:rPr lang="en-US" sz="1400" dirty="0"/>
              <a:t>: How many KMS did the car was used</a:t>
            </a:r>
          </a:p>
          <a:p>
            <a:r>
              <a:rPr lang="en-US" sz="1400" b="1" dirty="0"/>
              <a:t>HP</a:t>
            </a:r>
            <a:r>
              <a:rPr lang="en-US" sz="1400" dirty="0"/>
              <a:t>: Horsepower of the car</a:t>
            </a:r>
          </a:p>
          <a:p>
            <a:r>
              <a:rPr lang="en-US" sz="1400" b="1" dirty="0"/>
              <a:t>MetColor</a:t>
            </a:r>
            <a:r>
              <a:rPr lang="en-US" sz="1400" dirty="0"/>
              <a:t>: Whether the car has a metallic color or </a:t>
            </a:r>
            <a:r>
              <a:rPr lang="en-US" sz="1400" dirty="0" smtClean="0"/>
              <a:t>not</a:t>
            </a:r>
          </a:p>
          <a:p>
            <a:r>
              <a:rPr lang="en-US" sz="1400" b="1" dirty="0" smtClean="0"/>
              <a:t>Automatic: </a:t>
            </a:r>
            <a:r>
              <a:rPr lang="en-US" sz="1400" dirty="0"/>
              <a:t>Whether car has automatic transmission or not</a:t>
            </a:r>
            <a:endParaRPr lang="en-US" sz="1400" b="1" dirty="0"/>
          </a:p>
          <a:p>
            <a:r>
              <a:rPr lang="en-US" sz="1400" b="1" dirty="0"/>
              <a:t>CC</a:t>
            </a:r>
            <a:r>
              <a:rPr lang="en-US" sz="1400" dirty="0"/>
              <a:t>: The engine size of the car</a:t>
            </a:r>
          </a:p>
          <a:p>
            <a:r>
              <a:rPr lang="en-US" sz="1400" b="1" dirty="0"/>
              <a:t>Doors</a:t>
            </a:r>
            <a:r>
              <a:rPr lang="en-US" sz="1400" dirty="0"/>
              <a:t>: The number of doors in the car</a:t>
            </a:r>
          </a:p>
          <a:p>
            <a:r>
              <a:rPr lang="en-US" sz="1400" b="1" dirty="0"/>
              <a:t>Weight</a:t>
            </a:r>
            <a:r>
              <a:rPr lang="en-US" sz="1400" dirty="0"/>
              <a:t>: The weight of the car</a:t>
            </a:r>
          </a:p>
          <a:p>
            <a:endParaRPr lang="en-IN" sz="1400" dirty="0"/>
          </a:p>
        </p:txBody>
      </p:sp>
    </p:spTree>
    <p:extLst>
      <p:ext uri="{BB962C8B-B14F-4D97-AF65-F5344CB8AC3E}">
        <p14:creationId xmlns:p14="http://schemas.microsoft.com/office/powerpoint/2010/main" val="286782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447800" y="450273"/>
            <a:ext cx="6076950" cy="455295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ANN Model</a:t>
            </a:r>
            <a:endParaRPr lang="en-IN" dirty="0"/>
          </a:p>
        </p:txBody>
      </p:sp>
      <p:pic>
        <p:nvPicPr>
          <p:cNvPr id="2050" name="Picture 2" descr="ANN Architecture used in this case stud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38" y="1445754"/>
            <a:ext cx="8958262" cy="323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215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 Parameter Tuning</a:t>
            </a:r>
            <a:endParaRPr lang="en-IN" dirty="0"/>
          </a:p>
        </p:txBody>
      </p:sp>
      <p:sp>
        <p:nvSpPr>
          <p:cNvPr id="3" name="Content Placeholder 2"/>
          <p:cNvSpPr>
            <a:spLocks noGrp="1"/>
          </p:cNvSpPr>
          <p:nvPr>
            <p:ph idx="1"/>
          </p:nvPr>
        </p:nvSpPr>
        <p:spPr/>
        <p:txBody>
          <a:bodyPr/>
          <a:lstStyle/>
          <a:p>
            <a:pPr algn="just"/>
            <a:r>
              <a:rPr lang="en-US" sz="1400" dirty="0" smtClean="0"/>
              <a:t>There </a:t>
            </a:r>
            <a:r>
              <a:rPr lang="en-US" sz="1400" dirty="0"/>
              <a:t>is no thumb rule which can help you to decide the number of layers/number of neurons etc. in the first look at data. You need to try different parameters and choose the combination which produces the highest accuracy</a:t>
            </a:r>
            <a:r>
              <a:rPr lang="en-US" sz="1400" dirty="0" smtClean="0"/>
              <a:t>.</a:t>
            </a:r>
          </a:p>
          <a:p>
            <a:pPr algn="just"/>
            <a:endParaRPr lang="en-US" sz="1400" dirty="0" smtClean="0"/>
          </a:p>
          <a:p>
            <a:pPr algn="just"/>
            <a:r>
              <a:rPr lang="en-US" sz="1400" dirty="0" smtClean="0"/>
              <a:t>Just </a:t>
            </a:r>
            <a:r>
              <a:rPr lang="en-US" sz="1400" dirty="0"/>
              <a:t>keep in mind, that, the bigger the network, the more computationally intensive it is, hence it will take more time to run. So always to find the best accuracy with the minimum number of layers/neurons.</a:t>
            </a:r>
            <a:endParaRPr lang="en-IN" sz="1400" dirty="0"/>
          </a:p>
        </p:txBody>
      </p:sp>
    </p:spTree>
    <p:extLst>
      <p:ext uri="{BB962C8B-B14F-4D97-AF65-F5344CB8AC3E}">
        <p14:creationId xmlns:p14="http://schemas.microsoft.com/office/powerpoint/2010/main" val="857485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Why the accuracy comes different every time </a:t>
            </a:r>
            <a:r>
              <a:rPr lang="en-US" sz="2000" dirty="0" smtClean="0"/>
              <a:t>ANN is trained?</a:t>
            </a:r>
            <a:r>
              <a:rPr lang="en-US" sz="2000" b="0" dirty="0"/>
              <a:t/>
            </a:r>
            <a:br>
              <a:rPr lang="en-US" sz="2000" b="0" dirty="0"/>
            </a:br>
            <a:endParaRPr lang="en-IN" sz="2000" dirty="0"/>
          </a:p>
        </p:txBody>
      </p:sp>
      <p:sp>
        <p:nvSpPr>
          <p:cNvPr id="3" name="Content Placeholder 2"/>
          <p:cNvSpPr>
            <a:spLocks noGrp="1"/>
          </p:cNvSpPr>
          <p:nvPr>
            <p:ph idx="1"/>
          </p:nvPr>
        </p:nvSpPr>
        <p:spPr/>
        <p:txBody>
          <a:bodyPr/>
          <a:lstStyle/>
          <a:p>
            <a:r>
              <a:rPr lang="en-US" sz="1200" dirty="0" smtClean="0"/>
              <a:t> With </a:t>
            </a:r>
            <a:r>
              <a:rPr lang="en-US" sz="1200" dirty="0"/>
              <a:t>the same hyperparameters, the result will be slightly different for each run of ANN</a:t>
            </a:r>
            <a:r>
              <a:rPr lang="en-US" sz="1200" dirty="0" smtClean="0"/>
              <a:t>.</a:t>
            </a:r>
          </a:p>
          <a:p>
            <a:endParaRPr lang="en-US" sz="1200" dirty="0"/>
          </a:p>
          <a:p>
            <a:r>
              <a:rPr lang="en-US" sz="1200" dirty="0"/>
              <a:t>This happens because the initial step for ANN is the random initialization of weights. So every time you run the code, there are different values that get assigned to each neuron as weights and bias, hence the final outcome also differs slightly.</a:t>
            </a:r>
            <a:endParaRPr lang="en-IN" sz="1200" dirty="0"/>
          </a:p>
        </p:txBody>
      </p:sp>
    </p:spTree>
    <p:extLst>
      <p:ext uri="{BB962C8B-B14F-4D97-AF65-F5344CB8AC3E}">
        <p14:creationId xmlns:p14="http://schemas.microsoft.com/office/powerpoint/2010/main" val="3834325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IN" dirty="0"/>
          </a:p>
        </p:txBody>
      </p:sp>
      <p:sp>
        <p:nvSpPr>
          <p:cNvPr id="3" name="Content Placeholder 2"/>
          <p:cNvSpPr>
            <a:spLocks noGrp="1"/>
          </p:cNvSpPr>
          <p:nvPr>
            <p:ph idx="1"/>
          </p:nvPr>
        </p:nvSpPr>
        <p:spPr/>
        <p:txBody>
          <a:bodyPr/>
          <a:lstStyle/>
          <a:p>
            <a:r>
              <a:rPr lang="en-US" sz="1400" dirty="0" smtClean="0"/>
              <a:t> </a:t>
            </a:r>
            <a:r>
              <a:rPr lang="en-US" sz="1400" dirty="0"/>
              <a:t>Deep ANNs work great when you have a good amount of data available for learning. </a:t>
            </a:r>
            <a:endParaRPr lang="en-US" sz="1400" dirty="0" smtClean="0"/>
          </a:p>
          <a:p>
            <a:endParaRPr lang="en-US" sz="1400" dirty="0"/>
          </a:p>
          <a:p>
            <a:endParaRPr lang="en-US" sz="1400" dirty="0" smtClean="0"/>
          </a:p>
          <a:p>
            <a:r>
              <a:rPr lang="en-US" sz="1400" dirty="0" smtClean="0"/>
              <a:t>For </a:t>
            </a:r>
            <a:r>
              <a:rPr lang="en-US" sz="1400" dirty="0"/>
              <a:t>small datasets with less than 50K </a:t>
            </a:r>
            <a:r>
              <a:rPr lang="en-US" sz="1400" dirty="0" smtClean="0"/>
              <a:t>records it is recommended </a:t>
            </a:r>
            <a:r>
              <a:rPr lang="en-US" sz="1400" dirty="0"/>
              <a:t>using the supervised ML models like Random Forests, </a:t>
            </a:r>
            <a:r>
              <a:rPr lang="en-US" sz="1400" dirty="0" err="1"/>
              <a:t>Adaboosts</a:t>
            </a:r>
            <a:r>
              <a:rPr lang="en-US" sz="1400" dirty="0"/>
              <a:t>, </a:t>
            </a:r>
            <a:r>
              <a:rPr lang="en-US" sz="1400" dirty="0" err="1"/>
              <a:t>XGBoosts</a:t>
            </a:r>
            <a:r>
              <a:rPr lang="en-US" sz="1400" dirty="0"/>
              <a:t>, etc</a:t>
            </a:r>
            <a:r>
              <a:rPr lang="en-US" sz="1400" dirty="0" smtClean="0"/>
              <a:t>.</a:t>
            </a:r>
          </a:p>
          <a:p>
            <a:endParaRPr lang="en-US" sz="1400" dirty="0"/>
          </a:p>
          <a:p>
            <a:r>
              <a:rPr lang="en-US" sz="1400" dirty="0"/>
              <a:t>The simple reason behind this is the high complexity and large computations of ANN. It is not worth it, if you can achieve the same accuracy with a faster and simpler model.</a:t>
            </a:r>
            <a:endParaRPr lang="en-US" sz="1400" dirty="0" smtClean="0"/>
          </a:p>
          <a:p>
            <a:endParaRPr lang="en-US" sz="1400" dirty="0"/>
          </a:p>
          <a:p>
            <a:endParaRPr lang="en-IN" sz="1400" dirty="0"/>
          </a:p>
        </p:txBody>
      </p:sp>
    </p:spTree>
    <p:extLst>
      <p:ext uri="{BB962C8B-B14F-4D97-AF65-F5344CB8AC3E}">
        <p14:creationId xmlns:p14="http://schemas.microsoft.com/office/powerpoint/2010/main" val="343801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454728" y="367145"/>
            <a:ext cx="6076950" cy="4552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302327" y="263236"/>
            <a:ext cx="6076950" cy="4552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385455" y="145473"/>
            <a:ext cx="6076950" cy="45529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egelT">
  <a:themeElements>
    <a:clrScheme name="">
      <a:dk1>
        <a:srgbClr val="000000"/>
      </a:dk1>
      <a:lt1>
        <a:srgbClr val="DFDFDF"/>
      </a:lt1>
      <a:dk2>
        <a:srgbClr val="333399"/>
      </a:dk2>
      <a:lt2>
        <a:srgbClr val="808080"/>
      </a:lt2>
      <a:accent1>
        <a:srgbClr val="990099"/>
      </a:accent1>
      <a:accent2>
        <a:srgbClr val="99CCFF"/>
      </a:accent2>
      <a:accent3>
        <a:srgbClr val="ECECEC"/>
      </a:accent3>
      <a:accent4>
        <a:srgbClr val="000000"/>
      </a:accent4>
      <a:accent5>
        <a:srgbClr val="CAAACA"/>
      </a:accent5>
      <a:accent6>
        <a:srgbClr val="8AB9E7"/>
      </a:accent6>
      <a:hlink>
        <a:srgbClr val="CCCCFF"/>
      </a:hlink>
      <a:folHlink>
        <a:srgbClr val="FFCCCC"/>
      </a:folHlink>
    </a:clrScheme>
    <a:fontScheme name="SiegelT.po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egelT.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egelT.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egelT.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egelT.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egelT.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egelT.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egelT.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854</Words>
  <Application>Microsoft Office PowerPoint</Application>
  <PresentationFormat>On-screen Show (16:9)</PresentationFormat>
  <Paragraphs>140</Paragraphs>
  <Slides>63</Slides>
  <Notes>52</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Arial Narrow</vt:lpstr>
      <vt:lpstr>Book Antiqua</vt:lpstr>
      <vt:lpstr>Calibri</vt:lpstr>
      <vt:lpstr>Times New Roman</vt:lpstr>
      <vt:lpstr>Wingdings</vt:lpstr>
      <vt:lpstr>Office Theme</vt:lpstr>
      <vt:lpstr>SiegelT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vt:lpstr>
      <vt:lpstr>Objectives &amp; Challenges</vt:lpstr>
      <vt:lpstr>Sand Production Process</vt:lpstr>
      <vt:lpstr>Causes of Sand Production</vt:lpstr>
      <vt:lpstr>PowerPoint Presentation</vt:lpstr>
      <vt:lpstr>Overview</vt:lpstr>
      <vt:lpstr>About Dataset</vt:lpstr>
      <vt:lpstr>About the ANN Model</vt:lpstr>
      <vt:lpstr>Hyper Parameter Tuning</vt:lpstr>
      <vt:lpstr>Why the accuracy comes different every time ANN is trained? </vt:lpstr>
      <vt:lpstr>Key Points to Remember</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Mohan</cp:lastModifiedBy>
  <cp:revision>31</cp:revision>
  <dcterms:created xsi:type="dcterms:W3CDTF">2022-12-19T03:39:31Z</dcterms:created>
  <dcterms:modified xsi:type="dcterms:W3CDTF">2023-01-06T04:28:31Z</dcterms:modified>
</cp:coreProperties>
</file>