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slides/slide116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6" r:id="rId120"/>
  </p:sldIdLst>
  <p:sldSz cx="9144000" cy="5143500" type="screen16x9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25" d="100"/>
          <a:sy n="125" d="100"/>
        </p:scale>
        <p:origin x="-226" y="14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79" y="4767072"/>
            <a:ext cx="240792" cy="228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871474" y="4684064"/>
            <a:ext cx="2020570" cy="0"/>
          </a:xfrm>
          <a:custGeom>
            <a:avLst/>
            <a:gdLst/>
            <a:ahLst/>
            <a:cxnLst/>
            <a:rect l="l" t="t" r="r" b="b"/>
            <a:pathLst>
              <a:path w="2020570">
                <a:moveTo>
                  <a:pt x="0" y="0"/>
                </a:moveTo>
                <a:lnTo>
                  <a:pt x="2020283" y="1"/>
                </a:lnTo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5808" y="4654296"/>
            <a:ext cx="326135" cy="10058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885347" y="4672257"/>
            <a:ext cx="246379" cy="20320"/>
          </a:xfrm>
          <a:custGeom>
            <a:avLst/>
            <a:gdLst/>
            <a:ahLst/>
            <a:cxnLst/>
            <a:rect l="l" t="t" r="r" b="b"/>
            <a:pathLst>
              <a:path w="246379" h="20320">
                <a:moveTo>
                  <a:pt x="246234" y="0"/>
                </a:moveTo>
                <a:lnTo>
                  <a:pt x="0" y="0"/>
                </a:lnTo>
                <a:lnTo>
                  <a:pt x="0" y="20117"/>
                </a:lnTo>
                <a:lnTo>
                  <a:pt x="246234" y="20117"/>
                </a:lnTo>
                <a:lnTo>
                  <a:pt x="246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0623" y="914400"/>
            <a:ext cx="8513064" cy="372160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16223" y="2194560"/>
            <a:ext cx="2721864" cy="923544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457199" y="867334"/>
            <a:ext cx="8229600" cy="3439795"/>
          </a:xfrm>
          <a:custGeom>
            <a:avLst/>
            <a:gdLst/>
            <a:ahLst/>
            <a:cxnLst/>
            <a:rect l="l" t="t" r="r" b="b"/>
            <a:pathLst>
              <a:path w="8229600" h="3439795">
                <a:moveTo>
                  <a:pt x="8229600" y="0"/>
                </a:moveTo>
                <a:lnTo>
                  <a:pt x="0" y="0"/>
                </a:lnTo>
                <a:lnTo>
                  <a:pt x="0" y="3439638"/>
                </a:lnTo>
                <a:lnTo>
                  <a:pt x="8229600" y="3439638"/>
                </a:lnTo>
                <a:lnTo>
                  <a:pt x="8229600" y="0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0217" y="356107"/>
            <a:ext cx="8163564" cy="329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1" i="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FB94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1" i="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1" i="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1" i="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27281" y="439881"/>
            <a:ext cx="7299325" cy="0"/>
          </a:xfrm>
          <a:custGeom>
            <a:avLst/>
            <a:gdLst/>
            <a:ahLst/>
            <a:cxnLst/>
            <a:rect l="l" t="t" r="r" b="b"/>
            <a:pathLst>
              <a:path w="7299325">
                <a:moveTo>
                  <a:pt x="0" y="0"/>
                </a:moveTo>
                <a:lnTo>
                  <a:pt x="72990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620981" y="585287"/>
            <a:ext cx="6905625" cy="0"/>
          </a:xfrm>
          <a:custGeom>
            <a:avLst/>
            <a:gdLst/>
            <a:ahLst/>
            <a:cxnLst/>
            <a:rect l="l" t="t" r="r" b="b"/>
            <a:pathLst>
              <a:path w="6905625">
                <a:moveTo>
                  <a:pt x="0" y="0"/>
                </a:moveTo>
                <a:lnTo>
                  <a:pt x="69053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30481" y="730692"/>
            <a:ext cx="7096125" cy="0"/>
          </a:xfrm>
          <a:custGeom>
            <a:avLst/>
            <a:gdLst/>
            <a:ahLst/>
            <a:cxnLst/>
            <a:rect l="l" t="t" r="r" b="b"/>
            <a:pathLst>
              <a:path w="7096125">
                <a:moveTo>
                  <a:pt x="0" y="0"/>
                </a:moveTo>
                <a:lnTo>
                  <a:pt x="70958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103581" y="876097"/>
            <a:ext cx="6423025" cy="0"/>
          </a:xfrm>
          <a:custGeom>
            <a:avLst/>
            <a:gdLst/>
            <a:ahLst/>
            <a:cxnLst/>
            <a:rect l="l" t="t" r="r" b="b"/>
            <a:pathLst>
              <a:path w="6423025">
                <a:moveTo>
                  <a:pt x="0" y="0"/>
                </a:moveTo>
                <a:lnTo>
                  <a:pt x="64227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265381" y="1021503"/>
            <a:ext cx="7261225" cy="0"/>
          </a:xfrm>
          <a:custGeom>
            <a:avLst/>
            <a:gdLst/>
            <a:ahLst/>
            <a:cxnLst/>
            <a:rect l="l" t="t" r="r" b="b"/>
            <a:pathLst>
              <a:path w="7261225">
                <a:moveTo>
                  <a:pt x="0" y="0"/>
                </a:moveTo>
                <a:lnTo>
                  <a:pt x="72609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468581" y="1166908"/>
            <a:ext cx="7058025" cy="0"/>
          </a:xfrm>
          <a:custGeom>
            <a:avLst/>
            <a:gdLst/>
            <a:ahLst/>
            <a:cxnLst/>
            <a:rect l="l" t="t" r="r" b="b"/>
            <a:pathLst>
              <a:path w="7058025">
                <a:moveTo>
                  <a:pt x="0" y="0"/>
                </a:moveTo>
                <a:lnTo>
                  <a:pt x="70577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366981" y="1312314"/>
            <a:ext cx="7159625" cy="0"/>
          </a:xfrm>
          <a:custGeom>
            <a:avLst/>
            <a:gdLst/>
            <a:ahLst/>
            <a:cxnLst/>
            <a:rect l="l" t="t" r="r" b="b"/>
            <a:pathLst>
              <a:path w="7159625">
                <a:moveTo>
                  <a:pt x="0" y="0"/>
                </a:moveTo>
                <a:lnTo>
                  <a:pt x="71593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481281" y="1457719"/>
            <a:ext cx="7045325" cy="0"/>
          </a:xfrm>
          <a:custGeom>
            <a:avLst/>
            <a:gdLst/>
            <a:ahLst/>
            <a:cxnLst/>
            <a:rect l="l" t="t" r="r" b="b"/>
            <a:pathLst>
              <a:path w="7045325">
                <a:moveTo>
                  <a:pt x="0" y="0"/>
                </a:moveTo>
                <a:lnTo>
                  <a:pt x="70450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646381" y="1603124"/>
            <a:ext cx="6880225" cy="0"/>
          </a:xfrm>
          <a:custGeom>
            <a:avLst/>
            <a:gdLst/>
            <a:ahLst/>
            <a:cxnLst/>
            <a:rect l="l" t="t" r="r" b="b"/>
            <a:pathLst>
              <a:path w="6880225">
                <a:moveTo>
                  <a:pt x="0" y="0"/>
                </a:moveTo>
                <a:lnTo>
                  <a:pt x="68799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12981" y="1748530"/>
            <a:ext cx="7413625" cy="0"/>
          </a:xfrm>
          <a:custGeom>
            <a:avLst/>
            <a:gdLst/>
            <a:ahLst/>
            <a:cxnLst/>
            <a:rect l="l" t="t" r="r" b="b"/>
            <a:pathLst>
              <a:path w="7413625">
                <a:moveTo>
                  <a:pt x="0" y="0"/>
                </a:moveTo>
                <a:lnTo>
                  <a:pt x="74133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12981" y="1893935"/>
            <a:ext cx="7413625" cy="0"/>
          </a:xfrm>
          <a:custGeom>
            <a:avLst/>
            <a:gdLst/>
            <a:ahLst/>
            <a:cxnLst/>
            <a:rect l="l" t="t" r="r" b="b"/>
            <a:pathLst>
              <a:path w="7413625">
                <a:moveTo>
                  <a:pt x="0" y="0"/>
                </a:moveTo>
                <a:lnTo>
                  <a:pt x="74133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27281" y="2039340"/>
            <a:ext cx="7299325" cy="0"/>
          </a:xfrm>
          <a:custGeom>
            <a:avLst/>
            <a:gdLst/>
            <a:ahLst/>
            <a:cxnLst/>
            <a:rect l="l" t="t" r="r" b="b"/>
            <a:pathLst>
              <a:path w="7299325">
                <a:moveTo>
                  <a:pt x="0" y="0"/>
                </a:moveTo>
                <a:lnTo>
                  <a:pt x="72990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722581" y="2184746"/>
            <a:ext cx="6804025" cy="0"/>
          </a:xfrm>
          <a:custGeom>
            <a:avLst/>
            <a:gdLst/>
            <a:ahLst/>
            <a:cxnLst/>
            <a:rect l="l" t="t" r="r" b="b"/>
            <a:pathLst>
              <a:path w="6804025">
                <a:moveTo>
                  <a:pt x="0" y="0"/>
                </a:moveTo>
                <a:lnTo>
                  <a:pt x="68037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938481" y="2330151"/>
            <a:ext cx="6588125" cy="0"/>
          </a:xfrm>
          <a:custGeom>
            <a:avLst/>
            <a:gdLst/>
            <a:ahLst/>
            <a:cxnLst/>
            <a:rect l="l" t="t" r="r" b="b"/>
            <a:pathLst>
              <a:path w="6588125">
                <a:moveTo>
                  <a:pt x="0" y="0"/>
                </a:moveTo>
                <a:lnTo>
                  <a:pt x="65878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760681" y="2475557"/>
            <a:ext cx="6765925" cy="0"/>
          </a:xfrm>
          <a:custGeom>
            <a:avLst/>
            <a:gdLst/>
            <a:ahLst/>
            <a:cxnLst/>
            <a:rect l="l" t="t" r="r" b="b"/>
            <a:pathLst>
              <a:path w="6765925">
                <a:moveTo>
                  <a:pt x="0" y="0"/>
                </a:moveTo>
                <a:lnTo>
                  <a:pt x="67656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2306781" y="2620962"/>
            <a:ext cx="6219825" cy="0"/>
          </a:xfrm>
          <a:custGeom>
            <a:avLst/>
            <a:gdLst/>
            <a:ahLst/>
            <a:cxnLst/>
            <a:rect l="l" t="t" r="r" b="b"/>
            <a:pathLst>
              <a:path w="6219825">
                <a:moveTo>
                  <a:pt x="0" y="0"/>
                </a:moveTo>
                <a:lnTo>
                  <a:pt x="62195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392381" y="2766367"/>
            <a:ext cx="7134225" cy="0"/>
          </a:xfrm>
          <a:custGeom>
            <a:avLst/>
            <a:gdLst/>
            <a:ahLst/>
            <a:cxnLst/>
            <a:rect l="l" t="t" r="r" b="b"/>
            <a:pathLst>
              <a:path w="7134225">
                <a:moveTo>
                  <a:pt x="0" y="0"/>
                </a:moveTo>
                <a:lnTo>
                  <a:pt x="71339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481281" y="2911773"/>
            <a:ext cx="7045325" cy="0"/>
          </a:xfrm>
          <a:custGeom>
            <a:avLst/>
            <a:gdLst/>
            <a:ahLst/>
            <a:cxnLst/>
            <a:rect l="l" t="t" r="r" b="b"/>
            <a:pathLst>
              <a:path w="7045325">
                <a:moveTo>
                  <a:pt x="0" y="0"/>
                </a:moveTo>
                <a:lnTo>
                  <a:pt x="70450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493981" y="3057178"/>
            <a:ext cx="7032625" cy="0"/>
          </a:xfrm>
          <a:custGeom>
            <a:avLst/>
            <a:gdLst/>
            <a:ahLst/>
            <a:cxnLst/>
            <a:rect l="l" t="t" r="r" b="b"/>
            <a:pathLst>
              <a:path w="7032625">
                <a:moveTo>
                  <a:pt x="0" y="0"/>
                </a:moveTo>
                <a:lnTo>
                  <a:pt x="70323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265381" y="3202583"/>
            <a:ext cx="7261225" cy="0"/>
          </a:xfrm>
          <a:custGeom>
            <a:avLst/>
            <a:gdLst/>
            <a:ahLst/>
            <a:cxnLst/>
            <a:rect l="l" t="t" r="r" b="b"/>
            <a:pathLst>
              <a:path w="7261225">
                <a:moveTo>
                  <a:pt x="0" y="0"/>
                </a:moveTo>
                <a:lnTo>
                  <a:pt x="72609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341581" y="3347989"/>
            <a:ext cx="7185025" cy="0"/>
          </a:xfrm>
          <a:custGeom>
            <a:avLst/>
            <a:gdLst/>
            <a:ahLst/>
            <a:cxnLst/>
            <a:rect l="l" t="t" r="r" b="b"/>
            <a:pathLst>
              <a:path w="7185025">
                <a:moveTo>
                  <a:pt x="0" y="0"/>
                </a:moveTo>
                <a:lnTo>
                  <a:pt x="71847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278081" y="3493394"/>
            <a:ext cx="7248525" cy="0"/>
          </a:xfrm>
          <a:custGeom>
            <a:avLst/>
            <a:gdLst/>
            <a:ahLst/>
            <a:cxnLst/>
            <a:rect l="l" t="t" r="r" b="b"/>
            <a:pathLst>
              <a:path w="7248525">
                <a:moveTo>
                  <a:pt x="0" y="0"/>
                </a:moveTo>
                <a:lnTo>
                  <a:pt x="72482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024081" y="3638799"/>
            <a:ext cx="7502525" cy="0"/>
          </a:xfrm>
          <a:custGeom>
            <a:avLst/>
            <a:gdLst/>
            <a:ahLst/>
            <a:cxnLst/>
            <a:rect l="l" t="t" r="r" b="b"/>
            <a:pathLst>
              <a:path w="7502525">
                <a:moveTo>
                  <a:pt x="0" y="0"/>
                </a:moveTo>
                <a:lnTo>
                  <a:pt x="750223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1" i="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88479" y="4767072"/>
            <a:ext cx="240792" cy="228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871474" y="4684064"/>
            <a:ext cx="2020570" cy="0"/>
          </a:xfrm>
          <a:custGeom>
            <a:avLst/>
            <a:gdLst/>
            <a:ahLst/>
            <a:cxnLst/>
            <a:rect l="l" t="t" r="r" b="b"/>
            <a:pathLst>
              <a:path w="2020570">
                <a:moveTo>
                  <a:pt x="0" y="0"/>
                </a:moveTo>
                <a:lnTo>
                  <a:pt x="2020283" y="1"/>
                </a:lnTo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45808" y="4654296"/>
            <a:ext cx="326135" cy="10058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885347" y="4672257"/>
            <a:ext cx="246379" cy="20320"/>
          </a:xfrm>
          <a:custGeom>
            <a:avLst/>
            <a:gdLst/>
            <a:ahLst/>
            <a:cxnLst/>
            <a:rect l="l" t="t" r="r" b="b"/>
            <a:pathLst>
              <a:path w="246379" h="20320">
                <a:moveTo>
                  <a:pt x="246234" y="0"/>
                </a:moveTo>
                <a:lnTo>
                  <a:pt x="0" y="0"/>
                </a:lnTo>
                <a:lnTo>
                  <a:pt x="0" y="20117"/>
                </a:lnTo>
                <a:lnTo>
                  <a:pt x="246234" y="20117"/>
                </a:lnTo>
                <a:lnTo>
                  <a:pt x="246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0623" y="914400"/>
            <a:ext cx="8513064" cy="37216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45651" y="1995932"/>
            <a:ext cx="5052697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871219"/>
            <a:ext cx="8072119" cy="314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B94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221072" y="4779173"/>
            <a:ext cx="1097915" cy="185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1" i="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67455" y="3636264"/>
              <a:ext cx="2609088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5" dirty="0">
                <a:solidFill>
                  <a:srgbClr val="FB9400"/>
                </a:solidFill>
                <a:latin typeface="Calibri"/>
                <a:cs typeface="Calibri"/>
              </a:rPr>
              <a:t>Wh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-8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v</a:t>
            </a:r>
            <a:r>
              <a:rPr sz="2400" spc="1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100" dirty="0">
                <a:solidFill>
                  <a:srgbClr val="FB9400"/>
                </a:solidFill>
                <a:latin typeface="Calibri"/>
                <a:cs typeface="Calibri"/>
              </a:rPr>
              <a:t>p</a:t>
            </a:r>
            <a:r>
              <a:rPr sz="2400" spc="120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FB9400"/>
                </a:solidFill>
                <a:latin typeface="Calibri"/>
                <a:cs typeface="Calibri"/>
              </a:rPr>
              <a:t>?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5327" y="3636264"/>
              <a:ext cx="3133344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105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120" dirty="0">
                <a:solidFill>
                  <a:srgbClr val="FB9400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FB9400"/>
                </a:solidFill>
                <a:latin typeface="Calibri"/>
                <a:cs typeface="Calibri"/>
              </a:rPr>
              <a:t>Go</a:t>
            </a:r>
            <a:r>
              <a:rPr sz="2400" spc="-2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l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FB9400"/>
                </a:solidFill>
                <a:latin typeface="Calibri"/>
                <a:cs typeface="Calibri"/>
              </a:rPr>
              <a:t>f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v</a:t>
            </a:r>
            <a:r>
              <a:rPr sz="2400" spc="1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p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230368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26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Google</a:t>
            </a:r>
            <a:r>
              <a:rPr sz="2000" spc="-110" dirty="0"/>
              <a:t> </a:t>
            </a:r>
            <a:r>
              <a:rPr sz="2000" spc="65" dirty="0"/>
              <a:t>Cloud</a:t>
            </a:r>
            <a:r>
              <a:rPr sz="2000" spc="-100" dirty="0"/>
              <a:t> </a:t>
            </a:r>
            <a:r>
              <a:rPr sz="2000" spc="15" dirty="0"/>
              <a:t>Platform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45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758055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50" dirty="0">
                <a:solidFill>
                  <a:srgbClr val="FFE2C3"/>
                </a:solidFill>
                <a:latin typeface="Calibri"/>
                <a:cs typeface="Calibri"/>
              </a:rPr>
              <a:t>Stackdriver: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0" dirty="0">
                <a:solidFill>
                  <a:srgbClr val="FB9400"/>
                </a:solidFill>
                <a:latin typeface="Calibri"/>
                <a:cs typeface="Calibri"/>
              </a:rPr>
              <a:t>G</a:t>
            </a:r>
            <a:r>
              <a:rPr sz="1400" spc="135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P</a:t>
            </a:r>
            <a:r>
              <a:rPr sz="1400" spc="-55" dirty="0">
                <a:solidFill>
                  <a:srgbClr val="FB9400"/>
                </a:solidFill>
                <a:latin typeface="Calibri"/>
                <a:cs typeface="Calibri"/>
              </a:rPr>
              <a:t>’</a:t>
            </a:r>
            <a:r>
              <a:rPr sz="1400" spc="9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FE2C3"/>
                </a:solidFill>
                <a:latin typeface="Calibri"/>
                <a:cs typeface="Calibri"/>
              </a:rPr>
              <a:t>m</a:t>
            </a:r>
            <a:r>
              <a:rPr sz="1400" spc="60" dirty="0">
                <a:solidFill>
                  <a:srgbClr val="FFE2C3"/>
                </a:solidFill>
                <a:latin typeface="Calibri"/>
                <a:cs typeface="Calibri"/>
              </a:rPr>
              <a:t>o</a:t>
            </a:r>
            <a:r>
              <a:rPr sz="1400" spc="50" dirty="0">
                <a:solidFill>
                  <a:srgbClr val="FFE2C3"/>
                </a:solidFill>
                <a:latin typeface="Calibri"/>
                <a:cs typeface="Calibri"/>
              </a:rPr>
              <a:t>n</a:t>
            </a:r>
            <a:r>
              <a:rPr sz="1400" dirty="0">
                <a:solidFill>
                  <a:srgbClr val="FFE2C3"/>
                </a:solidFill>
                <a:latin typeface="Calibri"/>
                <a:cs typeface="Calibri"/>
              </a:rPr>
              <a:t>i</a:t>
            </a:r>
            <a:r>
              <a:rPr sz="1400" spc="50" dirty="0">
                <a:solidFill>
                  <a:srgbClr val="FFE2C3"/>
                </a:solidFill>
                <a:latin typeface="Calibri"/>
                <a:cs typeface="Calibri"/>
              </a:rPr>
              <a:t>t</a:t>
            </a:r>
            <a:r>
              <a:rPr sz="1400" spc="55" dirty="0">
                <a:solidFill>
                  <a:srgbClr val="FFE2C3"/>
                </a:solidFill>
                <a:latin typeface="Calibri"/>
                <a:cs typeface="Calibri"/>
              </a:rPr>
              <a:t>o</a:t>
            </a:r>
            <a:r>
              <a:rPr sz="1400" spc="30" dirty="0">
                <a:solidFill>
                  <a:srgbClr val="FFE2C3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FFE2C3"/>
                </a:solidFill>
                <a:latin typeface="Calibri"/>
                <a:cs typeface="Calibri"/>
              </a:rPr>
              <a:t>i</a:t>
            </a:r>
            <a:r>
              <a:rPr sz="1400" spc="50" dirty="0">
                <a:solidFill>
                  <a:srgbClr val="FFE2C3"/>
                </a:solidFill>
                <a:latin typeface="Calibri"/>
                <a:cs typeface="Calibri"/>
              </a:rPr>
              <a:t>n</a:t>
            </a:r>
            <a:r>
              <a:rPr sz="1400" spc="20" dirty="0">
                <a:solidFill>
                  <a:srgbClr val="FFE2C3"/>
                </a:solidFill>
                <a:latin typeface="Calibri"/>
                <a:cs typeface="Calibri"/>
              </a:rPr>
              <a:t>g</a:t>
            </a:r>
            <a:r>
              <a:rPr sz="1400" spc="-75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1400" spc="9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dirty="0">
                <a:solidFill>
                  <a:srgbClr val="FB9400"/>
                </a:solidFill>
                <a:latin typeface="Calibri"/>
                <a:cs typeface="Calibri"/>
              </a:rPr>
              <a:t>l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ut</a:t>
            </a:r>
            <a:r>
              <a:rPr sz="140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50" dirty="0">
                <a:solidFill>
                  <a:srgbClr val="FB9400"/>
                </a:solidFill>
                <a:latin typeface="Calibri"/>
                <a:cs typeface="Calibri"/>
              </a:rPr>
              <a:t>Mo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1400" spc="-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1400" spc="1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Calibri"/>
                <a:cs typeface="Calibri"/>
              </a:rPr>
              <a:t>g,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Calibri"/>
                <a:cs typeface="Calibri"/>
              </a:rPr>
              <a:t>l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gg</a:t>
            </a:r>
            <a:r>
              <a:rPr sz="1400" spc="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Calibri"/>
                <a:cs typeface="Calibri"/>
              </a:rPr>
              <a:t>g,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1400" spc="7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1400" spc="-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6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1400" spc="35" dirty="0">
                <a:solidFill>
                  <a:srgbClr val="FB9400"/>
                </a:solidFill>
                <a:latin typeface="Calibri"/>
                <a:cs typeface="Calibri"/>
              </a:rPr>
              <a:t>gn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spc="9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130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1400" spc="9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B9400"/>
                </a:solidFill>
                <a:latin typeface="Calibri"/>
                <a:cs typeface="Calibri"/>
              </a:rPr>
              <a:t>f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spc="25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yo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u</a:t>
            </a:r>
            <a:r>
              <a:rPr sz="1400" spc="25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110" dirty="0">
                <a:solidFill>
                  <a:srgbClr val="FB9400"/>
                </a:solidFill>
                <a:latin typeface="Calibri"/>
                <a:cs typeface="Calibri"/>
              </a:rPr>
              <a:t>G</a:t>
            </a:r>
            <a:r>
              <a:rPr sz="1400" spc="175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1400" spc="65" dirty="0">
                <a:solidFill>
                  <a:srgbClr val="FB9400"/>
                </a:solidFill>
                <a:latin typeface="Calibri"/>
                <a:cs typeface="Calibri"/>
              </a:rPr>
              <a:t>P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erv</a:t>
            </a:r>
            <a:r>
              <a:rPr sz="1400" spc="-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130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1400" spc="9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l</a:t>
            </a:r>
            <a:r>
              <a:rPr sz="1400" spc="9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Calibri"/>
                <a:cs typeface="Calibri"/>
              </a:rPr>
              <a:t>w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1400" spc="3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k</a:t>
            </a:r>
            <a:r>
              <a:rPr sz="1400" spc="9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Calibri"/>
                <a:cs typeface="Calibri"/>
              </a:rPr>
              <a:t>w</a:t>
            </a:r>
            <a:r>
              <a:rPr sz="140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h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AW</a:t>
            </a:r>
            <a:r>
              <a:rPr sz="1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236720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26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Google</a:t>
            </a:r>
            <a:r>
              <a:rPr sz="2000" spc="-110" dirty="0"/>
              <a:t> </a:t>
            </a:r>
            <a:r>
              <a:rPr sz="2000" spc="65" dirty="0"/>
              <a:t>Cloud</a:t>
            </a:r>
            <a:r>
              <a:rPr sz="2000" spc="-100" dirty="0"/>
              <a:t> </a:t>
            </a:r>
            <a:r>
              <a:rPr sz="2000" spc="15" dirty="0"/>
              <a:t>Platform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45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3766185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4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p</a:t>
            </a:r>
            <a:r>
              <a:rPr sz="1400" spc="-4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135" dirty="0">
                <a:solidFill>
                  <a:srgbClr val="FFE2C3"/>
                </a:solidFill>
                <a:latin typeface="Verdana"/>
                <a:cs typeface="Verdana"/>
              </a:rPr>
              <a:t>y</a:t>
            </a:r>
            <a:r>
              <a:rPr sz="1400" spc="-155" dirty="0">
                <a:solidFill>
                  <a:srgbClr val="FFE2C3"/>
                </a:solidFill>
                <a:latin typeface="Verdana"/>
                <a:cs typeface="Verdana"/>
              </a:rPr>
              <a:t>m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40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FE2C3"/>
                </a:solidFill>
                <a:latin typeface="Verdana"/>
                <a:cs typeface="Verdana"/>
              </a:rPr>
              <a:t>M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g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Declarative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your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GCP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stack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IaaC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automated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deployment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YAML-based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522976" cy="1813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26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Google</a:t>
            </a:r>
            <a:r>
              <a:rPr sz="2000" spc="-110" dirty="0"/>
              <a:t> </a:t>
            </a:r>
            <a:r>
              <a:rPr sz="2000" spc="65" dirty="0"/>
              <a:t>Cloud</a:t>
            </a:r>
            <a:r>
              <a:rPr sz="2000" spc="-100" dirty="0"/>
              <a:t> </a:t>
            </a:r>
            <a:r>
              <a:rPr sz="2000" spc="15" dirty="0"/>
              <a:t>Platform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45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5050790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Goog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FE2C3"/>
                </a:solidFill>
                <a:latin typeface="Verdana"/>
                <a:cs typeface="Verdana"/>
              </a:rPr>
              <a:t>K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</a:t>
            </a:r>
            <a:r>
              <a:rPr sz="1400" spc="-50" dirty="0">
                <a:solidFill>
                  <a:srgbClr val="FFE2C3"/>
                </a:solidFill>
                <a:latin typeface="Verdana"/>
                <a:cs typeface="Verdana"/>
              </a:rPr>
              <a:t>b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4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g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Or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h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Do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continuous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integration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Jenkins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Kubernetes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Engine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26791" y="3636264"/>
              <a:ext cx="4090415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90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2400" spc="7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v</a:t>
            </a:r>
            <a:r>
              <a:rPr sz="2400" spc="14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120" dirty="0">
                <a:solidFill>
                  <a:srgbClr val="FB9400"/>
                </a:solidFill>
                <a:latin typeface="Calibri"/>
                <a:cs typeface="Calibri"/>
              </a:rPr>
              <a:t>p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-300" dirty="0">
                <a:solidFill>
                  <a:srgbClr val="FB9400"/>
                </a:solidFill>
                <a:latin typeface="Calibri"/>
                <a:cs typeface="Calibri"/>
              </a:rPr>
              <a:t>M</a:t>
            </a:r>
            <a:r>
              <a:rPr sz="2400" spc="-8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204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os</a:t>
            </a:r>
            <a:r>
              <a:rPr sz="2400" spc="5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30" dirty="0">
                <a:solidFill>
                  <a:srgbClr val="FB9400"/>
                </a:solidFill>
                <a:latin typeface="Calibri"/>
                <a:cs typeface="Calibri"/>
              </a:rPr>
              <a:t>f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150" dirty="0">
                <a:solidFill>
                  <a:srgbClr val="FB9400"/>
                </a:solidFill>
                <a:latin typeface="Calibri"/>
                <a:cs typeface="Calibri"/>
              </a:rPr>
              <a:t>z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u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7397496" cy="297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985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/>
              <a:t>Microsoft</a:t>
            </a:r>
            <a:r>
              <a:rPr sz="2000" spc="-105" dirty="0"/>
              <a:t> </a:t>
            </a:r>
            <a:r>
              <a:rPr sz="2000" spc="40" dirty="0"/>
              <a:t>Azure</a:t>
            </a:r>
            <a:r>
              <a:rPr sz="2000" spc="-95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30784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Continuous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FFE2C3"/>
                </a:solidFill>
                <a:latin typeface="Tahoma"/>
                <a:cs typeface="Tahoma"/>
              </a:rPr>
              <a:t>Integration,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E2C3"/>
                </a:solidFill>
                <a:latin typeface="Tahoma"/>
                <a:cs typeface="Tahoma"/>
              </a:rPr>
              <a:t>Delivery,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Deployment: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Visual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Studio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Team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Services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source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control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CI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2319020"/>
            <a:ext cx="228346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30" dirty="0">
                <a:solidFill>
                  <a:srgbClr val="FFE2C3"/>
                </a:solidFill>
                <a:latin typeface="Tahoma"/>
                <a:cs typeface="Tahoma"/>
              </a:rPr>
              <a:t>J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n</a:t>
            </a:r>
            <a:r>
              <a:rPr sz="1400" spc="-40" dirty="0">
                <a:solidFill>
                  <a:srgbClr val="FFE2C3"/>
                </a:solidFill>
                <a:latin typeface="Tahoma"/>
                <a:cs typeface="Tahoma"/>
              </a:rPr>
              <a:t>k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in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-3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Tahoma"/>
                <a:cs typeface="Tahoma"/>
              </a:rPr>
              <a:t>J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av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pps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3187700"/>
            <a:ext cx="69278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Continuous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Deployment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FE2C3"/>
                </a:solidFill>
                <a:latin typeface="Tahoma"/>
                <a:cs typeface="Tahoma"/>
              </a:rPr>
              <a:t>Triggers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automated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deployment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triggers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integrated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with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CI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6858000" cy="297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985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/>
              <a:t>Microsoft</a:t>
            </a:r>
            <a:r>
              <a:rPr sz="2000" spc="-105" dirty="0"/>
              <a:t> </a:t>
            </a:r>
            <a:r>
              <a:rPr sz="2000" spc="40" dirty="0"/>
              <a:t>Azure</a:t>
            </a:r>
            <a:r>
              <a:rPr sz="2000" spc="-95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78663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Orchestration: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z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g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40" dirty="0">
                <a:solidFill>
                  <a:srgbClr val="FFE2C3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po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co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2319020"/>
            <a:ext cx="43624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Azure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Container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Service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Kubernetes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orchestration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3187700"/>
            <a:ext cx="638746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Azure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Web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Apps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Cloud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hosting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web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apps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integrated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pipeline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7577328" cy="1234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985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/>
              <a:t>Microsoft</a:t>
            </a:r>
            <a:r>
              <a:rPr sz="2000" spc="-105" dirty="0"/>
              <a:t> </a:t>
            </a:r>
            <a:r>
              <a:rPr sz="2000" spc="40" dirty="0"/>
              <a:t>Azure</a:t>
            </a:r>
            <a:r>
              <a:rPr sz="2000" spc="-95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10692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FFE2C3"/>
                </a:solidFill>
                <a:latin typeface="Tahoma"/>
                <a:cs typeface="Tahoma"/>
              </a:rPr>
              <a:t>Monitoring: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Azure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Application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FFE2C3"/>
                </a:solidFill>
                <a:latin typeface="Tahoma"/>
                <a:cs typeface="Tahoma"/>
              </a:rPr>
              <a:t>Insights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FB9400"/>
                </a:solidFill>
                <a:latin typeface="Tahoma"/>
                <a:cs typeface="Tahoma"/>
              </a:rPr>
              <a:t>APM,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diagnostics,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analytics.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Supports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machine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FB9400"/>
                </a:solidFill>
                <a:latin typeface="Tahoma"/>
                <a:cs typeface="Tahoma"/>
              </a:rPr>
              <a:t>learning!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416296" cy="1234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985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/>
              <a:t>Microsoft</a:t>
            </a:r>
            <a:r>
              <a:rPr sz="2000" spc="-105" dirty="0"/>
              <a:t> </a:t>
            </a:r>
            <a:r>
              <a:rPr sz="2000" spc="40" dirty="0"/>
              <a:t>Azure</a:t>
            </a:r>
            <a:r>
              <a:rPr sz="2000" spc="-95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94538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Fa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FE2C3"/>
                </a:solidFill>
                <a:latin typeface="Verdana"/>
                <a:cs typeface="Verdana"/>
              </a:rPr>
              <a:t>/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ss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z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E2C3"/>
                </a:solidFill>
                <a:latin typeface="Verdana"/>
                <a:cs typeface="Verdana"/>
              </a:rPr>
              <a:t>F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un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au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al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fu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z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6167" y="3636264"/>
              <a:ext cx="4931663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60"/>
              </a:spcBef>
            </a:pP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DevOps</a:t>
            </a:r>
            <a:r>
              <a:rPr sz="2400" spc="-13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and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80" dirty="0">
                <a:solidFill>
                  <a:srgbClr val="FB9400"/>
                </a:solidFill>
                <a:latin typeface="Calibri"/>
                <a:cs typeface="Calibri"/>
              </a:rPr>
              <a:t>Amazon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Web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Services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855464" cy="297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021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5" dirty="0"/>
              <a:t>Amazon</a:t>
            </a:r>
            <a:r>
              <a:rPr sz="2000" spc="-100" dirty="0"/>
              <a:t> </a:t>
            </a:r>
            <a:r>
              <a:rPr sz="2000" spc="35" dirty="0"/>
              <a:t>Web</a:t>
            </a:r>
            <a:r>
              <a:rPr sz="2000" spc="-95" dirty="0"/>
              <a:t> </a:t>
            </a:r>
            <a:r>
              <a:rPr sz="2000" spc="50" dirty="0"/>
              <a:t>Services</a:t>
            </a:r>
            <a:r>
              <a:rPr sz="2000" spc="-100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497840" y="871219"/>
            <a:ext cx="4461510" cy="2554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0"/>
              </a:spcBef>
            </a:pP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40" dirty="0">
                <a:solidFill>
                  <a:srgbClr val="FFE2C3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45" dirty="0">
                <a:solidFill>
                  <a:srgbClr val="FFE2C3"/>
                </a:solidFill>
                <a:latin typeface="Tahoma"/>
                <a:cs typeface="Tahoma"/>
              </a:rPr>
              <a:t>z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n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EC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2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FE2C3"/>
                </a:solidFill>
                <a:latin typeface="Tahoma"/>
                <a:cs typeface="Tahoma"/>
              </a:rPr>
              <a:t>(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l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50" dirty="0">
                <a:solidFill>
                  <a:srgbClr val="FFE2C3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i</a:t>
            </a:r>
            <a:r>
              <a:rPr sz="1400" spc="70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50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spc="30" dirty="0">
                <a:solidFill>
                  <a:srgbClr val="FFE2C3"/>
                </a:solidFill>
                <a:latin typeface="Tahoma"/>
                <a:cs typeface="Tahoma"/>
              </a:rPr>
              <a:t>mp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u</a:t>
            </a:r>
            <a:r>
              <a:rPr sz="1400" spc="50" dirty="0">
                <a:solidFill>
                  <a:srgbClr val="FFE2C3"/>
                </a:solidFill>
                <a:latin typeface="Tahoma"/>
                <a:cs typeface="Tahoma"/>
              </a:rPr>
              <a:t>t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l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u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d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)</a:t>
            </a:r>
            <a:r>
              <a:rPr sz="1400" spc="-155" dirty="0">
                <a:solidFill>
                  <a:srgbClr val="FFE2C3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  <a:tabLst>
                <a:tab pos="3359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45" dirty="0">
                <a:solidFill>
                  <a:srgbClr val="FB9400"/>
                </a:solidFill>
                <a:latin typeface="Tahoma"/>
                <a:cs typeface="Tahoma"/>
              </a:rPr>
              <a:t>IaaS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  <a:tabLst>
                <a:tab pos="3359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Ea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il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b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  <a:tabLst>
                <a:tab pos="3359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Full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control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over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your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cloud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infrastructure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  <a:tabLst>
                <a:tab pos="3359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-9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90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oo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14" dirty="0">
                <a:solidFill>
                  <a:srgbClr val="FB9400"/>
                </a:solidFill>
                <a:latin typeface="Tahoma"/>
                <a:cs typeface="Tahoma"/>
              </a:rPr>
              <a:t>,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b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3</a:t>
            </a:r>
            <a:r>
              <a:rPr sz="1350" spc="52" baseline="27777" dirty="0">
                <a:solidFill>
                  <a:srgbClr val="FB9400"/>
                </a:solidFill>
                <a:latin typeface="Tahoma"/>
                <a:cs typeface="Tahoma"/>
              </a:rPr>
              <a:t>rd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-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525256" cy="1234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72529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65" dirty="0"/>
              <a:t>v</a:t>
            </a:r>
            <a:r>
              <a:rPr sz="2000" spc="100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240" dirty="0"/>
              <a:t>C</a:t>
            </a:r>
            <a:r>
              <a:rPr sz="2000" spc="35" dirty="0"/>
              <a:t>u</a:t>
            </a:r>
            <a:r>
              <a:rPr sz="2000" spc="-75" dirty="0"/>
              <a:t>l</a:t>
            </a:r>
            <a:r>
              <a:rPr sz="2000" spc="-10" dirty="0"/>
              <a:t>t</a:t>
            </a:r>
            <a:r>
              <a:rPr sz="2000" spc="35" dirty="0"/>
              <a:t>u</a:t>
            </a:r>
            <a:r>
              <a:rPr sz="2000" spc="-50" dirty="0"/>
              <a:t>r</a:t>
            </a:r>
            <a:r>
              <a:rPr sz="2000" spc="50" dirty="0"/>
              <a:t>e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54975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-80" dirty="0">
                <a:solidFill>
                  <a:srgbClr val="FFE2C3"/>
                </a:solidFill>
                <a:latin typeface="Century Gothic"/>
                <a:cs typeface="Century Gothic"/>
              </a:rPr>
              <a:t>co</a:t>
            </a:r>
            <a:r>
              <a:rPr sz="1350" b="1" spc="25" dirty="0">
                <a:solidFill>
                  <a:srgbClr val="FFE2C3"/>
                </a:solidFill>
                <a:latin typeface="Century Gothic"/>
                <a:cs typeface="Century Gothic"/>
              </a:rPr>
              <a:t>ll</a:t>
            </a:r>
            <a:r>
              <a:rPr sz="1350" b="1" spc="-135" dirty="0">
                <a:solidFill>
                  <a:srgbClr val="FFE2C3"/>
                </a:solidFill>
                <a:latin typeface="Century Gothic"/>
                <a:cs typeface="Century Gothic"/>
              </a:rPr>
              <a:t>a</a:t>
            </a:r>
            <a:r>
              <a:rPr sz="1350" b="1" spc="-45" dirty="0">
                <a:solidFill>
                  <a:srgbClr val="FFE2C3"/>
                </a:solidFill>
                <a:latin typeface="Century Gothic"/>
                <a:cs typeface="Century Gothic"/>
              </a:rPr>
              <a:t>bo</a:t>
            </a:r>
            <a:r>
              <a:rPr sz="1350" b="1" spc="-10" dirty="0">
                <a:solidFill>
                  <a:srgbClr val="FFE2C3"/>
                </a:solidFill>
                <a:latin typeface="Century Gothic"/>
                <a:cs typeface="Century Gothic"/>
              </a:rPr>
              <a:t>ra</a:t>
            </a:r>
            <a:r>
              <a:rPr sz="1350" b="1" spc="140" dirty="0">
                <a:solidFill>
                  <a:srgbClr val="FFE2C3"/>
                </a:solidFill>
                <a:latin typeface="Century Gothic"/>
                <a:cs typeface="Century Gothic"/>
              </a:rPr>
              <a:t>t</a:t>
            </a:r>
            <a:r>
              <a:rPr sz="1350" b="1" spc="25" dirty="0">
                <a:solidFill>
                  <a:srgbClr val="FFE2C3"/>
                </a:solidFill>
                <a:latin typeface="Century Gothic"/>
                <a:cs typeface="Century Gothic"/>
              </a:rPr>
              <a:t>i</a:t>
            </a:r>
            <a:r>
              <a:rPr sz="1350" b="1" spc="-45" dirty="0">
                <a:solidFill>
                  <a:srgbClr val="FFE2C3"/>
                </a:solidFill>
                <a:latin typeface="Century Gothic"/>
                <a:cs typeface="Century Gothic"/>
              </a:rPr>
              <a:t>o</a:t>
            </a:r>
            <a:r>
              <a:rPr sz="1350" b="1" spc="-30" dirty="0">
                <a:solidFill>
                  <a:srgbClr val="FFE2C3"/>
                </a:solidFill>
                <a:latin typeface="Century Gothic"/>
                <a:cs typeface="Century Gothic"/>
              </a:rPr>
              <a:t>n</a:t>
            </a:r>
            <a:r>
              <a:rPr sz="1350" b="1" spc="-114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Under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traditional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separation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between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Ops,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have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35" dirty="0">
                <a:solidFill>
                  <a:srgbClr val="FFE2C3"/>
                </a:solidFill>
                <a:latin typeface="Century Gothic"/>
                <a:cs typeface="Century Gothic"/>
              </a:rPr>
              <a:t>different</a:t>
            </a:r>
            <a:r>
              <a:rPr sz="1350" b="1" spc="-105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-35" dirty="0">
                <a:solidFill>
                  <a:srgbClr val="FFE2C3"/>
                </a:solidFill>
                <a:latin typeface="Century Gothic"/>
                <a:cs typeface="Century Gothic"/>
              </a:rPr>
              <a:t>opposing</a:t>
            </a:r>
            <a:r>
              <a:rPr sz="1350" b="1" spc="-100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goals.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9776" y="1658111"/>
            <a:ext cx="3584448" cy="2737104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279136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021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5" dirty="0"/>
              <a:t>Amazon</a:t>
            </a:r>
            <a:r>
              <a:rPr sz="2000" spc="-100" dirty="0"/>
              <a:t> </a:t>
            </a:r>
            <a:r>
              <a:rPr sz="2000" spc="35" dirty="0"/>
              <a:t>Web</a:t>
            </a:r>
            <a:r>
              <a:rPr sz="2000" spc="-95" dirty="0"/>
              <a:t> </a:t>
            </a:r>
            <a:r>
              <a:rPr sz="2000" spc="50" dirty="0"/>
              <a:t>Services</a:t>
            </a:r>
            <a:r>
              <a:rPr sz="2000" spc="-100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808220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AW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5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B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170" dirty="0">
                <a:solidFill>
                  <a:srgbClr val="FFE2C3"/>
                </a:solidFill>
                <a:latin typeface="Verdana"/>
                <a:cs typeface="Verdana"/>
              </a:rPr>
              <a:t>k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PaaS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Out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25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e-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x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ba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au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al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still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access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underlying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AWS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resources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full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control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302752" cy="31851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021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5" dirty="0"/>
              <a:t>Amazon</a:t>
            </a:r>
            <a:r>
              <a:rPr sz="2000" spc="-100" dirty="0"/>
              <a:t> </a:t>
            </a:r>
            <a:r>
              <a:rPr sz="2000" spc="35" dirty="0"/>
              <a:t>Web</a:t>
            </a:r>
            <a:r>
              <a:rPr sz="2000" spc="-95" dirty="0"/>
              <a:t> </a:t>
            </a:r>
            <a:r>
              <a:rPr sz="2000" spc="50" dirty="0"/>
              <a:t>Services</a:t>
            </a:r>
            <a:r>
              <a:rPr sz="2000" spc="-100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799705" cy="2767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Continuous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Integration,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Delivery,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Deployment: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AW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Bu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il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co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nt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nuo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nt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gra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AW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p</a:t>
            </a:r>
            <a:r>
              <a:rPr sz="1400" spc="-4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140" dirty="0">
                <a:solidFill>
                  <a:srgbClr val="FFE2C3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co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nt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nuo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180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nt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FE2C3"/>
                </a:solidFill>
                <a:latin typeface="Verdana"/>
                <a:cs typeface="Verdana"/>
              </a:rPr>
              <a:t>AWS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CodePipeline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full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pipeline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from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deploy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FE2C3"/>
                </a:solidFill>
                <a:latin typeface="Verdana"/>
                <a:cs typeface="Verdana"/>
              </a:rPr>
              <a:t>AWS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CodeStar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integrates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all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parts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project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management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JIRA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issue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tracking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812536" cy="1813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021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5" dirty="0"/>
              <a:t>Amazon</a:t>
            </a:r>
            <a:r>
              <a:rPr sz="2000" spc="-100" dirty="0"/>
              <a:t> </a:t>
            </a:r>
            <a:r>
              <a:rPr sz="2000" spc="35" dirty="0"/>
              <a:t>Web</a:t>
            </a:r>
            <a:r>
              <a:rPr sz="2000" spc="-95" dirty="0"/>
              <a:t> </a:t>
            </a:r>
            <a:r>
              <a:rPr sz="2000" spc="50" dirty="0"/>
              <a:t>Services</a:t>
            </a:r>
            <a:r>
              <a:rPr sz="2000" spc="-100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5342255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35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2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FE2C3"/>
                </a:solidFill>
                <a:latin typeface="Verdana"/>
                <a:cs typeface="Verdana"/>
              </a:rPr>
              <a:t>f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Co</a:t>
            </a:r>
            <a:r>
              <a:rPr sz="1400" spc="-50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CloudFormation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Stack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templating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engine,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YAML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JSON-based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FE2C3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W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70" dirty="0">
                <a:solidFill>
                  <a:srgbClr val="FFE2C3"/>
                </a:solidFill>
                <a:latin typeface="Verdana"/>
                <a:cs typeface="Verdana"/>
              </a:rPr>
              <a:t>k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2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498848" cy="1234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021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5" dirty="0"/>
              <a:t>Amazon</a:t>
            </a:r>
            <a:r>
              <a:rPr sz="2000" spc="-100" dirty="0"/>
              <a:t> </a:t>
            </a:r>
            <a:r>
              <a:rPr sz="2000" spc="35" dirty="0"/>
              <a:t>Web</a:t>
            </a:r>
            <a:r>
              <a:rPr sz="2000" spc="-95" dirty="0"/>
              <a:t> </a:t>
            </a:r>
            <a:r>
              <a:rPr sz="2000" spc="50" dirty="0"/>
              <a:t>Services</a:t>
            </a:r>
            <a:r>
              <a:rPr sz="2000" spc="-100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02717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4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FE2C3"/>
                </a:solidFill>
                <a:latin typeface="Verdana"/>
                <a:cs typeface="Verdana"/>
              </a:rPr>
              <a:t>/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Fa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AW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55" dirty="0">
                <a:solidFill>
                  <a:srgbClr val="FFE2C3"/>
                </a:solidFill>
                <a:latin typeface="Verdana"/>
                <a:cs typeface="Verdana"/>
              </a:rPr>
              <a:t>m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bd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ru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fu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269224" cy="1447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021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5" dirty="0"/>
              <a:t>Amazon</a:t>
            </a:r>
            <a:r>
              <a:rPr sz="2000" spc="-100" dirty="0"/>
              <a:t> </a:t>
            </a:r>
            <a:r>
              <a:rPr sz="2000" spc="35" dirty="0"/>
              <a:t>Web</a:t>
            </a:r>
            <a:r>
              <a:rPr sz="2000" spc="-95" dirty="0"/>
              <a:t> </a:t>
            </a:r>
            <a:r>
              <a:rPr sz="2000" spc="50" dirty="0"/>
              <a:t>Services</a:t>
            </a:r>
            <a:r>
              <a:rPr sz="2000" spc="-100" dirty="0"/>
              <a:t> </a:t>
            </a:r>
            <a:r>
              <a:rPr sz="2000" spc="80" dirty="0"/>
              <a:t>DevOps</a:t>
            </a:r>
            <a:r>
              <a:rPr sz="2000" spc="-100" dirty="0"/>
              <a:t> </a:t>
            </a:r>
            <a:r>
              <a:rPr sz="2000" spc="40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769225" cy="1030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Monitoring: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Amazon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Cloudwatch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track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metrics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logs,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set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alarms,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responses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monitoring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54552" y="3636264"/>
              <a:ext cx="1834896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5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x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80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p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3285744" cy="32613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3158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-110" dirty="0"/>
              <a:t>w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-10" dirty="0"/>
              <a:t>t</a:t>
            </a:r>
            <a:r>
              <a:rPr sz="2000" spc="40" dirty="0"/>
              <a:t>a</a:t>
            </a:r>
            <a:r>
              <a:rPr sz="2000" spc="-75" dirty="0"/>
              <a:t>l</a:t>
            </a:r>
            <a:r>
              <a:rPr sz="2000" spc="-50" dirty="0"/>
              <a:t>k</a:t>
            </a:r>
            <a:r>
              <a:rPr sz="2000" spc="50" dirty="0"/>
              <a:t>e</a:t>
            </a:r>
            <a:r>
              <a:rPr sz="2000" spc="75" dirty="0"/>
              <a:t>d</a:t>
            </a:r>
            <a:r>
              <a:rPr sz="2000" spc="-95" dirty="0"/>
              <a:t> </a:t>
            </a:r>
            <a:r>
              <a:rPr sz="2000" spc="40" dirty="0"/>
              <a:t>a</a:t>
            </a:r>
            <a:r>
              <a:rPr sz="2000" spc="80" dirty="0"/>
              <a:t>b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-10" dirty="0"/>
              <a:t>t</a:t>
            </a:r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793192"/>
            <a:ext cx="2814955" cy="292163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350" b="1" spc="10" dirty="0">
                <a:solidFill>
                  <a:srgbClr val="FB9400"/>
                </a:solidFill>
                <a:latin typeface="Century Gothic"/>
                <a:cs typeface="Century Gothic"/>
              </a:rPr>
              <a:t>I</a:t>
            </a:r>
            <a:r>
              <a:rPr sz="1350" b="1" spc="-35" dirty="0">
                <a:solidFill>
                  <a:srgbClr val="FB9400"/>
                </a:solidFill>
                <a:latin typeface="Century Gothic"/>
                <a:cs typeface="Century Gothic"/>
              </a:rPr>
              <a:t>n</a:t>
            </a:r>
            <a:r>
              <a:rPr sz="1350" b="1" spc="-85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350" b="1" spc="140" dirty="0">
                <a:solidFill>
                  <a:srgbClr val="FB9400"/>
                </a:solidFill>
                <a:latin typeface="Century Gothic"/>
                <a:cs typeface="Century Gothic"/>
              </a:rPr>
              <a:t>t</a:t>
            </a:r>
            <a:r>
              <a:rPr sz="1350" b="1" dirty="0">
                <a:solidFill>
                  <a:srgbClr val="FB9400"/>
                </a:solidFill>
                <a:latin typeface="Century Gothic"/>
                <a:cs typeface="Century Gothic"/>
              </a:rPr>
              <a:t>h</a:t>
            </a:r>
            <a:r>
              <a:rPr sz="1350" b="1" spc="20" dirty="0">
                <a:solidFill>
                  <a:srgbClr val="FB9400"/>
                </a:solidFill>
                <a:latin typeface="Century Gothic"/>
                <a:cs typeface="Century Gothic"/>
              </a:rPr>
              <a:t>i</a:t>
            </a:r>
            <a:r>
              <a:rPr sz="1350" b="1" spc="50" dirty="0">
                <a:solidFill>
                  <a:srgbClr val="FB9400"/>
                </a:solidFill>
                <a:latin typeface="Century Gothic"/>
                <a:cs typeface="Century Gothic"/>
              </a:rPr>
              <a:t>s</a:t>
            </a:r>
            <a:r>
              <a:rPr sz="1350" b="1" spc="-90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350" b="1" spc="-120" dirty="0">
                <a:solidFill>
                  <a:srgbClr val="FB9400"/>
                </a:solidFill>
                <a:latin typeface="Century Gothic"/>
                <a:cs typeface="Century Gothic"/>
              </a:rPr>
              <a:t>c</a:t>
            </a:r>
            <a:r>
              <a:rPr sz="1350" b="1" spc="-45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1350" b="1" dirty="0">
                <a:solidFill>
                  <a:srgbClr val="FB9400"/>
                </a:solidFill>
                <a:latin typeface="Century Gothic"/>
                <a:cs typeface="Century Gothic"/>
              </a:rPr>
              <a:t>u</a:t>
            </a:r>
            <a:r>
              <a:rPr sz="1350" b="1" spc="114" dirty="0">
                <a:solidFill>
                  <a:srgbClr val="FB9400"/>
                </a:solidFill>
                <a:latin typeface="Century Gothic"/>
                <a:cs typeface="Century Gothic"/>
              </a:rPr>
              <a:t>r</a:t>
            </a:r>
            <a:r>
              <a:rPr sz="1350" b="1" spc="75" dirty="0">
                <a:solidFill>
                  <a:srgbClr val="FB9400"/>
                </a:solidFill>
                <a:latin typeface="Century Gothic"/>
                <a:cs typeface="Century Gothic"/>
              </a:rPr>
              <a:t>s</a:t>
            </a:r>
            <a:r>
              <a:rPr sz="1350" b="1" spc="-80" dirty="0">
                <a:solidFill>
                  <a:srgbClr val="FB9400"/>
                </a:solidFill>
                <a:latin typeface="Century Gothic"/>
                <a:cs typeface="Century Gothic"/>
              </a:rPr>
              <a:t>e</a:t>
            </a:r>
            <a:r>
              <a:rPr sz="1350" b="1" spc="-70" dirty="0">
                <a:solidFill>
                  <a:srgbClr val="FB9400"/>
                </a:solidFill>
                <a:latin typeface="Century Gothic"/>
                <a:cs typeface="Century Gothic"/>
              </a:rPr>
              <a:t>,</a:t>
            </a:r>
            <a:r>
              <a:rPr sz="1350" b="1" spc="-90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350" b="1" spc="-60" dirty="0">
                <a:solidFill>
                  <a:srgbClr val="FB9400"/>
                </a:solidFill>
                <a:latin typeface="Century Gothic"/>
                <a:cs typeface="Century Gothic"/>
              </a:rPr>
              <a:t>w</a:t>
            </a:r>
            <a:r>
              <a:rPr sz="1350" b="1" spc="-114" dirty="0">
                <a:solidFill>
                  <a:srgbClr val="FB9400"/>
                </a:solidFill>
                <a:latin typeface="Century Gothic"/>
                <a:cs typeface="Century Gothic"/>
              </a:rPr>
              <a:t>e</a:t>
            </a:r>
            <a:r>
              <a:rPr sz="1350" b="1" spc="-85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350" b="1" spc="140" dirty="0">
                <a:solidFill>
                  <a:srgbClr val="FB9400"/>
                </a:solidFill>
                <a:latin typeface="Century Gothic"/>
                <a:cs typeface="Century Gothic"/>
              </a:rPr>
              <a:t>t</a:t>
            </a:r>
            <a:r>
              <a:rPr sz="1350" b="1" spc="-135" dirty="0">
                <a:solidFill>
                  <a:srgbClr val="FB9400"/>
                </a:solidFill>
                <a:latin typeface="Century Gothic"/>
                <a:cs typeface="Century Gothic"/>
              </a:rPr>
              <a:t>a</a:t>
            </a:r>
            <a:r>
              <a:rPr sz="1350" b="1" spc="20" dirty="0">
                <a:solidFill>
                  <a:srgbClr val="FB9400"/>
                </a:solidFill>
                <a:latin typeface="Century Gothic"/>
                <a:cs typeface="Century Gothic"/>
              </a:rPr>
              <a:t>l</a:t>
            </a:r>
            <a:r>
              <a:rPr sz="1350" b="1" spc="-100" dirty="0">
                <a:solidFill>
                  <a:srgbClr val="FB9400"/>
                </a:solidFill>
                <a:latin typeface="Century Gothic"/>
                <a:cs typeface="Century Gothic"/>
              </a:rPr>
              <a:t>k</a:t>
            </a:r>
            <a:r>
              <a:rPr sz="1350" b="1" spc="-80" dirty="0">
                <a:solidFill>
                  <a:srgbClr val="FB9400"/>
                </a:solidFill>
                <a:latin typeface="Century Gothic"/>
                <a:cs typeface="Century Gothic"/>
              </a:rPr>
              <a:t>ed</a:t>
            </a:r>
            <a:r>
              <a:rPr sz="1350" b="1" spc="-85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350" b="1" spc="-135" dirty="0">
                <a:solidFill>
                  <a:srgbClr val="FB9400"/>
                </a:solidFill>
                <a:latin typeface="Century Gothic"/>
                <a:cs typeface="Century Gothic"/>
              </a:rPr>
              <a:t>a</a:t>
            </a:r>
            <a:r>
              <a:rPr sz="1350" b="1" spc="-45" dirty="0">
                <a:solidFill>
                  <a:srgbClr val="FB9400"/>
                </a:solidFill>
                <a:latin typeface="Century Gothic"/>
                <a:cs typeface="Century Gothic"/>
              </a:rPr>
              <a:t>bo</a:t>
            </a:r>
            <a:r>
              <a:rPr sz="1350" b="1" dirty="0">
                <a:solidFill>
                  <a:srgbClr val="FB9400"/>
                </a:solidFill>
                <a:latin typeface="Century Gothic"/>
                <a:cs typeface="Century Gothic"/>
              </a:rPr>
              <a:t>u</a:t>
            </a:r>
            <a:r>
              <a:rPr sz="1350" b="1" spc="140" dirty="0">
                <a:solidFill>
                  <a:srgbClr val="FB9400"/>
                </a:solidFill>
                <a:latin typeface="Century Gothic"/>
                <a:cs typeface="Century Gothic"/>
              </a:rPr>
              <a:t>t</a:t>
            </a:r>
            <a:r>
              <a:rPr sz="1350" b="1" spc="-40" dirty="0">
                <a:solidFill>
                  <a:srgbClr val="FB9400"/>
                </a:solidFill>
                <a:latin typeface="Century Gothic"/>
                <a:cs typeface="Century Gothic"/>
              </a:rPr>
              <a:t>:</a:t>
            </a:r>
            <a:endParaRPr sz="1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Pra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oo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3681984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1868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0" dirty="0"/>
              <a:t>N</a:t>
            </a:r>
            <a:r>
              <a:rPr sz="2000" spc="40" dirty="0"/>
              <a:t>e</a:t>
            </a:r>
            <a:r>
              <a:rPr sz="2000" spc="45" dirty="0"/>
              <a:t>x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80" dirty="0"/>
              <a:t>S</a:t>
            </a:r>
            <a:r>
              <a:rPr sz="2000" spc="55" dirty="0"/>
              <a:t>t</a:t>
            </a:r>
            <a:r>
              <a:rPr sz="2000" spc="50" dirty="0"/>
              <a:t>e</a:t>
            </a:r>
            <a:r>
              <a:rPr sz="2000" spc="90" dirty="0"/>
              <a:t>ps</a:t>
            </a:r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793192"/>
            <a:ext cx="3210560" cy="205295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350" b="1" spc="105" dirty="0">
                <a:solidFill>
                  <a:srgbClr val="FB9400"/>
                </a:solidFill>
                <a:latin typeface="Century Gothic"/>
                <a:cs typeface="Century Gothic"/>
              </a:rPr>
              <a:t>T</a:t>
            </a:r>
            <a:r>
              <a:rPr sz="1350" b="1" spc="140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1350" b="1" spc="-45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1350" b="1" spc="-5" dirty="0">
                <a:solidFill>
                  <a:srgbClr val="FB9400"/>
                </a:solidFill>
                <a:latin typeface="Century Gothic"/>
                <a:cs typeface="Century Gothic"/>
              </a:rPr>
              <a:t>l</a:t>
            </a:r>
            <a:r>
              <a:rPr sz="1350" b="1" spc="-90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350" b="1" spc="-75" dirty="0">
                <a:solidFill>
                  <a:srgbClr val="FB9400"/>
                </a:solidFill>
                <a:latin typeface="Century Gothic"/>
                <a:cs typeface="Century Gothic"/>
              </a:rPr>
              <a:t>Q</a:t>
            </a:r>
            <a:r>
              <a:rPr sz="1350" b="1" dirty="0">
                <a:solidFill>
                  <a:srgbClr val="FB9400"/>
                </a:solidFill>
                <a:latin typeface="Century Gothic"/>
                <a:cs typeface="Century Gothic"/>
              </a:rPr>
              <a:t>u</a:t>
            </a:r>
            <a:r>
              <a:rPr sz="1350" b="1" spc="25" dirty="0">
                <a:solidFill>
                  <a:srgbClr val="FB9400"/>
                </a:solidFill>
                <a:latin typeface="Century Gothic"/>
                <a:cs typeface="Century Gothic"/>
              </a:rPr>
              <a:t>i</a:t>
            </a:r>
            <a:r>
              <a:rPr sz="1350" b="1" spc="-120" dirty="0">
                <a:solidFill>
                  <a:srgbClr val="FB9400"/>
                </a:solidFill>
                <a:latin typeface="Century Gothic"/>
                <a:cs typeface="Century Gothic"/>
              </a:rPr>
              <a:t>c</a:t>
            </a:r>
            <a:r>
              <a:rPr sz="1350" b="1" spc="-125" dirty="0">
                <a:solidFill>
                  <a:srgbClr val="FB9400"/>
                </a:solidFill>
                <a:latin typeface="Century Gothic"/>
                <a:cs typeface="Century Gothic"/>
              </a:rPr>
              <a:t>k</a:t>
            </a:r>
            <a:r>
              <a:rPr sz="1350" b="1" spc="-90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350" b="1" spc="90" dirty="0">
                <a:solidFill>
                  <a:srgbClr val="FB9400"/>
                </a:solidFill>
                <a:latin typeface="Century Gothic"/>
                <a:cs typeface="Century Gothic"/>
              </a:rPr>
              <a:t>S</a:t>
            </a:r>
            <a:r>
              <a:rPr sz="1350" b="1" spc="140" dirty="0">
                <a:solidFill>
                  <a:srgbClr val="FB9400"/>
                </a:solidFill>
                <a:latin typeface="Century Gothic"/>
                <a:cs typeface="Century Gothic"/>
              </a:rPr>
              <a:t>t</a:t>
            </a:r>
            <a:r>
              <a:rPr sz="1350" b="1" spc="-135" dirty="0">
                <a:solidFill>
                  <a:srgbClr val="FB9400"/>
                </a:solidFill>
                <a:latin typeface="Century Gothic"/>
                <a:cs typeface="Century Gothic"/>
              </a:rPr>
              <a:t>a</a:t>
            </a:r>
            <a:r>
              <a:rPr sz="1350" b="1" spc="114" dirty="0">
                <a:solidFill>
                  <a:srgbClr val="FB9400"/>
                </a:solidFill>
                <a:latin typeface="Century Gothic"/>
                <a:cs typeface="Century Gothic"/>
              </a:rPr>
              <a:t>r</a:t>
            </a:r>
            <a:r>
              <a:rPr sz="1350" b="1" spc="140" dirty="0">
                <a:solidFill>
                  <a:srgbClr val="FB9400"/>
                </a:solidFill>
                <a:latin typeface="Century Gothic"/>
                <a:cs typeface="Century Gothic"/>
              </a:rPr>
              <a:t>t</a:t>
            </a:r>
            <a:r>
              <a:rPr sz="1350" b="1" spc="75" dirty="0">
                <a:solidFill>
                  <a:srgbClr val="FB9400"/>
                </a:solidFill>
                <a:latin typeface="Century Gothic"/>
                <a:cs typeface="Century Gothic"/>
              </a:rPr>
              <a:t>s</a:t>
            </a:r>
            <a:r>
              <a:rPr sz="1350" b="1" spc="-40" dirty="0">
                <a:solidFill>
                  <a:srgbClr val="FB9400"/>
                </a:solidFill>
                <a:latin typeface="Century Gothic"/>
                <a:cs typeface="Century Gothic"/>
              </a:rPr>
              <a:t>:</a:t>
            </a:r>
            <a:endParaRPr sz="1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(</a:t>
            </a:r>
            <a:r>
              <a:rPr sz="1400" spc="-400" dirty="0">
                <a:solidFill>
                  <a:srgbClr val="FB9400"/>
                </a:solidFill>
                <a:latin typeface="Verdana"/>
                <a:cs typeface="Verdana"/>
              </a:rPr>
              <a:t>+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rt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ss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)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Ansible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Git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Jenkins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Puppet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2551176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1868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0" dirty="0"/>
              <a:t>N</a:t>
            </a:r>
            <a:r>
              <a:rPr sz="2000" spc="40" dirty="0"/>
              <a:t>e</a:t>
            </a:r>
            <a:r>
              <a:rPr sz="2000" spc="45" dirty="0"/>
              <a:t>x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80" dirty="0"/>
              <a:t>S</a:t>
            </a:r>
            <a:r>
              <a:rPr sz="2000" spc="55" dirty="0"/>
              <a:t>t</a:t>
            </a:r>
            <a:r>
              <a:rPr sz="2000" spc="50" dirty="0"/>
              <a:t>e</a:t>
            </a:r>
            <a:r>
              <a:rPr sz="2000" spc="90" dirty="0"/>
              <a:t>ps</a:t>
            </a:r>
            <a:endParaRPr sz="20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5940" y="872205"/>
            <a:ext cx="2078989" cy="197421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350" b="1" spc="-75" dirty="0">
                <a:solidFill>
                  <a:srgbClr val="FB9400"/>
                </a:solidFill>
                <a:latin typeface="Century Gothic"/>
                <a:cs typeface="Century Gothic"/>
              </a:rPr>
              <a:t>C</a:t>
            </a:r>
            <a:r>
              <a:rPr sz="1350" b="1" spc="-10" dirty="0">
                <a:solidFill>
                  <a:srgbClr val="FB9400"/>
                </a:solidFill>
                <a:latin typeface="Century Gothic"/>
                <a:cs typeface="Century Gothic"/>
              </a:rPr>
              <a:t>l</a:t>
            </a:r>
            <a:r>
              <a:rPr sz="1350" b="1" spc="-45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1350" b="1" dirty="0">
                <a:solidFill>
                  <a:srgbClr val="FB9400"/>
                </a:solidFill>
                <a:latin typeface="Century Gothic"/>
                <a:cs typeface="Century Gothic"/>
              </a:rPr>
              <a:t>u</a:t>
            </a:r>
            <a:r>
              <a:rPr sz="1350" b="1" spc="-80" dirty="0">
                <a:solidFill>
                  <a:srgbClr val="FB9400"/>
                </a:solidFill>
                <a:latin typeface="Century Gothic"/>
                <a:cs typeface="Century Gothic"/>
              </a:rPr>
              <a:t>d </a:t>
            </a:r>
            <a:r>
              <a:rPr sz="1350" b="1" spc="65" dirty="0">
                <a:solidFill>
                  <a:srgbClr val="FB9400"/>
                </a:solidFill>
                <a:latin typeface="Century Gothic"/>
                <a:cs typeface="Century Gothic"/>
              </a:rPr>
              <a:t>P</a:t>
            </a:r>
            <a:r>
              <a:rPr sz="1350" b="1" spc="20" dirty="0">
                <a:solidFill>
                  <a:srgbClr val="FB9400"/>
                </a:solidFill>
                <a:latin typeface="Century Gothic"/>
                <a:cs typeface="Century Gothic"/>
              </a:rPr>
              <a:t>l</a:t>
            </a:r>
            <a:r>
              <a:rPr sz="1350" b="1" spc="-135" dirty="0">
                <a:solidFill>
                  <a:srgbClr val="FB9400"/>
                </a:solidFill>
                <a:latin typeface="Century Gothic"/>
                <a:cs typeface="Century Gothic"/>
              </a:rPr>
              <a:t>a</a:t>
            </a:r>
            <a:r>
              <a:rPr sz="1350" b="1" spc="140" dirty="0">
                <a:solidFill>
                  <a:srgbClr val="FB9400"/>
                </a:solidFill>
                <a:latin typeface="Century Gothic"/>
                <a:cs typeface="Century Gothic"/>
              </a:rPr>
              <a:t>tf</a:t>
            </a:r>
            <a:r>
              <a:rPr sz="1350" b="1" spc="-45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1350" b="1" spc="114" dirty="0">
                <a:solidFill>
                  <a:srgbClr val="FB9400"/>
                </a:solidFill>
                <a:latin typeface="Century Gothic"/>
                <a:cs typeface="Century Gothic"/>
              </a:rPr>
              <a:t>r</a:t>
            </a:r>
            <a:r>
              <a:rPr sz="1350" b="1" spc="-20" dirty="0">
                <a:solidFill>
                  <a:srgbClr val="FB9400"/>
                </a:solidFill>
                <a:latin typeface="Century Gothic"/>
                <a:cs typeface="Century Gothic"/>
              </a:rPr>
              <a:t>m</a:t>
            </a:r>
            <a:r>
              <a:rPr sz="1350" b="1" spc="75" dirty="0">
                <a:solidFill>
                  <a:srgbClr val="FB9400"/>
                </a:solidFill>
                <a:latin typeface="Century Gothic"/>
                <a:cs typeface="Century Gothic"/>
              </a:rPr>
              <a:t>s</a:t>
            </a:r>
            <a:r>
              <a:rPr sz="1350" b="1" spc="-40" dirty="0">
                <a:solidFill>
                  <a:srgbClr val="FB9400"/>
                </a:solidFill>
                <a:latin typeface="Century Gothic"/>
                <a:cs typeface="Century Gothic"/>
              </a:rPr>
              <a:t>:</a:t>
            </a:r>
            <a:endParaRPr sz="13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Goog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atfor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Azure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z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90217" y="356107"/>
            <a:ext cx="11868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00" spc="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4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spc="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spc="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90" dirty="0">
                <a:solidFill>
                  <a:srgbClr val="FFFFFF"/>
                </a:solidFill>
                <a:latin typeface="Calibri"/>
                <a:cs typeface="Calibri"/>
              </a:rPr>
              <a:t>ps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3522662" y="2174958"/>
            <a:ext cx="209232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spc="-185" dirty="0">
                <a:solidFill>
                  <a:srgbClr val="FB9400"/>
                </a:solidFill>
                <a:latin typeface="Century Gothic"/>
                <a:cs typeface="Century Gothic"/>
              </a:rPr>
              <a:t>G</a:t>
            </a:r>
            <a:r>
              <a:rPr sz="2350" b="1" spc="-180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2350" b="1" spc="-160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2350" b="1" spc="-105" dirty="0">
                <a:solidFill>
                  <a:srgbClr val="FB9400"/>
                </a:solidFill>
                <a:latin typeface="Century Gothic"/>
                <a:cs typeface="Century Gothic"/>
              </a:rPr>
              <a:t>d</a:t>
            </a:r>
            <a:r>
              <a:rPr sz="2350" b="1" spc="-145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2350" b="1" spc="-160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2350" b="1" spc="-70" dirty="0">
                <a:solidFill>
                  <a:srgbClr val="FB9400"/>
                </a:solidFill>
                <a:latin typeface="Century Gothic"/>
                <a:cs typeface="Century Gothic"/>
              </a:rPr>
              <a:t>D</a:t>
            </a:r>
            <a:r>
              <a:rPr sz="2350" b="1" spc="-55" dirty="0">
                <a:solidFill>
                  <a:srgbClr val="FB9400"/>
                </a:solidFill>
                <a:latin typeface="Century Gothic"/>
                <a:cs typeface="Century Gothic"/>
              </a:rPr>
              <a:t>e</a:t>
            </a:r>
            <a:r>
              <a:rPr sz="2350" b="1" spc="-70" dirty="0">
                <a:solidFill>
                  <a:srgbClr val="FB9400"/>
                </a:solidFill>
                <a:latin typeface="Century Gothic"/>
                <a:cs typeface="Century Gothic"/>
              </a:rPr>
              <a:t>v</a:t>
            </a:r>
            <a:r>
              <a:rPr sz="2350" b="1" spc="-155" dirty="0">
                <a:solidFill>
                  <a:srgbClr val="FB9400"/>
                </a:solidFill>
                <a:latin typeface="Century Gothic"/>
                <a:cs typeface="Century Gothic"/>
              </a:rPr>
              <a:t>O</a:t>
            </a:r>
            <a:r>
              <a:rPr sz="2350" b="1" spc="-105" dirty="0">
                <a:solidFill>
                  <a:srgbClr val="FB9400"/>
                </a:solidFill>
                <a:latin typeface="Century Gothic"/>
                <a:cs typeface="Century Gothic"/>
              </a:rPr>
              <a:t>p</a:t>
            </a:r>
            <a:r>
              <a:rPr sz="2350" b="1" spc="120" dirty="0">
                <a:solidFill>
                  <a:srgbClr val="FB9400"/>
                </a:solidFill>
                <a:latin typeface="Century Gothic"/>
                <a:cs typeface="Century Gothic"/>
              </a:rPr>
              <a:t>s</a:t>
            </a:r>
            <a:r>
              <a:rPr sz="2350" b="1" spc="-35" dirty="0">
                <a:solidFill>
                  <a:srgbClr val="FB9400"/>
                </a:solidFill>
                <a:latin typeface="Century Gothic"/>
                <a:cs typeface="Century Gothic"/>
              </a:rPr>
              <a:t>!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751576" cy="1234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72529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65" dirty="0"/>
              <a:t>v</a:t>
            </a:r>
            <a:r>
              <a:rPr sz="2000" spc="100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240" dirty="0"/>
              <a:t>C</a:t>
            </a:r>
            <a:r>
              <a:rPr sz="2000" spc="35" dirty="0"/>
              <a:t>u</a:t>
            </a:r>
            <a:r>
              <a:rPr sz="2000" spc="-75" dirty="0"/>
              <a:t>l</a:t>
            </a:r>
            <a:r>
              <a:rPr sz="2000" spc="-10" dirty="0"/>
              <a:t>t</a:t>
            </a:r>
            <a:r>
              <a:rPr sz="2000" spc="35" dirty="0"/>
              <a:t>u</a:t>
            </a:r>
            <a:r>
              <a:rPr sz="2000" spc="-50" dirty="0"/>
              <a:t>r</a:t>
            </a:r>
            <a:r>
              <a:rPr sz="2000" spc="50" dirty="0"/>
              <a:t>e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5280025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-80" dirty="0">
                <a:solidFill>
                  <a:srgbClr val="FFE2C3"/>
                </a:solidFill>
                <a:latin typeface="Century Gothic"/>
                <a:cs typeface="Century Gothic"/>
              </a:rPr>
              <a:t>co</a:t>
            </a:r>
            <a:r>
              <a:rPr sz="1350" b="1" spc="25" dirty="0">
                <a:solidFill>
                  <a:srgbClr val="FFE2C3"/>
                </a:solidFill>
                <a:latin typeface="Century Gothic"/>
                <a:cs typeface="Century Gothic"/>
              </a:rPr>
              <a:t>ll</a:t>
            </a:r>
            <a:r>
              <a:rPr sz="1350" b="1" spc="-135" dirty="0">
                <a:solidFill>
                  <a:srgbClr val="FFE2C3"/>
                </a:solidFill>
                <a:latin typeface="Century Gothic"/>
                <a:cs typeface="Century Gothic"/>
              </a:rPr>
              <a:t>a</a:t>
            </a:r>
            <a:r>
              <a:rPr sz="1350" b="1" spc="-45" dirty="0">
                <a:solidFill>
                  <a:srgbClr val="FFE2C3"/>
                </a:solidFill>
                <a:latin typeface="Century Gothic"/>
                <a:cs typeface="Century Gothic"/>
              </a:rPr>
              <a:t>bo</a:t>
            </a:r>
            <a:r>
              <a:rPr sz="1350" b="1" spc="-10" dirty="0">
                <a:solidFill>
                  <a:srgbClr val="FFE2C3"/>
                </a:solidFill>
                <a:latin typeface="Century Gothic"/>
                <a:cs typeface="Century Gothic"/>
              </a:rPr>
              <a:t>ra</a:t>
            </a:r>
            <a:r>
              <a:rPr sz="1350" b="1" spc="140" dirty="0">
                <a:solidFill>
                  <a:srgbClr val="FFE2C3"/>
                </a:solidFill>
                <a:latin typeface="Century Gothic"/>
                <a:cs typeface="Century Gothic"/>
              </a:rPr>
              <a:t>t</a:t>
            </a:r>
            <a:r>
              <a:rPr sz="1350" b="1" spc="25" dirty="0">
                <a:solidFill>
                  <a:srgbClr val="FFE2C3"/>
                </a:solidFill>
                <a:latin typeface="Century Gothic"/>
                <a:cs typeface="Century Gothic"/>
              </a:rPr>
              <a:t>i</a:t>
            </a:r>
            <a:r>
              <a:rPr sz="1350" b="1" spc="-45" dirty="0">
                <a:solidFill>
                  <a:srgbClr val="FFE2C3"/>
                </a:solidFill>
                <a:latin typeface="Century Gothic"/>
                <a:cs typeface="Century Gothic"/>
              </a:rPr>
              <a:t>o</a:t>
            </a:r>
            <a:r>
              <a:rPr sz="1350" b="1" spc="-30" dirty="0">
                <a:solidFill>
                  <a:srgbClr val="FFE2C3"/>
                </a:solidFill>
                <a:latin typeface="Century Gothic"/>
                <a:cs typeface="Century Gothic"/>
              </a:rPr>
              <a:t>n</a:t>
            </a:r>
            <a:r>
              <a:rPr sz="1350" b="1" spc="-114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DevOps,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work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together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share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-50" dirty="0">
                <a:solidFill>
                  <a:srgbClr val="FFE2C3"/>
                </a:solidFill>
                <a:latin typeface="Century Gothic"/>
                <a:cs typeface="Century Gothic"/>
              </a:rPr>
              <a:t>same</a:t>
            </a:r>
            <a:r>
              <a:rPr sz="1350" b="1" spc="-75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350" b="1" spc="-80" dirty="0">
                <a:solidFill>
                  <a:srgbClr val="FFE2C3"/>
                </a:solidFill>
                <a:latin typeface="Century Gothic"/>
                <a:cs typeface="Century Gothic"/>
              </a:rPr>
              <a:t>goals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6248" y="1749551"/>
            <a:ext cx="3651504" cy="22829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056888" cy="297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013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The</a:t>
            </a:r>
            <a:r>
              <a:rPr sz="2000" spc="-110" dirty="0"/>
              <a:t> </a:t>
            </a:r>
            <a:r>
              <a:rPr sz="2000" spc="50" dirty="0"/>
              <a:t>Goals</a:t>
            </a:r>
            <a:r>
              <a:rPr sz="2000" spc="-110" dirty="0"/>
              <a:t> </a:t>
            </a:r>
            <a:r>
              <a:rPr sz="2000" spc="30" dirty="0"/>
              <a:t>of</a:t>
            </a:r>
            <a:r>
              <a:rPr sz="2000" spc="-110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30" dirty="0"/>
              <a:t>Culture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3584575" cy="8940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2241600"/>
            <a:ext cx="2917190" cy="11836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li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Fa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e-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(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TT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)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6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duct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ur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95" dirty="0">
                <a:solidFill>
                  <a:srgbClr val="FB9400"/>
                </a:solidFill>
                <a:latin typeface="Verdana"/>
                <a:cs typeface="Verdana"/>
              </a:rPr>
              <a:t>Im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1197863"/>
              <a:ext cx="8421624" cy="33985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013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The</a:t>
            </a:r>
            <a:r>
              <a:rPr sz="2000" spc="-110" dirty="0"/>
              <a:t> </a:t>
            </a:r>
            <a:r>
              <a:rPr sz="2000" spc="50" dirty="0"/>
              <a:t>Goals</a:t>
            </a:r>
            <a:r>
              <a:rPr sz="2000" spc="-110" dirty="0"/>
              <a:t> </a:t>
            </a:r>
            <a:r>
              <a:rPr sz="2000" spc="30" dirty="0"/>
              <a:t>of</a:t>
            </a:r>
            <a:r>
              <a:rPr sz="2000" spc="-110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30" dirty="0"/>
              <a:t>Culture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1160780"/>
            <a:ext cx="7950834" cy="2981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r.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 marR="357505">
              <a:lnSpc>
                <a:spcPct val="100000"/>
              </a:lnSpc>
            </a:pP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culture,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devs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stability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well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speed,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speed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well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stability.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traditional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roles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operational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engineers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even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become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blurred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under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DevOps.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 marR="603885">
              <a:lnSpc>
                <a:spcPct val="100000"/>
              </a:lnSpc>
            </a:pP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Instead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“throwing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over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wall,”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work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together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create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processes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support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both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speed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stability.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recognizes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powerful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when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they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together!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62911" y="3636264"/>
              <a:ext cx="5218176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40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FB9400"/>
                </a:solidFill>
                <a:latin typeface="Calibri"/>
                <a:cs typeface="Calibri"/>
              </a:rPr>
              <a:t>Story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FB9400"/>
                </a:solidFill>
                <a:latin typeface="Calibri"/>
                <a:cs typeface="Calibri"/>
              </a:rPr>
              <a:t>of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DevOps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B9400"/>
                </a:solidFill>
                <a:latin typeface="Calibri"/>
                <a:cs typeface="Calibri"/>
              </a:rPr>
              <a:t>vs.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FB9400"/>
                </a:solidFill>
                <a:latin typeface="Calibri"/>
                <a:cs typeface="Calibri"/>
              </a:rPr>
              <a:t>Traditional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FB9400"/>
                </a:solidFill>
                <a:latin typeface="Calibri"/>
                <a:cs typeface="Calibri"/>
              </a:rPr>
              <a:t>Silos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174735" cy="15361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821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The</a:t>
            </a:r>
            <a:r>
              <a:rPr sz="2000" spc="-100" dirty="0"/>
              <a:t> </a:t>
            </a:r>
            <a:r>
              <a:rPr sz="2000" spc="30" dirty="0"/>
              <a:t>Story</a:t>
            </a:r>
            <a:r>
              <a:rPr sz="2000" spc="-105" dirty="0"/>
              <a:t> </a:t>
            </a:r>
            <a:r>
              <a:rPr sz="2000" spc="30" dirty="0"/>
              <a:t>of</a:t>
            </a:r>
            <a:r>
              <a:rPr sz="2000" spc="-100" dirty="0"/>
              <a:t> </a:t>
            </a:r>
            <a:r>
              <a:rPr sz="2000" spc="90" dirty="0"/>
              <a:t>Some</a:t>
            </a:r>
            <a:r>
              <a:rPr sz="2000" spc="-100" dirty="0"/>
              <a:t> </a:t>
            </a:r>
            <a:r>
              <a:rPr sz="2000" spc="65" dirty="0"/>
              <a:t>Code:</a:t>
            </a:r>
            <a:r>
              <a:rPr sz="2000" spc="-110" dirty="0"/>
              <a:t> </a:t>
            </a:r>
            <a:r>
              <a:rPr sz="2000" spc="10" dirty="0"/>
              <a:t>Traditional</a:t>
            </a:r>
            <a:r>
              <a:rPr sz="2000" spc="-110" dirty="0"/>
              <a:t> </a:t>
            </a:r>
            <a:r>
              <a:rPr sz="2000" spc="30" dirty="0"/>
              <a:t>Silos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7713345" cy="11836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“t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6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ll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”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QA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bounces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back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forth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between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QA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QA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discovers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Devs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fix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them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Fi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na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ll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duct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1304" y="2252472"/>
            <a:ext cx="5041900" cy="1798320"/>
            <a:chOff x="2051304" y="2252472"/>
            <a:chExt cx="5041900" cy="179832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1304" y="2346960"/>
              <a:ext cx="5041392" cy="17038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1928" y="2252472"/>
              <a:ext cx="487680" cy="4876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5763768" cy="18257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821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The</a:t>
            </a:r>
            <a:r>
              <a:rPr sz="2000" spc="-100" dirty="0"/>
              <a:t> </a:t>
            </a:r>
            <a:r>
              <a:rPr sz="2000" spc="30" dirty="0"/>
              <a:t>Story</a:t>
            </a:r>
            <a:r>
              <a:rPr sz="2000" spc="-105" dirty="0"/>
              <a:t> </a:t>
            </a:r>
            <a:r>
              <a:rPr sz="2000" spc="30" dirty="0"/>
              <a:t>of</a:t>
            </a:r>
            <a:r>
              <a:rPr sz="2000" spc="-100" dirty="0"/>
              <a:t> </a:t>
            </a:r>
            <a:r>
              <a:rPr sz="2000" spc="90" dirty="0"/>
              <a:t>Some</a:t>
            </a:r>
            <a:r>
              <a:rPr sz="2000" spc="-100" dirty="0"/>
              <a:t> </a:t>
            </a:r>
            <a:r>
              <a:rPr sz="2000" spc="65" dirty="0"/>
              <a:t>Code:</a:t>
            </a:r>
            <a:r>
              <a:rPr sz="2000" spc="-110" dirty="0"/>
              <a:t> </a:t>
            </a:r>
            <a:r>
              <a:rPr sz="2000" spc="10" dirty="0"/>
              <a:t>Traditional</a:t>
            </a:r>
            <a:r>
              <a:rPr sz="2000" spc="-110" dirty="0"/>
              <a:t> </a:t>
            </a:r>
            <a:r>
              <a:rPr sz="2000" spc="30" dirty="0"/>
              <a:t>Silos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5301615" cy="14732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QA/Dev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“throws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over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wall”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Operations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Oh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no!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There’s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problem.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throws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back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over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wall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Each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group’s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domain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“black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box”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other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groups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“Ou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;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’s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!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”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“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!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”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51304" y="2249423"/>
            <a:ext cx="5041900" cy="1801495"/>
            <a:chOff x="2051304" y="2249423"/>
            <a:chExt cx="5041900" cy="180149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1304" y="2346959"/>
              <a:ext cx="5041392" cy="17038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9016" y="2249423"/>
              <a:ext cx="484632" cy="4876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6440424" cy="34838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9687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Traditional</a:t>
            </a:r>
            <a:r>
              <a:rPr sz="2000" spc="-110" dirty="0"/>
              <a:t> </a:t>
            </a:r>
            <a:r>
              <a:rPr sz="2000" spc="30" dirty="0"/>
              <a:t>Silos</a:t>
            </a:r>
            <a:r>
              <a:rPr sz="2000" spc="-95" dirty="0"/>
              <a:t> </a:t>
            </a:r>
            <a:r>
              <a:rPr sz="2000" dirty="0"/>
              <a:t>–</a:t>
            </a:r>
            <a:r>
              <a:rPr sz="2000" spc="-105" dirty="0"/>
              <a:t> </a:t>
            </a:r>
            <a:r>
              <a:rPr sz="2000" spc="10" dirty="0"/>
              <a:t>What</a:t>
            </a:r>
            <a:r>
              <a:rPr sz="2000" spc="-105" dirty="0"/>
              <a:t> </a:t>
            </a:r>
            <a:r>
              <a:rPr sz="2000" spc="10" dirty="0"/>
              <a:t>Went</a:t>
            </a:r>
            <a:r>
              <a:rPr sz="2000" spc="-105" dirty="0"/>
              <a:t> </a:t>
            </a:r>
            <a:r>
              <a:rPr sz="2000" spc="-10" dirty="0"/>
              <a:t>Wrong?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5979160" cy="3073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Dev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Ops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black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boxes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each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other,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which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leads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finger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pointing: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Because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Ops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is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black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box,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Devs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don’t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really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trust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them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p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’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lly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De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Dev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Ops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have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different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priorities,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which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pits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them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against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each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other: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Ops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views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Devs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breaking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stability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Devs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see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ops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an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obstacle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delivering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their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code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Ev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he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he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5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Dev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is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measured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by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delivering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features,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which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means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deploying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changes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Ops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is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measured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by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uptime,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but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changes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are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bad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for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stability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6821424" cy="24048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724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35" dirty="0"/>
              <a:t>Downsides</a:t>
            </a:r>
            <a:r>
              <a:rPr sz="2000" spc="-110" dirty="0"/>
              <a:t> </a:t>
            </a:r>
            <a:r>
              <a:rPr sz="2000" spc="30" dirty="0"/>
              <a:t>of</a:t>
            </a:r>
            <a:r>
              <a:rPr sz="2000" spc="-100" dirty="0"/>
              <a:t> </a:t>
            </a:r>
            <a:r>
              <a:rPr sz="2000" spc="10" dirty="0"/>
              <a:t>Traditional</a:t>
            </a:r>
            <a:r>
              <a:rPr sz="2000" spc="-114" dirty="0"/>
              <a:t> </a:t>
            </a:r>
            <a:r>
              <a:rPr sz="2000" spc="30" dirty="0"/>
              <a:t>Silos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358890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“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x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”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Lengthy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means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slow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time-to-market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Lack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means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things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like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builds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deployments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inconsistent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takes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long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time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identify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fix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55990" cy="4128770"/>
            <a:chOff x="405384" y="867334"/>
            <a:chExt cx="855599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555736" cy="32247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8034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-30" dirty="0"/>
              <a:t>f</a:t>
            </a:r>
            <a:r>
              <a:rPr sz="2000" spc="-35" dirty="0"/>
              <a:t>i</a:t>
            </a:r>
            <a:r>
              <a:rPr sz="2000" spc="35" dirty="0"/>
              <a:t>n</a:t>
            </a:r>
            <a:r>
              <a:rPr sz="2000" spc="-75" dirty="0"/>
              <a:t>i</a:t>
            </a:r>
            <a:r>
              <a:rPr sz="2000" spc="35" dirty="0"/>
              <a:t>n</a:t>
            </a:r>
            <a:r>
              <a:rPr sz="2000" spc="-45" dirty="0"/>
              <a:t>g</a:t>
            </a:r>
            <a:r>
              <a:rPr sz="2000" spc="-105" dirty="0"/>
              <a:t> </a:t>
            </a: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65" dirty="0"/>
              <a:t>v</a:t>
            </a:r>
            <a:r>
              <a:rPr sz="2000" spc="100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53070" cy="28073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5" dirty="0">
                <a:solidFill>
                  <a:srgbClr val="FB9400"/>
                </a:solidFill>
                <a:latin typeface="Century Gothic"/>
                <a:cs typeface="Century Gothic"/>
              </a:rPr>
              <a:t>DevOps</a:t>
            </a:r>
            <a:r>
              <a:rPr sz="1350" b="1" spc="-110" dirty="0">
                <a:solidFill>
                  <a:srgbClr val="FB9400"/>
                </a:solidFill>
                <a:latin typeface="Century Gothic"/>
                <a:cs typeface="Century Gothic"/>
              </a:rPr>
              <a:t> </a:t>
            </a:r>
            <a:r>
              <a:rPr sz="1400" spc="-270" dirty="0">
                <a:solidFill>
                  <a:srgbClr val="FB9400"/>
                </a:solidFill>
                <a:latin typeface="Tahoma"/>
                <a:cs typeface="Tahoma"/>
              </a:rPr>
              <a:t>=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350" b="1" spc="-40" dirty="0">
                <a:solidFill>
                  <a:srgbClr val="FFE2C3"/>
                </a:solidFill>
                <a:latin typeface="Century Gothic"/>
                <a:cs typeface="Century Gothic"/>
              </a:rPr>
              <a:t>Dev</a:t>
            </a:r>
            <a:r>
              <a:rPr sz="1350" b="1" spc="-105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(Development)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270" dirty="0">
                <a:solidFill>
                  <a:srgbClr val="FB9400"/>
                </a:solidFill>
                <a:latin typeface="Tahoma"/>
                <a:cs typeface="Tahoma"/>
              </a:rPr>
              <a:t>+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350" b="1" spc="-25" dirty="0">
                <a:solidFill>
                  <a:srgbClr val="FFE2C3"/>
                </a:solidFill>
                <a:latin typeface="Century Gothic"/>
                <a:cs typeface="Century Gothic"/>
              </a:rPr>
              <a:t>Ops</a:t>
            </a:r>
            <a:r>
              <a:rPr sz="1350" b="1" spc="-114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(Operations)</a:t>
            </a:r>
            <a:endParaRPr sz="1400">
              <a:latin typeface="Tahoma"/>
              <a:cs typeface="Tahoma"/>
            </a:endParaRPr>
          </a:p>
          <a:p>
            <a:pPr marL="12700" marR="3872865">
              <a:lnSpc>
                <a:spcPct val="271400"/>
              </a:lnSpc>
            </a:pP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Di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ff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ev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va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ie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20" dirty="0">
                <a:solidFill>
                  <a:srgbClr val="FB9400"/>
                </a:solidFill>
                <a:latin typeface="Tahoma"/>
                <a:cs typeface="Tahoma"/>
              </a:rPr>
              <a:t>. 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This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definition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from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Wikipedia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good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starting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point:</a:t>
            </a:r>
            <a:endParaRPr sz="1400">
              <a:latin typeface="Tahoma"/>
              <a:cs typeface="Tahoma"/>
            </a:endParaRPr>
          </a:p>
          <a:p>
            <a:pPr marL="498475" marR="924560">
              <a:lnSpc>
                <a:spcPct val="100000"/>
              </a:lnSpc>
              <a:spcBef>
                <a:spcPts val="1295"/>
              </a:spcBef>
            </a:pP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“DevOps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software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engineering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350" b="1" spc="5" dirty="0">
                <a:solidFill>
                  <a:srgbClr val="FFE2C3"/>
                </a:solidFill>
                <a:latin typeface="Century Gothic"/>
                <a:cs typeface="Century Gothic"/>
              </a:rPr>
              <a:t>culture</a:t>
            </a:r>
            <a:r>
              <a:rPr sz="1350" b="1" spc="-100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350" b="1" spc="-30" dirty="0">
                <a:solidFill>
                  <a:srgbClr val="FFE2C3"/>
                </a:solidFill>
                <a:latin typeface="Century Gothic"/>
                <a:cs typeface="Century Gothic"/>
              </a:rPr>
              <a:t>practice</a:t>
            </a:r>
            <a:r>
              <a:rPr sz="1350" b="1" spc="-95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that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aims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unifying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software </a:t>
            </a:r>
            <a:r>
              <a:rPr sz="1400" spc="-42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development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(Dev)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software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operation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Tahoma"/>
                <a:cs typeface="Tahoma"/>
              </a:rPr>
              <a:t>(Ops)...</a:t>
            </a:r>
            <a:endParaRPr sz="1400">
              <a:latin typeface="Tahoma"/>
              <a:cs typeface="Tahoma"/>
            </a:endParaRPr>
          </a:p>
          <a:p>
            <a:pPr marL="498475" marR="5080">
              <a:lnSpc>
                <a:spcPct val="100000"/>
              </a:lnSpc>
              <a:spcBef>
                <a:spcPts val="700"/>
              </a:spcBef>
            </a:pP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DevOps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aims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at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shorter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development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cycles,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increased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deployment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frequency,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more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dependable </a:t>
            </a:r>
            <a:r>
              <a:rPr sz="1400" spc="-42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releases,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close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alignment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with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business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objectives.”</a:t>
            </a:r>
            <a:endParaRPr sz="1400">
              <a:latin typeface="Tahoma"/>
              <a:cs typeface="Tahoma"/>
            </a:endParaRPr>
          </a:p>
          <a:p>
            <a:pPr marL="927100">
              <a:lnSpc>
                <a:spcPct val="100000"/>
              </a:lnSpc>
              <a:spcBef>
                <a:spcPts val="720"/>
              </a:spcBef>
            </a:pP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-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(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b</a:t>
            </a:r>
            <a:r>
              <a:rPr sz="1400" spc="-114" dirty="0">
                <a:solidFill>
                  <a:srgbClr val="FB9400"/>
                </a:solidFill>
                <a:latin typeface="Tahoma"/>
                <a:cs typeface="Tahoma"/>
              </a:rPr>
              <a:t>.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2</a:t>
            </a:r>
            <a:r>
              <a:rPr sz="1400" spc="114" dirty="0">
                <a:solidFill>
                  <a:srgbClr val="FB9400"/>
                </a:solidFill>
                <a:latin typeface="Tahoma"/>
                <a:cs typeface="Tahoma"/>
              </a:rPr>
              <a:t>0</a:t>
            </a:r>
            <a:r>
              <a:rPr sz="1400" spc="-254" dirty="0">
                <a:solidFill>
                  <a:srgbClr val="FB9400"/>
                </a:solidFill>
                <a:latin typeface="Tahoma"/>
                <a:cs typeface="Tahoma"/>
              </a:rPr>
              <a:t>1</a:t>
            </a:r>
            <a:r>
              <a:rPr sz="1400" spc="45" dirty="0">
                <a:solidFill>
                  <a:srgbClr val="FB9400"/>
                </a:solidFill>
                <a:latin typeface="Tahoma"/>
                <a:cs typeface="Tahoma"/>
              </a:rPr>
              <a:t>8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5815584" cy="15361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763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5" dirty="0"/>
              <a:t>T</a:t>
            </a:r>
            <a:r>
              <a:rPr sz="2000" spc="35" dirty="0"/>
              <a:t>h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155" dirty="0"/>
              <a:t>S</a:t>
            </a:r>
            <a:r>
              <a:rPr sz="2000" spc="-10" dirty="0"/>
              <a:t>t</a:t>
            </a:r>
            <a:r>
              <a:rPr sz="2000" spc="5" dirty="0"/>
              <a:t>o</a:t>
            </a:r>
            <a:r>
              <a:rPr sz="2000" dirty="0"/>
              <a:t>r</a:t>
            </a:r>
            <a:r>
              <a:rPr sz="2000" spc="5" dirty="0"/>
              <a:t>y</a:t>
            </a:r>
            <a:r>
              <a:rPr sz="2000" spc="-105" dirty="0"/>
              <a:t> </a:t>
            </a:r>
            <a:r>
              <a:rPr sz="2000" spc="30" dirty="0"/>
              <a:t>of</a:t>
            </a:r>
            <a:r>
              <a:rPr sz="2000" spc="-100" dirty="0"/>
              <a:t> </a:t>
            </a:r>
            <a:r>
              <a:rPr sz="2000" spc="155" dirty="0"/>
              <a:t>S</a:t>
            </a:r>
            <a:r>
              <a:rPr sz="2000" spc="65" dirty="0"/>
              <a:t>o</a:t>
            </a:r>
            <a:r>
              <a:rPr sz="2000" spc="100" dirty="0"/>
              <a:t>m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65" dirty="0"/>
              <a:t>o</a:t>
            </a:r>
            <a:r>
              <a:rPr sz="2000" spc="75" dirty="0"/>
              <a:t>d</a:t>
            </a:r>
            <a:r>
              <a:rPr sz="2000" spc="50" dirty="0"/>
              <a:t>e</a:t>
            </a:r>
            <a:r>
              <a:rPr sz="2000" spc="-110" dirty="0"/>
              <a:t>: </a:t>
            </a:r>
            <a:r>
              <a:rPr sz="2000" spc="90" dirty="0"/>
              <a:t>D</a:t>
            </a:r>
            <a:r>
              <a:rPr sz="2000" spc="50" dirty="0"/>
              <a:t>e</a:t>
            </a:r>
            <a:r>
              <a:rPr sz="2000" spc="20" dirty="0"/>
              <a:t>v</a:t>
            </a:r>
            <a:r>
              <a:rPr sz="2000" spc="145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5351145" cy="11836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commit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triggers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build,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integration,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tests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Q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mm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Once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ready,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kick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B9400"/>
                </a:solidFill>
                <a:latin typeface="Verdana"/>
                <a:cs typeface="Verdana"/>
              </a:rPr>
              <a:t>off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production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16479" y="1886711"/>
            <a:ext cx="4511040" cy="2560320"/>
            <a:chOff x="2316479" y="1886711"/>
            <a:chExt cx="4511040" cy="256032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6479" y="1886711"/>
              <a:ext cx="4511040" cy="2560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7183" y="2868167"/>
              <a:ext cx="487679" cy="4876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15528" cy="12466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763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5" dirty="0"/>
              <a:t>T</a:t>
            </a:r>
            <a:r>
              <a:rPr sz="2000" spc="35" dirty="0"/>
              <a:t>h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155" dirty="0"/>
              <a:t>S</a:t>
            </a:r>
            <a:r>
              <a:rPr sz="2000" spc="-10" dirty="0"/>
              <a:t>t</a:t>
            </a:r>
            <a:r>
              <a:rPr sz="2000" spc="5" dirty="0"/>
              <a:t>o</a:t>
            </a:r>
            <a:r>
              <a:rPr sz="2000" dirty="0"/>
              <a:t>r</a:t>
            </a:r>
            <a:r>
              <a:rPr sz="2000" spc="5" dirty="0"/>
              <a:t>y</a:t>
            </a:r>
            <a:r>
              <a:rPr sz="2000" spc="-105" dirty="0"/>
              <a:t> </a:t>
            </a:r>
            <a:r>
              <a:rPr sz="2000" spc="30" dirty="0"/>
              <a:t>of</a:t>
            </a:r>
            <a:r>
              <a:rPr sz="2000" spc="-100" dirty="0"/>
              <a:t> </a:t>
            </a:r>
            <a:r>
              <a:rPr sz="2000" spc="155" dirty="0"/>
              <a:t>S</a:t>
            </a:r>
            <a:r>
              <a:rPr sz="2000" spc="65" dirty="0"/>
              <a:t>o</a:t>
            </a:r>
            <a:r>
              <a:rPr sz="2000" spc="100" dirty="0"/>
              <a:t>m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65" dirty="0"/>
              <a:t>o</a:t>
            </a:r>
            <a:r>
              <a:rPr sz="2000" spc="75" dirty="0"/>
              <a:t>d</a:t>
            </a:r>
            <a:r>
              <a:rPr sz="2000" spc="50" dirty="0"/>
              <a:t>e</a:t>
            </a:r>
            <a:r>
              <a:rPr sz="2000" spc="-110" dirty="0"/>
              <a:t>: </a:t>
            </a:r>
            <a:r>
              <a:rPr sz="2000" spc="90" dirty="0"/>
              <a:t>D</a:t>
            </a:r>
            <a:r>
              <a:rPr sz="2000" spc="50" dirty="0"/>
              <a:t>e</a:t>
            </a:r>
            <a:r>
              <a:rPr sz="2000" spc="20" dirty="0"/>
              <a:t>v</a:t>
            </a:r>
            <a:r>
              <a:rPr sz="2000" spc="145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5020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Since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everything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automated,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much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easier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deploy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while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keeping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things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stable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Deployments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occur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much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frequently,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getting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features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into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hands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customers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faster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16479" y="1886711"/>
            <a:ext cx="4511040" cy="2560320"/>
            <a:chOff x="2316479" y="1886711"/>
            <a:chExt cx="4511040" cy="256032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6479" y="1886711"/>
              <a:ext cx="4511040" cy="2560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7183" y="2868167"/>
              <a:ext cx="487679" cy="48768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pc="-10" dirty="0"/>
              <a:t>Dev</a:t>
            </a:r>
            <a:r>
              <a:rPr spc="-40" dirty="0"/>
              <a:t>O</a:t>
            </a:r>
            <a:r>
              <a:rPr spc="-30" dirty="0"/>
              <a:t>p</a:t>
            </a:r>
            <a:r>
              <a:rPr spc="45" dirty="0"/>
              <a:t>s</a:t>
            </a:r>
            <a:r>
              <a:rPr spc="-60" dirty="0"/>
              <a:t> </a:t>
            </a:r>
            <a:r>
              <a:rPr spc="114" dirty="0"/>
              <a:t>E</a:t>
            </a:r>
            <a:r>
              <a:rPr spc="60" dirty="0"/>
              <a:t>ss</a:t>
            </a:r>
            <a:r>
              <a:rPr spc="-50" dirty="0"/>
              <a:t>e</a:t>
            </a:r>
            <a:r>
              <a:rPr dirty="0"/>
              <a:t>n</a:t>
            </a:r>
            <a:r>
              <a:rPr spc="95" dirty="0"/>
              <a:t>t</a:t>
            </a:r>
            <a:r>
              <a:rPr spc="15" dirty="0"/>
              <a:t>i</a:t>
            </a:r>
            <a:r>
              <a:rPr spc="-90" dirty="0"/>
              <a:t>a</a:t>
            </a:r>
            <a:r>
              <a:rPr spc="15" dirty="0"/>
              <a:t>l</a:t>
            </a:r>
            <a:r>
              <a:rPr spc="45" dirty="0"/>
              <a:t>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037576" cy="15361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763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5" dirty="0"/>
              <a:t>T</a:t>
            </a:r>
            <a:r>
              <a:rPr sz="2000" spc="35" dirty="0"/>
              <a:t>h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155" dirty="0"/>
              <a:t>S</a:t>
            </a:r>
            <a:r>
              <a:rPr sz="2000" spc="-10" dirty="0"/>
              <a:t>t</a:t>
            </a:r>
            <a:r>
              <a:rPr sz="2000" spc="5" dirty="0"/>
              <a:t>o</a:t>
            </a:r>
            <a:r>
              <a:rPr sz="2000" dirty="0"/>
              <a:t>r</a:t>
            </a:r>
            <a:r>
              <a:rPr sz="2000" spc="5" dirty="0"/>
              <a:t>y</a:t>
            </a:r>
            <a:r>
              <a:rPr sz="2000" spc="-105" dirty="0"/>
              <a:t> </a:t>
            </a:r>
            <a:r>
              <a:rPr sz="2000" spc="30" dirty="0"/>
              <a:t>of</a:t>
            </a:r>
            <a:r>
              <a:rPr sz="2000" spc="-100" dirty="0"/>
              <a:t> </a:t>
            </a:r>
            <a:r>
              <a:rPr sz="2000" spc="155" dirty="0"/>
              <a:t>S</a:t>
            </a:r>
            <a:r>
              <a:rPr sz="2000" spc="65" dirty="0"/>
              <a:t>o</a:t>
            </a:r>
            <a:r>
              <a:rPr sz="2000" spc="100" dirty="0"/>
              <a:t>m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65" dirty="0"/>
              <a:t>o</a:t>
            </a:r>
            <a:r>
              <a:rPr sz="2000" spc="75" dirty="0"/>
              <a:t>d</a:t>
            </a:r>
            <a:r>
              <a:rPr sz="2000" spc="50" dirty="0"/>
              <a:t>e</a:t>
            </a:r>
            <a:r>
              <a:rPr sz="2000" spc="-110" dirty="0"/>
              <a:t>: </a:t>
            </a:r>
            <a:r>
              <a:rPr sz="2000" spc="90" dirty="0"/>
              <a:t>D</a:t>
            </a:r>
            <a:r>
              <a:rPr sz="2000" spc="50" dirty="0"/>
              <a:t>e</a:t>
            </a:r>
            <a:r>
              <a:rPr sz="2000" spc="20" dirty="0"/>
              <a:t>v</a:t>
            </a:r>
            <a:r>
              <a:rPr sz="2000" spc="145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7575550" cy="11836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Oh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no!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latest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broke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something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production!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Fortunately,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monitoring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notified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team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immediately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team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does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rollback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by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deploying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previous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working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version,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fixing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problem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hour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later,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team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was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able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deploy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fixed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version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new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77184" y="2868167"/>
            <a:ext cx="487679" cy="48768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316479" y="1886711"/>
            <a:ext cx="6562725" cy="2575560"/>
            <a:chOff x="2316479" y="1886711"/>
            <a:chExt cx="6562725" cy="25755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6479" y="1886711"/>
              <a:ext cx="4511040" cy="25603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7688" y="3505200"/>
              <a:ext cx="487679" cy="4876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2864" y="3112008"/>
              <a:ext cx="1965960" cy="13502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52104" cy="3422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9914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65" dirty="0"/>
              <a:t>v</a:t>
            </a:r>
            <a:r>
              <a:rPr sz="2000" spc="100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dirty="0"/>
              <a:t>–</a:t>
            </a:r>
            <a:r>
              <a:rPr sz="2000" spc="-105" dirty="0"/>
              <a:t> </a:t>
            </a: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20" dirty="0"/>
              <a:t>W</a:t>
            </a:r>
            <a:r>
              <a:rPr sz="2000" spc="10" dirty="0"/>
              <a:t>e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30" dirty="0"/>
              <a:t>R</a:t>
            </a:r>
            <a:r>
              <a:rPr sz="2000" spc="-75" dirty="0"/>
              <a:t>i</a:t>
            </a:r>
            <a:r>
              <a:rPr sz="2000" spc="-50" dirty="0"/>
              <a:t>g</a:t>
            </a:r>
            <a:r>
              <a:rPr sz="2000" spc="30" dirty="0"/>
              <a:t>h</a:t>
            </a:r>
            <a:r>
              <a:rPr sz="2000" spc="-10" dirty="0"/>
              <a:t>t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59725" cy="30124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worked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together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robust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changing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reliably: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Both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Dev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Ops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worked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together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prioritize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both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speed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delivery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stability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5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Building,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testing,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deploying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happened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same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20" dirty="0">
                <a:solidFill>
                  <a:srgbClr val="A6A6A6"/>
                </a:solidFill>
                <a:latin typeface="Verdana"/>
                <a:cs typeface="Verdana"/>
              </a:rPr>
              <a:t>way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every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time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Building,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testing,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deploying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happened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much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more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quickly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more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often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Good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monitoring,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plus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swift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process,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ensured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could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fixed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before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users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noticed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them: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De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35" dirty="0">
                <a:solidFill>
                  <a:srgbClr val="A6A6A6"/>
                </a:solidFill>
                <a:latin typeface="Verdana"/>
                <a:cs typeface="Verdana"/>
              </a:rPr>
              <a:t>w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140" dirty="0">
                <a:solidFill>
                  <a:srgbClr val="A6A6A6"/>
                </a:solidFill>
                <a:latin typeface="Verdana"/>
                <a:cs typeface="Verdana"/>
              </a:rPr>
              <a:t>k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165" dirty="0">
                <a:solidFill>
                  <a:srgbClr val="A6A6A6"/>
                </a:solidFill>
                <a:latin typeface="Verdana"/>
                <a:cs typeface="Verdana"/>
              </a:rPr>
              <a:t>g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h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A6A6A6"/>
                </a:solidFill>
                <a:latin typeface="Verdana"/>
                <a:cs typeface="Verdana"/>
              </a:rPr>
              <a:t>f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b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il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65" dirty="0">
                <a:solidFill>
                  <a:srgbClr val="A6A6A6"/>
                </a:solidFill>
                <a:latin typeface="Verdana"/>
                <a:cs typeface="Verdana"/>
              </a:rPr>
              <a:t>g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oo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ss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Even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though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code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change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caused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problem,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users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experienced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little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or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no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downtime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6559296" cy="29382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85737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05" dirty="0"/>
              <a:t> </a:t>
            </a:r>
            <a:r>
              <a:rPr sz="2000" spc="80" dirty="0"/>
              <a:t>d</a:t>
            </a:r>
            <a:r>
              <a:rPr sz="2000" spc="55" dirty="0"/>
              <a:t>o</a:t>
            </a:r>
            <a:r>
              <a:rPr sz="2000" spc="-105" dirty="0"/>
              <a:t> </a:t>
            </a: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20" dirty="0"/>
              <a:t>v</a:t>
            </a:r>
            <a:r>
              <a:rPr sz="2000" spc="145" dirty="0"/>
              <a:t>O</a:t>
            </a:r>
            <a:r>
              <a:rPr sz="2000" spc="80" dirty="0"/>
              <a:t>p</a:t>
            </a:r>
            <a:r>
              <a:rPr sz="2000" spc="100" dirty="0"/>
              <a:t>s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112510" cy="2527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Ha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am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5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Tech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employees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tend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be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happier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doing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DevOps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than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under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traditional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silos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nn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-80" dirty="0">
                <a:solidFill>
                  <a:srgbClr val="A6A6A6"/>
                </a:solidFill>
                <a:latin typeface="Tahoma"/>
                <a:cs typeface="Tahoma"/>
              </a:rPr>
              <a:t>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p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-80" dirty="0">
                <a:solidFill>
                  <a:srgbClr val="A6A6A6"/>
                </a:solidFill>
                <a:latin typeface="Tahoma"/>
                <a:cs typeface="Tahoma"/>
              </a:rPr>
              <a:t>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f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ir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Devs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don’t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feel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like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they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have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fight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get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their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work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out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there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Operations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people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don’t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have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fight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Dev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keep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system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stable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Ha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u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55" dirty="0">
                <a:solidFill>
                  <a:srgbClr val="FB9400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5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DevOps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lets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you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Tahoma"/>
                <a:cs typeface="Tahoma"/>
              </a:rPr>
              <a:t>give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customers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features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they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want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quickly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And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you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don’t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have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sacrifice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stability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do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Tahoma"/>
                <a:cs typeface="Tahoma"/>
              </a:rPr>
              <a:t>it!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36975" y="3636264"/>
              <a:ext cx="2670048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15" dirty="0">
                <a:solidFill>
                  <a:srgbClr val="FB9400"/>
                </a:solidFill>
                <a:latin typeface="Calibri"/>
                <a:cs typeface="Calibri"/>
              </a:rPr>
              <a:t>Build</a:t>
            </a:r>
            <a:r>
              <a:rPr sz="2400" spc="-13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30" dirty="0">
                <a:solidFill>
                  <a:srgbClr val="FB9400"/>
                </a:solidFill>
                <a:latin typeface="Calibri"/>
                <a:cs typeface="Calibri"/>
              </a:rPr>
              <a:t>Automation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385048" cy="32583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8143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5" dirty="0"/>
              <a:t>i</a:t>
            </a:r>
            <a:r>
              <a:rPr sz="2000" spc="20" dirty="0"/>
              <a:t>s</a:t>
            </a:r>
            <a:r>
              <a:rPr sz="2000" spc="-100" dirty="0"/>
              <a:t> </a:t>
            </a:r>
            <a:r>
              <a:rPr sz="2000" spc="95" dirty="0"/>
              <a:t>B</a:t>
            </a:r>
            <a:r>
              <a:rPr sz="2000" spc="30" dirty="0"/>
              <a:t>u</a:t>
            </a:r>
            <a:r>
              <a:rPr sz="2000" spc="-20" dirty="0"/>
              <a:t>il</a:t>
            </a:r>
            <a:r>
              <a:rPr sz="2000" spc="-35" dirty="0"/>
              <a:t>d</a:t>
            </a:r>
            <a:r>
              <a:rPr sz="2000" spc="-95" dirty="0"/>
              <a:t> </a:t>
            </a:r>
            <a:r>
              <a:rPr sz="2000" spc="40" dirty="0"/>
              <a:t>A</a:t>
            </a:r>
            <a:r>
              <a:rPr sz="2000" spc="30" dirty="0"/>
              <a:t>u</a:t>
            </a:r>
            <a:r>
              <a:rPr sz="2000" spc="-10" dirty="0"/>
              <a:t>t</a:t>
            </a:r>
            <a:r>
              <a:rPr sz="2000" spc="55" dirty="0"/>
              <a:t>o</a:t>
            </a:r>
            <a:r>
              <a:rPr sz="2000" spc="110" dirty="0"/>
              <a:t>m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891145" cy="2828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827405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automation: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preparing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live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environment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7620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Depending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what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languages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used,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compiled,</a:t>
            </a:r>
            <a:r>
              <a:rPr sz="14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linted,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minified,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transformed,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unit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tested,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etc.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means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taking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these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steps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them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consistent,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using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script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tool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63119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often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differ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depending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programming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languages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fr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mm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au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m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at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on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!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25510" cy="4128770"/>
            <a:chOff x="414527" y="867334"/>
            <a:chExt cx="852551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25256" cy="34107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02526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10" dirty="0"/>
              <a:t> </a:t>
            </a:r>
            <a:r>
              <a:rPr sz="2000" spc="70" dirty="0"/>
              <a:t>does</a:t>
            </a:r>
            <a:r>
              <a:rPr sz="2000" spc="-105" dirty="0"/>
              <a:t> </a:t>
            </a:r>
            <a:r>
              <a:rPr sz="2000" spc="5" dirty="0"/>
              <a:t>build</a:t>
            </a:r>
            <a:r>
              <a:rPr sz="2000" spc="-100" dirty="0"/>
              <a:t> </a:t>
            </a:r>
            <a:r>
              <a:rPr sz="2000" spc="25" dirty="0"/>
              <a:t>automation</a:t>
            </a:r>
            <a:r>
              <a:rPr sz="2000" spc="-95" dirty="0"/>
              <a:t> </a:t>
            </a:r>
            <a:r>
              <a:rPr sz="2000" spc="-5" dirty="0"/>
              <a:t>look</a:t>
            </a:r>
            <a:r>
              <a:rPr sz="2000" spc="-100" dirty="0"/>
              <a:t> </a:t>
            </a:r>
            <a:r>
              <a:rPr sz="2000" spc="-35" dirty="0"/>
              <a:t>like?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30845" cy="2981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1021715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Usually,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looks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like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running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command-line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tool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builds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using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files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and/or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scripts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treated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part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source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ild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6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Even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if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within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B9400"/>
                </a:solidFill>
                <a:latin typeface="Verdana"/>
                <a:cs typeface="Verdana"/>
              </a:rPr>
              <a:t>IDE,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should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able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work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outside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IDE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much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possible,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should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agnostic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machine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should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able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someone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else’s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machine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builds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yours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55990" cy="4128770"/>
            <a:chOff x="405384" y="867334"/>
            <a:chExt cx="855599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893064"/>
              <a:ext cx="8555736" cy="35692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8117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14" dirty="0"/>
              <a:t> </a:t>
            </a:r>
            <a:r>
              <a:rPr sz="2000" spc="65" dirty="0"/>
              <a:t>do</a:t>
            </a:r>
            <a:r>
              <a:rPr sz="2000" spc="-110" dirty="0"/>
              <a:t> </a:t>
            </a:r>
            <a:r>
              <a:rPr sz="2000" spc="5" dirty="0"/>
              <a:t>build</a:t>
            </a:r>
            <a:r>
              <a:rPr sz="2000" spc="-100" dirty="0"/>
              <a:t> </a:t>
            </a:r>
            <a:r>
              <a:rPr sz="2000" spc="20" dirty="0"/>
              <a:t>automation?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55980"/>
            <a:ext cx="8056880" cy="3151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fast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handles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tasks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would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otherwise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done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manually.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250">
              <a:latin typeface="Verdana"/>
              <a:cs typeface="Verdana"/>
            </a:endParaRPr>
          </a:p>
          <a:p>
            <a:pPr marL="12700" marR="234315">
              <a:lnSpc>
                <a:spcPts val="1510"/>
              </a:lnSpc>
            </a:pP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consistent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happens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every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time,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removing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confusion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happen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manual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builds.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Verdana"/>
              <a:cs typeface="Verdana"/>
            </a:endParaRPr>
          </a:p>
          <a:p>
            <a:pPr marL="12700" marR="74295">
              <a:lnSpc>
                <a:spcPts val="1510"/>
              </a:lnSpc>
            </a:pP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repeatable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done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multiple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times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result.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Any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version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source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always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transformed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into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deployable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consistent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way.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Verdana"/>
              <a:cs typeface="Verdana"/>
            </a:endParaRPr>
          </a:p>
          <a:p>
            <a:pPr marL="12700" marR="5080">
              <a:lnSpc>
                <a:spcPts val="1510"/>
              </a:lnSpc>
            </a:pP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portable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done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any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machine.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Anyone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team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their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machine,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well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shared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server.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Building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doesn’t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depend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specific 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people</a:t>
            </a:r>
            <a:r>
              <a:rPr sz="1400" spc="-26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machines.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reliable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There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will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fewer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caused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by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bad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builds.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0359" y="3636264"/>
              <a:ext cx="3383279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130" dirty="0">
                <a:solidFill>
                  <a:srgbClr val="FB9400"/>
                </a:solidFill>
                <a:latin typeface="Calibri"/>
                <a:cs typeface="Calibri"/>
              </a:rPr>
              <a:t>Co</a:t>
            </a:r>
            <a:r>
              <a:rPr sz="2400" spc="13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-8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nu</a:t>
            </a:r>
            <a:r>
              <a:rPr sz="2400" spc="5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55" dirty="0">
                <a:solidFill>
                  <a:srgbClr val="FB9400"/>
                </a:solidFill>
                <a:latin typeface="Calibri"/>
                <a:cs typeface="Calibri"/>
              </a:rPr>
              <a:t>u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FB9400"/>
                </a:solidFill>
                <a:latin typeface="Calibri"/>
                <a:cs typeface="Calibri"/>
              </a:rPr>
              <a:t>g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20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-8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50" dirty="0">
                <a:solidFill>
                  <a:srgbClr val="FB9400"/>
                </a:solidFill>
                <a:latin typeface="Calibri"/>
                <a:cs typeface="Calibri"/>
              </a:rPr>
              <a:t>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7321296" cy="18257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2509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65" dirty="0"/>
              <a:t>v</a:t>
            </a:r>
            <a:r>
              <a:rPr sz="2000" spc="100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-60" dirty="0"/>
              <a:t>I</a:t>
            </a:r>
            <a:r>
              <a:rPr sz="2000" spc="100" dirty="0"/>
              <a:t>s</a:t>
            </a:r>
            <a:r>
              <a:rPr sz="2000" spc="-120" dirty="0"/>
              <a:t>...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859270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first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Culture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collaboration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between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operations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people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Pr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grassroots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movement,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by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practitioners,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practitioners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94776" cy="28315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4074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-75" dirty="0"/>
              <a:t>i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60" dirty="0"/>
              <a:t>I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50" dirty="0"/>
              <a:t>e</a:t>
            </a:r>
            <a:r>
              <a:rPr sz="2000" spc="-50" dirty="0"/>
              <a:t>gr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01000" cy="2402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Continuous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Integration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FFFFF"/>
                </a:solidFill>
                <a:latin typeface="Verdana"/>
                <a:cs typeface="Verdana"/>
              </a:rPr>
              <a:t>(CI):</a:t>
            </a:r>
            <a:r>
              <a:rPr sz="14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practice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frequently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merging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done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by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10287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Traditionally,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would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work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separately,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perhaps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weeks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time,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then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merge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all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their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work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together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large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effort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Continuous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integration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means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merging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constantly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throughout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day,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usually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execution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tests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detect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any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caused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by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merge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Merging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all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time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could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lot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work,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avoid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should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automated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!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61248" cy="36240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6488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14" dirty="0"/>
              <a:t> </a:t>
            </a:r>
            <a:r>
              <a:rPr sz="2000" spc="70" dirty="0"/>
              <a:t>does</a:t>
            </a:r>
            <a:r>
              <a:rPr sz="2000" spc="-105" dirty="0"/>
              <a:t> </a:t>
            </a:r>
            <a:r>
              <a:rPr sz="2000" spc="50" dirty="0"/>
              <a:t>Continuous</a:t>
            </a:r>
            <a:r>
              <a:rPr sz="2000" spc="-110" dirty="0"/>
              <a:t> </a:t>
            </a:r>
            <a:r>
              <a:rPr sz="2000" spc="-5" dirty="0"/>
              <a:t>Integration</a:t>
            </a:r>
            <a:r>
              <a:rPr sz="2000" spc="-100" dirty="0"/>
              <a:t> </a:t>
            </a:r>
            <a:r>
              <a:rPr sz="2000" spc="-5" dirty="0"/>
              <a:t>look</a:t>
            </a:r>
            <a:r>
              <a:rPr sz="2000" spc="-105" dirty="0"/>
              <a:t> </a:t>
            </a:r>
            <a:r>
              <a:rPr sz="2000" spc="-35" dirty="0"/>
              <a:t>like?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67345" cy="3194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Continuous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integration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usually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done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help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FE2C3"/>
                </a:solidFill>
                <a:latin typeface="Verdana"/>
                <a:cs typeface="Verdana"/>
              </a:rPr>
              <a:t>CI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server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62230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When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developer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commits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change,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CI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sees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change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automatically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performs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build,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also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executing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tests.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448309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If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any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build,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CI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immediately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automatically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notifies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developers.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If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anyone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commits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“breaks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build”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they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responsible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fixing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rolling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back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their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immediately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other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continue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working.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893064"/>
              <a:ext cx="8522208" cy="35692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4359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05" dirty="0"/>
              <a:t> </a:t>
            </a:r>
            <a:r>
              <a:rPr sz="2000" spc="80" dirty="0"/>
              <a:t>d</a:t>
            </a:r>
            <a:r>
              <a:rPr sz="2000" spc="55" dirty="0"/>
              <a:t>o</a:t>
            </a:r>
            <a:r>
              <a:rPr sz="2000" spc="-105" dirty="0"/>
              <a:t> </a:t>
            </a:r>
            <a:r>
              <a:rPr sz="2000" spc="240" dirty="0"/>
              <a:t>C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60" dirty="0"/>
              <a:t>I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50" dirty="0"/>
              <a:t>e</a:t>
            </a:r>
            <a:r>
              <a:rPr sz="2000" spc="-50" dirty="0"/>
              <a:t>gr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55980"/>
            <a:ext cx="8021320" cy="315150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108585">
              <a:lnSpc>
                <a:spcPts val="1510"/>
              </a:lnSpc>
              <a:spcBef>
                <a:spcPts val="284"/>
              </a:spcBef>
            </a:pPr>
            <a:r>
              <a:rPr sz="1400" spc="55" dirty="0">
                <a:solidFill>
                  <a:srgbClr val="FFE2C3"/>
                </a:solidFill>
                <a:latin typeface="Calibri"/>
                <a:cs typeface="Calibri"/>
              </a:rPr>
              <a:t>Early detection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of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certain </a:t>
            </a: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types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of </a:t>
            </a:r>
            <a:r>
              <a:rPr sz="1400" spc="65" dirty="0">
                <a:solidFill>
                  <a:srgbClr val="FB9400"/>
                </a:solidFill>
                <a:latin typeface="Calibri"/>
                <a:cs typeface="Calibri"/>
              </a:rPr>
              <a:t>bugs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– </a:t>
            </a:r>
            <a:r>
              <a:rPr sz="1400" spc="35" dirty="0">
                <a:solidFill>
                  <a:srgbClr val="FB9400"/>
                </a:solidFill>
                <a:latin typeface="Calibri"/>
                <a:cs typeface="Calibri"/>
              </a:rPr>
              <a:t>If </a:t>
            </a:r>
            <a:r>
              <a:rPr sz="1400" spc="80" dirty="0">
                <a:solidFill>
                  <a:srgbClr val="FB9400"/>
                </a:solidFill>
                <a:latin typeface="Calibri"/>
                <a:cs typeface="Calibri"/>
              </a:rPr>
              <a:t>code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doesn’t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compile </a:t>
            </a:r>
            <a:r>
              <a:rPr sz="1400" spc="40" dirty="0">
                <a:solidFill>
                  <a:srgbClr val="FB9400"/>
                </a:solidFill>
                <a:latin typeface="Calibri"/>
                <a:cs typeface="Calibri"/>
              </a:rPr>
              <a:t>or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an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automated test </a:t>
            </a:r>
            <a:r>
              <a:rPr sz="1400" spc="30" dirty="0">
                <a:solidFill>
                  <a:srgbClr val="FB9400"/>
                </a:solidFill>
                <a:latin typeface="Calibri"/>
                <a:cs typeface="Calibri"/>
              </a:rPr>
              <a:t>fails,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the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 developers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are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notified</a:t>
            </a:r>
            <a:r>
              <a:rPr sz="1400" spc="-6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and</a:t>
            </a:r>
            <a:r>
              <a:rPr sz="1400" spc="-6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Calibri"/>
                <a:cs typeface="Calibri"/>
              </a:rPr>
              <a:t>can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fix</a:t>
            </a:r>
            <a:r>
              <a:rPr sz="1400" spc="-6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Calibri"/>
                <a:cs typeface="Calibri"/>
              </a:rPr>
              <a:t>it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Calibri"/>
                <a:cs typeface="Calibri"/>
              </a:rPr>
              <a:t>immediately.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sooner</a:t>
            </a:r>
            <a:r>
              <a:rPr sz="1400" spc="-6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these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FB9400"/>
                </a:solidFill>
                <a:latin typeface="Calibri"/>
                <a:cs typeface="Calibri"/>
              </a:rPr>
              <a:t>bugs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are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detected,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easier</a:t>
            </a:r>
            <a:r>
              <a:rPr sz="1400" spc="-6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they </a:t>
            </a:r>
            <a:r>
              <a:rPr sz="1400" spc="-30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are</a:t>
            </a:r>
            <a:r>
              <a:rPr sz="1400" spc="-9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to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Calibri"/>
                <a:cs typeface="Calibri"/>
              </a:rPr>
              <a:t>fix!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Calibri"/>
              <a:cs typeface="Calibri"/>
            </a:endParaRPr>
          </a:p>
          <a:p>
            <a:pPr marL="12700" marR="10795">
              <a:lnSpc>
                <a:spcPts val="1510"/>
              </a:lnSpc>
            </a:pPr>
            <a:r>
              <a:rPr sz="1400" spc="50" dirty="0">
                <a:solidFill>
                  <a:srgbClr val="FFE2C3"/>
                </a:solidFill>
                <a:latin typeface="Calibri"/>
                <a:cs typeface="Calibri"/>
              </a:rPr>
              <a:t>Eliminate</a:t>
            </a:r>
            <a:r>
              <a:rPr sz="1400" spc="-85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FE2C3"/>
                </a:solidFill>
                <a:latin typeface="Calibri"/>
                <a:cs typeface="Calibri"/>
              </a:rPr>
              <a:t>the</a:t>
            </a:r>
            <a:r>
              <a:rPr sz="1400" spc="-80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E2C3"/>
                </a:solidFill>
                <a:latin typeface="Calibri"/>
                <a:cs typeface="Calibri"/>
              </a:rPr>
              <a:t>scramble</a:t>
            </a:r>
            <a:r>
              <a:rPr sz="1400" spc="-85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to</a:t>
            </a:r>
            <a:r>
              <a:rPr sz="1400" spc="-6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Calibri"/>
                <a:cs typeface="Calibri"/>
              </a:rPr>
              <a:t>integrate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just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before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Calibri"/>
                <a:cs typeface="Calibri"/>
              </a:rPr>
              <a:t>big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release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–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B9400"/>
                </a:solidFill>
                <a:latin typeface="Calibri"/>
                <a:cs typeface="Calibri"/>
              </a:rPr>
              <a:t>code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is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constantly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Calibri"/>
                <a:cs typeface="Calibri"/>
              </a:rPr>
              <a:t>merged,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Calibri"/>
                <a:cs typeface="Calibri"/>
              </a:rPr>
              <a:t>so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there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is </a:t>
            </a:r>
            <a:r>
              <a:rPr sz="1400" spc="-30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no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need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to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do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Calibri"/>
                <a:cs typeface="Calibri"/>
              </a:rPr>
              <a:t>big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merge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at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Calibri"/>
                <a:cs typeface="Calibri"/>
              </a:rPr>
              <a:t>end.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15" dirty="0">
                <a:solidFill>
                  <a:srgbClr val="FB9400"/>
                </a:solidFill>
                <a:latin typeface="Calibri"/>
                <a:cs typeface="Calibri"/>
              </a:rPr>
              <a:t>Makes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E2C3"/>
                </a:solidFill>
                <a:latin typeface="Calibri"/>
                <a:cs typeface="Calibri"/>
              </a:rPr>
              <a:t>frequent</a:t>
            </a:r>
            <a:r>
              <a:rPr sz="1400" spc="-70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E2C3"/>
                </a:solidFill>
                <a:latin typeface="Calibri"/>
                <a:cs typeface="Calibri"/>
              </a:rPr>
              <a:t>releases</a:t>
            </a:r>
            <a:r>
              <a:rPr sz="1400" spc="-75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possible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114" dirty="0">
                <a:solidFill>
                  <a:srgbClr val="FB9400"/>
                </a:solidFill>
                <a:latin typeface="Calibri"/>
                <a:cs typeface="Calibri"/>
              </a:rPr>
              <a:t>-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FB9400"/>
                </a:solidFill>
                <a:latin typeface="Calibri"/>
                <a:cs typeface="Calibri"/>
              </a:rPr>
              <a:t>Code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is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always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in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state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that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Calibri"/>
                <a:cs typeface="Calibri"/>
              </a:rPr>
              <a:t>can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be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deployed</a:t>
            </a:r>
            <a:r>
              <a:rPr sz="1400" spc="-6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to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production.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Calibri"/>
              <a:cs typeface="Calibri"/>
            </a:endParaRPr>
          </a:p>
          <a:p>
            <a:pPr marL="12700" marR="5080">
              <a:lnSpc>
                <a:spcPts val="1510"/>
              </a:lnSpc>
            </a:pPr>
            <a:r>
              <a:rPr sz="1400" spc="15" dirty="0">
                <a:solidFill>
                  <a:srgbClr val="FB9400"/>
                </a:solidFill>
                <a:latin typeface="Calibri"/>
                <a:cs typeface="Calibri"/>
              </a:rPr>
              <a:t>Makes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FE2C3"/>
                </a:solidFill>
                <a:latin typeface="Calibri"/>
                <a:cs typeface="Calibri"/>
              </a:rPr>
              <a:t>continuous</a:t>
            </a:r>
            <a:r>
              <a:rPr sz="1400" spc="-70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FE2C3"/>
                </a:solidFill>
                <a:latin typeface="Calibri"/>
                <a:cs typeface="Calibri"/>
              </a:rPr>
              <a:t>testing</a:t>
            </a:r>
            <a:r>
              <a:rPr sz="1400" spc="-70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possible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–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Since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B9400"/>
                </a:solidFill>
                <a:latin typeface="Calibri"/>
                <a:cs typeface="Calibri"/>
              </a:rPr>
              <a:t>code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Calibri"/>
                <a:cs typeface="Calibri"/>
              </a:rPr>
              <a:t>can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always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be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run,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FB9400"/>
                </a:solidFill>
                <a:latin typeface="Calibri"/>
                <a:cs typeface="Calibri"/>
              </a:rPr>
              <a:t>QA</a:t>
            </a:r>
            <a:r>
              <a:rPr sz="1400" spc="-6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testers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Calibri"/>
                <a:cs typeface="Calibri"/>
              </a:rPr>
              <a:t>can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Calibri"/>
                <a:cs typeface="Calibri"/>
              </a:rPr>
              <a:t>get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Calibri"/>
                <a:cs typeface="Calibri"/>
              </a:rPr>
              <a:t>their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hands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on </a:t>
            </a:r>
            <a:r>
              <a:rPr sz="1400" spc="-30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it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Calibri"/>
                <a:cs typeface="Calibri"/>
              </a:rPr>
              <a:t>all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throughout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development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process,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not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FB9400"/>
                </a:solidFill>
                <a:latin typeface="Calibri"/>
                <a:cs typeface="Calibri"/>
              </a:rPr>
              <a:t>just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at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1400" spc="-8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Calibri"/>
                <a:cs typeface="Calibri"/>
              </a:rPr>
              <a:t>end.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70" dirty="0">
                <a:solidFill>
                  <a:srgbClr val="FB9400"/>
                </a:solidFill>
                <a:latin typeface="Calibri"/>
                <a:cs typeface="Calibri"/>
              </a:rPr>
              <a:t>Encourages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E2C3"/>
                </a:solidFill>
                <a:latin typeface="Calibri"/>
                <a:cs typeface="Calibri"/>
              </a:rPr>
              <a:t>good</a:t>
            </a:r>
            <a:r>
              <a:rPr sz="1400" spc="-65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FE2C3"/>
                </a:solidFill>
                <a:latin typeface="Calibri"/>
                <a:cs typeface="Calibri"/>
              </a:rPr>
              <a:t>coding</a:t>
            </a:r>
            <a:r>
              <a:rPr sz="1400" spc="-75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FFE2C3"/>
                </a:solidFill>
                <a:latin typeface="Calibri"/>
                <a:cs typeface="Calibri"/>
              </a:rPr>
              <a:t>practices</a:t>
            </a:r>
            <a:r>
              <a:rPr sz="1400" spc="-75" dirty="0">
                <a:solidFill>
                  <a:srgbClr val="FFE2C3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–</a:t>
            </a:r>
            <a:r>
              <a:rPr sz="1400" spc="-8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Frequent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Calibri"/>
                <a:cs typeface="Calibri"/>
              </a:rPr>
              <a:t>commits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FB9400"/>
                </a:solidFill>
                <a:latin typeface="Calibri"/>
                <a:cs typeface="Calibri"/>
              </a:rPr>
              <a:t>encourages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Calibri"/>
                <a:cs typeface="Calibri"/>
              </a:rPr>
              <a:t>simple,</a:t>
            </a:r>
            <a:r>
              <a:rPr sz="1400" spc="-7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Calibri"/>
                <a:cs typeface="Calibri"/>
              </a:rPr>
              <a:t>modular</a:t>
            </a:r>
            <a:r>
              <a:rPr sz="1400" spc="-7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FB9400"/>
                </a:solidFill>
                <a:latin typeface="Calibri"/>
                <a:cs typeface="Calibri"/>
              </a:rPr>
              <a:t>code.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453384"/>
            <a:ext cx="6480175" cy="1085215"/>
            <a:chOff x="1331975" y="3453384"/>
            <a:chExt cx="6480175" cy="108521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14727" y="3453384"/>
              <a:ext cx="5169408" cy="108508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224087" y="3492500"/>
            <a:ext cx="4698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1305" marR="5080" indent="-1539240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Continuous</a:t>
            </a:r>
            <a:r>
              <a:rPr sz="2400" spc="-13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B9400"/>
                </a:solidFill>
                <a:latin typeface="Calibri"/>
                <a:cs typeface="Calibri"/>
              </a:rPr>
              <a:t>Delivery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and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Continuous </a:t>
            </a:r>
            <a:r>
              <a:rPr sz="2400" spc="-5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50" dirty="0">
                <a:solidFill>
                  <a:srgbClr val="FB9400"/>
                </a:solidFill>
                <a:latin typeface="Calibri"/>
                <a:cs typeface="Calibri"/>
              </a:rPr>
              <a:t>Deployment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28685" cy="4128770"/>
            <a:chOff x="414527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28304" cy="22524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070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-75" dirty="0"/>
              <a:t>i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-75" dirty="0"/>
              <a:t>li</a:t>
            </a:r>
            <a:r>
              <a:rPr sz="2000" spc="20" dirty="0"/>
              <a:t>v</a:t>
            </a:r>
            <a:r>
              <a:rPr sz="2000" spc="50" dirty="0"/>
              <a:t>e</a:t>
            </a:r>
            <a:r>
              <a:rPr sz="2000" spc="-50" dirty="0"/>
              <a:t>r</a:t>
            </a:r>
            <a:r>
              <a:rPr sz="2000" dirty="0"/>
              <a:t>y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39100" cy="1823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Continuous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Delivery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FFFFF"/>
                </a:solidFill>
                <a:latin typeface="Verdana"/>
                <a:cs typeface="Verdana"/>
              </a:rPr>
              <a:t>(CD)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practice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continuously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maintaining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deployable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state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51435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Regardless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whether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not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decision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made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deploy,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always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state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able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deployed.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Some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terms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continuous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delivery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continuous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interchangeably,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simply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abbreviation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CD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18576" cy="36240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8330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-75" dirty="0"/>
              <a:t>i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80" dirty="0"/>
              <a:t>p</a:t>
            </a:r>
            <a:r>
              <a:rPr sz="2000" spc="-75" dirty="0"/>
              <a:t>l</a:t>
            </a:r>
            <a:r>
              <a:rPr sz="2000" spc="55" dirty="0"/>
              <a:t>o</a:t>
            </a:r>
            <a:r>
              <a:rPr sz="2000" dirty="0"/>
              <a:t>y</a:t>
            </a:r>
            <a:r>
              <a:rPr sz="2000" spc="110" dirty="0"/>
              <a:t>m</a:t>
            </a:r>
            <a:r>
              <a:rPr sz="2000" spc="50" dirty="0"/>
              <a:t>e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27975" cy="3194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Continuous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Deployment:</a:t>
            </a:r>
            <a:r>
              <a:rPr sz="1400"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practice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frequently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deploying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small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code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changes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production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98450" marR="155575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Continuous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delivery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keeping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code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deployable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state.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Continuous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deployment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actually </a:t>
            </a:r>
            <a:r>
              <a:rPr sz="1400" spc="-42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doing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deployment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frequently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Some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companies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that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do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continuous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deployment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production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multiple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times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day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There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no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standard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for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how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often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should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deploy,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but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general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more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often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 </a:t>
            </a:r>
            <a:r>
              <a:rPr sz="1400" spc="-42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better!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98450" marR="1651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With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continuous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deployment,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deployments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production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routine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commonplace.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They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 </a:t>
            </a:r>
            <a:r>
              <a:rPr sz="1400" spc="-42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not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big,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scary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event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0623" y="867334"/>
            <a:ext cx="8513445" cy="4128770"/>
            <a:chOff x="420623" y="867334"/>
            <a:chExt cx="851344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623" y="902208"/>
              <a:ext cx="8503920" cy="36240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746505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05" dirty="0"/>
              <a:t> </a:t>
            </a:r>
            <a:r>
              <a:rPr sz="2000" spc="70" dirty="0"/>
              <a:t>does</a:t>
            </a:r>
            <a:r>
              <a:rPr sz="2000" spc="-95" dirty="0"/>
              <a:t> </a:t>
            </a:r>
            <a:r>
              <a:rPr sz="2000" spc="50" dirty="0"/>
              <a:t>Continuous</a:t>
            </a:r>
            <a:r>
              <a:rPr sz="2000" spc="-95" dirty="0"/>
              <a:t> </a:t>
            </a:r>
            <a:r>
              <a:rPr sz="2000" dirty="0"/>
              <a:t>Delivery</a:t>
            </a:r>
            <a:r>
              <a:rPr sz="2000" spc="-105" dirty="0"/>
              <a:t> </a:t>
            </a:r>
            <a:r>
              <a:rPr sz="2000" spc="45" dirty="0"/>
              <a:t>and</a:t>
            </a:r>
            <a:r>
              <a:rPr sz="2000" spc="-90" dirty="0"/>
              <a:t> </a:t>
            </a:r>
            <a:r>
              <a:rPr sz="2000" spc="50" dirty="0"/>
              <a:t>Continuous</a:t>
            </a:r>
            <a:r>
              <a:rPr sz="2000" spc="-95" dirty="0"/>
              <a:t> </a:t>
            </a:r>
            <a:r>
              <a:rPr sz="2000" spc="35" dirty="0"/>
              <a:t>Deployment</a:t>
            </a:r>
            <a:r>
              <a:rPr sz="2000" spc="-100" dirty="0"/>
              <a:t> </a:t>
            </a:r>
            <a:r>
              <a:rPr sz="2000" spc="-5" dirty="0"/>
              <a:t>look</a:t>
            </a:r>
            <a:r>
              <a:rPr sz="2000" spc="-95" dirty="0"/>
              <a:t> </a:t>
            </a:r>
            <a:r>
              <a:rPr sz="2000" spc="-35" dirty="0"/>
              <a:t>like?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4267"/>
            <a:ext cx="8028305" cy="321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193040" indent="-285750">
              <a:lnSpc>
                <a:spcPct val="100000"/>
              </a:lnSpc>
              <a:spcBef>
                <a:spcPts val="95"/>
              </a:spcBef>
              <a:tabLst>
                <a:tab pos="297815" algn="l"/>
              </a:tabLst>
            </a:pPr>
            <a:r>
              <a:rPr sz="13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Each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version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goes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through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series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stages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such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build,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testing,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and </a:t>
            </a:r>
            <a:r>
              <a:rPr sz="1300" spc="-4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manual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acceptance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testing.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result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this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FB9400"/>
                </a:solidFill>
                <a:latin typeface="Verdana"/>
                <a:cs typeface="Verdana"/>
              </a:rPr>
              <a:t>artifact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package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3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able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deployed.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3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When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decision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made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deploy,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FE2C3"/>
                </a:solidFill>
                <a:latin typeface="Verdana"/>
                <a:cs typeface="Verdana"/>
              </a:rPr>
              <a:t>automated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.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What</a:t>
            </a:r>
            <a:r>
              <a:rPr sz="13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looks </a:t>
            </a:r>
            <a:r>
              <a:rPr sz="1300" spc="-4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like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depends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architecture,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but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no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matter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what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architecture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10" dirty="0">
                <a:solidFill>
                  <a:srgbClr val="FB9400"/>
                </a:solidFill>
                <a:latin typeface="Verdana"/>
                <a:cs typeface="Verdana"/>
              </a:rPr>
              <a:t>is,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automated.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298450" marR="708025" indent="-285750">
              <a:lnSpc>
                <a:spcPct val="100000"/>
              </a:lnSpc>
              <a:tabLst>
                <a:tab pos="297815" algn="l"/>
              </a:tabLst>
            </a:pPr>
            <a:r>
              <a:rPr sz="13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300" spc="-110" dirty="0">
                <a:solidFill>
                  <a:srgbClr val="FB9400"/>
                </a:solidFill>
                <a:latin typeface="Verdana"/>
                <a:cs typeface="Verdana"/>
              </a:rPr>
              <a:t>If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causes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problem,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reliably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FE2C3"/>
                </a:solidFill>
                <a:latin typeface="Verdana"/>
                <a:cs typeface="Verdana"/>
              </a:rPr>
              <a:t>rolled</a:t>
            </a:r>
            <a:r>
              <a:rPr sz="1300" spc="-22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FE2C3"/>
                </a:solidFill>
                <a:latin typeface="Verdana"/>
                <a:cs typeface="Verdana"/>
              </a:rPr>
              <a:t>back</a:t>
            </a:r>
            <a:r>
              <a:rPr sz="1300" spc="-229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using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process </a:t>
            </a:r>
            <a:r>
              <a:rPr sz="1300" spc="-4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(hopefully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FB9400"/>
                </a:solidFill>
                <a:latin typeface="Verdana"/>
                <a:cs typeface="Verdana"/>
              </a:rPr>
              <a:t>before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customer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even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notices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problem!)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298450" marR="290195" indent="-285750">
              <a:lnSpc>
                <a:spcPct val="100000"/>
              </a:lnSpc>
              <a:tabLst>
                <a:tab pos="297815" algn="l"/>
              </a:tabLst>
            </a:pPr>
            <a:r>
              <a:rPr sz="13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Rollbacks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aren’t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big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deal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because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redeploy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fixed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version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soon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they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have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one </a:t>
            </a:r>
            <a:r>
              <a:rPr sz="1300" spc="-4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available.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3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No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one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grips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their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desk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fear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during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deployment,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even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if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does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cause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problem.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00872" cy="3553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625157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05" dirty="0"/>
              <a:t> </a:t>
            </a:r>
            <a:r>
              <a:rPr sz="2000" spc="70" dirty="0"/>
              <a:t>do</a:t>
            </a:r>
            <a:r>
              <a:rPr sz="2000" spc="-105" dirty="0"/>
              <a:t> </a:t>
            </a:r>
            <a:r>
              <a:rPr sz="2000" spc="50" dirty="0"/>
              <a:t>Continuous</a:t>
            </a:r>
            <a:r>
              <a:rPr sz="2000" spc="-100" dirty="0"/>
              <a:t> </a:t>
            </a:r>
            <a:r>
              <a:rPr sz="2000" dirty="0"/>
              <a:t>Delivery</a:t>
            </a:r>
            <a:r>
              <a:rPr sz="2000" spc="-100" dirty="0"/>
              <a:t> </a:t>
            </a:r>
            <a:r>
              <a:rPr sz="2000" spc="50" dirty="0"/>
              <a:t>and</a:t>
            </a:r>
            <a:r>
              <a:rPr sz="2000" spc="-95" dirty="0"/>
              <a:t> </a:t>
            </a:r>
            <a:r>
              <a:rPr sz="2000" spc="50" dirty="0"/>
              <a:t>Continuous</a:t>
            </a:r>
            <a:r>
              <a:rPr sz="2000" spc="-100" dirty="0"/>
              <a:t> </a:t>
            </a:r>
            <a:r>
              <a:rPr sz="2000" spc="35" dirty="0"/>
              <a:t>Deployment?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59028"/>
            <a:ext cx="8020684" cy="314960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80"/>
              </a:spcBef>
            </a:pPr>
            <a:r>
              <a:rPr sz="1300" spc="-70" dirty="0">
                <a:solidFill>
                  <a:srgbClr val="FFE2C3"/>
                </a:solidFill>
                <a:latin typeface="Verdana"/>
                <a:cs typeface="Verdana"/>
              </a:rPr>
              <a:t>Faster</a:t>
            </a:r>
            <a:r>
              <a:rPr sz="1300" spc="-22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FE2C3"/>
                </a:solidFill>
                <a:latin typeface="Verdana"/>
                <a:cs typeface="Verdana"/>
              </a:rPr>
              <a:t>time-to-market</a:t>
            </a:r>
            <a:r>
              <a:rPr sz="1300" spc="-22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Get</a:t>
            </a:r>
            <a:r>
              <a:rPr sz="13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features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into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hands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customers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rather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than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waiting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lengthy </a:t>
            </a:r>
            <a:r>
              <a:rPr sz="1300" spc="-4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doesn’t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happen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often.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Verdana"/>
              <a:cs typeface="Verdana"/>
            </a:endParaRPr>
          </a:p>
          <a:p>
            <a:pPr marL="12700" marR="302260">
              <a:lnSpc>
                <a:spcPts val="1420"/>
              </a:lnSpc>
            </a:pPr>
            <a:r>
              <a:rPr sz="1300" spc="-85" dirty="0">
                <a:solidFill>
                  <a:srgbClr val="FFE2C3"/>
                </a:solidFill>
                <a:latin typeface="Verdana"/>
                <a:cs typeface="Verdana"/>
              </a:rPr>
              <a:t>Fewer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FE2C3"/>
                </a:solidFill>
                <a:latin typeface="Verdana"/>
                <a:cs typeface="Verdana"/>
              </a:rPr>
              <a:t>problems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FE2C3"/>
                </a:solidFill>
                <a:latin typeface="Verdana"/>
                <a:cs typeface="Verdana"/>
              </a:rPr>
              <a:t>caused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FE2C3"/>
                </a:solidFill>
                <a:latin typeface="Verdana"/>
                <a:cs typeface="Verdana"/>
              </a:rPr>
              <a:t>by</a:t>
            </a:r>
            <a:r>
              <a:rPr sz="1300" spc="-22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FE2C3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FE2C3"/>
                </a:solidFill>
                <a:latin typeface="Verdana"/>
                <a:cs typeface="Verdana"/>
              </a:rPr>
              <a:t>deployment</a:t>
            </a:r>
            <a:r>
              <a:rPr sz="1300" spc="-22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FE2C3"/>
                </a:solidFill>
                <a:latin typeface="Verdana"/>
                <a:cs typeface="Verdana"/>
              </a:rPr>
              <a:t>process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Since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frequently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used,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14" dirty="0">
                <a:solidFill>
                  <a:srgbClr val="FB9400"/>
                </a:solidFill>
                <a:latin typeface="Verdana"/>
                <a:cs typeface="Verdana"/>
              </a:rPr>
              <a:t>any </a:t>
            </a:r>
            <a:r>
              <a:rPr sz="1300" spc="-4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r>
              <a:rPr sz="13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easily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discovered.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Verdana"/>
              <a:cs typeface="Verdana"/>
            </a:endParaRPr>
          </a:p>
          <a:p>
            <a:pPr marL="12700" marR="264160">
              <a:lnSpc>
                <a:spcPts val="1390"/>
              </a:lnSpc>
            </a:pPr>
            <a:r>
              <a:rPr sz="1300" spc="-80" dirty="0">
                <a:solidFill>
                  <a:srgbClr val="FFE2C3"/>
                </a:solidFill>
                <a:latin typeface="Verdana"/>
                <a:cs typeface="Verdana"/>
              </a:rPr>
              <a:t>Lower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FE2C3"/>
                </a:solidFill>
                <a:latin typeface="Verdana"/>
                <a:cs typeface="Verdana"/>
              </a:rPr>
              <a:t>risk</a:t>
            </a:r>
            <a:r>
              <a:rPr sz="1300" spc="-229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deployed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at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once,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higher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14" dirty="0">
                <a:solidFill>
                  <a:srgbClr val="FB9400"/>
                </a:solidFill>
                <a:latin typeface="Verdana"/>
                <a:cs typeface="Verdana"/>
              </a:rPr>
              <a:t>risk.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Frequent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only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few </a:t>
            </a:r>
            <a:r>
              <a:rPr sz="1300" spc="-4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3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less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14" dirty="0">
                <a:solidFill>
                  <a:srgbClr val="FB9400"/>
                </a:solidFill>
                <a:latin typeface="Verdana"/>
                <a:cs typeface="Verdana"/>
              </a:rPr>
              <a:t>risky.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Verdana"/>
              <a:cs typeface="Verdana"/>
            </a:endParaRPr>
          </a:p>
          <a:p>
            <a:pPr marL="12700" marR="40005">
              <a:lnSpc>
                <a:spcPts val="1420"/>
              </a:lnSpc>
            </a:pPr>
            <a:r>
              <a:rPr sz="1300" spc="-80" dirty="0">
                <a:solidFill>
                  <a:srgbClr val="FFE2C3"/>
                </a:solidFill>
                <a:latin typeface="Verdana"/>
                <a:cs typeface="Verdana"/>
              </a:rPr>
              <a:t>Reliable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FE2C3"/>
                </a:solidFill>
                <a:latin typeface="Verdana"/>
                <a:cs typeface="Verdana"/>
              </a:rPr>
              <a:t>rollbacks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Robust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means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rollbacks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reliable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ensure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stability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customers,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and </a:t>
            </a:r>
            <a:r>
              <a:rPr sz="1300" spc="-4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rollbacks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don’t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hurt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because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they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roll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forward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fix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soon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they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have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one.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Verdana"/>
              <a:cs typeface="Verdana"/>
            </a:endParaRPr>
          </a:p>
          <a:p>
            <a:pPr marL="12700" marR="697865">
              <a:lnSpc>
                <a:spcPts val="1390"/>
              </a:lnSpc>
            </a:pPr>
            <a:r>
              <a:rPr sz="1300" spc="-75" dirty="0">
                <a:solidFill>
                  <a:srgbClr val="FFE2C3"/>
                </a:solidFill>
                <a:latin typeface="Verdana"/>
                <a:cs typeface="Verdana"/>
              </a:rPr>
              <a:t>Fearless</a:t>
            </a:r>
            <a:r>
              <a:rPr sz="1300" spc="-229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FE2C3"/>
                </a:solidFill>
                <a:latin typeface="Verdana"/>
                <a:cs typeface="Verdana"/>
              </a:rPr>
              <a:t>deployments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Robust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plus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ability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rollback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means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deployments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are </a:t>
            </a:r>
            <a:r>
              <a:rPr sz="1300" spc="-4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commonplace,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everyday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events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rather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than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20" dirty="0">
                <a:solidFill>
                  <a:srgbClr val="FB9400"/>
                </a:solidFill>
                <a:latin typeface="Verdana"/>
                <a:cs typeface="Verdana"/>
              </a:rPr>
              <a:t>big,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scary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events.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6936" y="3636264"/>
              <a:ext cx="3310128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-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10" dirty="0">
                <a:solidFill>
                  <a:srgbClr val="FB9400"/>
                </a:solidFill>
                <a:latin typeface="Calibri"/>
                <a:cs typeface="Calibri"/>
              </a:rPr>
              <a:t>f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120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u</a:t>
            </a:r>
            <a:r>
              <a:rPr sz="2400" spc="204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u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290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266176" cy="28803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3496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10" dirty="0"/>
              <a:t> </a:t>
            </a:r>
            <a:r>
              <a:rPr sz="2000" spc="10" dirty="0"/>
              <a:t>is</a:t>
            </a:r>
            <a:r>
              <a:rPr sz="2000" spc="-105" dirty="0"/>
              <a:t> </a:t>
            </a:r>
            <a:r>
              <a:rPr sz="2000" spc="15" dirty="0"/>
              <a:t>Infrastructure</a:t>
            </a:r>
            <a:r>
              <a:rPr sz="2000" spc="-100" dirty="0"/>
              <a:t> </a:t>
            </a:r>
            <a:r>
              <a:rPr sz="2000" spc="70" dirty="0"/>
              <a:t>as</a:t>
            </a:r>
            <a:r>
              <a:rPr sz="2000" spc="-105" dirty="0"/>
              <a:t> </a:t>
            </a:r>
            <a:r>
              <a:rPr sz="2000" spc="80" dirty="0"/>
              <a:t>Code?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807959" cy="2470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Infrastructure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as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Code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(IaC):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manage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provision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through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automation.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23114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code,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instead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things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manually,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create</a:t>
            </a:r>
            <a:r>
              <a:rPr sz="1400" spc="-26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change: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2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Servers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Instances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0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Environments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Containers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h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dirty="0">
                <a:solidFill>
                  <a:srgbClr val="A6A6A6"/>
                </a:solidFill>
                <a:latin typeface="Verdana"/>
                <a:cs typeface="Verdana"/>
              </a:rPr>
              <a:t>f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re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5861304" cy="24170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7983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65" dirty="0"/>
              <a:t>v</a:t>
            </a:r>
            <a:r>
              <a:rPr sz="2000" spc="100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-60" dirty="0"/>
              <a:t>I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55" dirty="0"/>
              <a:t>N</a:t>
            </a:r>
            <a:r>
              <a:rPr sz="2000" spc="145" dirty="0"/>
              <a:t>O</a:t>
            </a:r>
            <a:r>
              <a:rPr sz="2000" spc="155" dirty="0"/>
              <a:t>T</a:t>
            </a:r>
            <a:r>
              <a:rPr sz="2000" spc="-120" dirty="0"/>
              <a:t>...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5398770" cy="1987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NOT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tools,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Tools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essential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success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rd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B9400"/>
                </a:solidFill>
                <a:latin typeface="Verdana"/>
                <a:cs typeface="Verdana"/>
              </a:rPr>
              <a:t>j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211311" cy="33985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5472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10" dirty="0"/>
              <a:t> </a:t>
            </a:r>
            <a:r>
              <a:rPr sz="2000" spc="70" dirty="0"/>
              <a:t>does</a:t>
            </a:r>
            <a:r>
              <a:rPr sz="2000" spc="-105" dirty="0"/>
              <a:t> </a:t>
            </a:r>
            <a:r>
              <a:rPr sz="2000" spc="15" dirty="0"/>
              <a:t>infrastructure</a:t>
            </a:r>
            <a:r>
              <a:rPr sz="2000" spc="-100" dirty="0"/>
              <a:t> </a:t>
            </a:r>
            <a:r>
              <a:rPr sz="2000" spc="70" dirty="0"/>
              <a:t>as</a:t>
            </a:r>
            <a:r>
              <a:rPr sz="2000" spc="-105" dirty="0"/>
              <a:t> </a:t>
            </a:r>
            <a:r>
              <a:rPr sz="2000" spc="90" dirty="0"/>
              <a:t>code</a:t>
            </a:r>
            <a:r>
              <a:rPr sz="2000" spc="-100" dirty="0"/>
              <a:t> </a:t>
            </a:r>
            <a:r>
              <a:rPr sz="2000" spc="-5" dirty="0"/>
              <a:t>look</a:t>
            </a:r>
            <a:r>
              <a:rPr sz="2000" spc="-100" dirty="0"/>
              <a:t> </a:t>
            </a:r>
            <a:r>
              <a:rPr sz="2000" spc="-35" dirty="0"/>
              <a:t>like?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739380" cy="2968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Without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might: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ss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h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h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12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14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ue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dirty="0">
                <a:solidFill>
                  <a:srgbClr val="A6A6A6"/>
                </a:solidFill>
                <a:latin typeface="Verdana"/>
                <a:cs typeface="Verdana"/>
              </a:rPr>
              <a:t>f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135" dirty="0">
                <a:solidFill>
                  <a:srgbClr val="A6A6A6"/>
                </a:solidFill>
                <a:latin typeface="Verdana"/>
                <a:cs typeface="Verdana"/>
              </a:rPr>
              <a:t>mm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f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125" dirty="0">
                <a:solidFill>
                  <a:srgbClr val="A6A6A6"/>
                </a:solidFill>
                <a:latin typeface="Verdana"/>
                <a:cs typeface="Verdana"/>
              </a:rPr>
              <a:t>m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he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ha</a:t>
            </a:r>
            <a:r>
              <a:rPr sz="1200" spc="-125" dirty="0">
                <a:solidFill>
                  <a:srgbClr val="A6A6A6"/>
                </a:solidFill>
                <a:latin typeface="Verdana"/>
                <a:cs typeface="Verdana"/>
              </a:rPr>
              <a:t>ng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5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Change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some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code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or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configuration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files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that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can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be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used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with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automation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perform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changes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0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135" dirty="0">
                <a:solidFill>
                  <a:srgbClr val="A6A6A6"/>
                </a:solidFill>
                <a:latin typeface="Verdana"/>
                <a:cs typeface="Verdana"/>
              </a:rPr>
              <a:t>mm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h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125" dirty="0">
                <a:solidFill>
                  <a:srgbClr val="A6A6A6"/>
                </a:solidFill>
                <a:latin typeface="Verdana"/>
                <a:cs typeface="Verdana"/>
              </a:rPr>
              <a:t>m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l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Use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automation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enact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changes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defined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in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code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and/or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configuration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files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850">
              <a:latin typeface="Verdana"/>
              <a:cs typeface="Verdana"/>
            </a:endParaRPr>
          </a:p>
          <a:p>
            <a:pPr marL="298450" marR="30353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IaC,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provisioning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new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resources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changing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existing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resources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both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done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through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4527" y="1110412"/>
            <a:ext cx="8546592" cy="4128338"/>
            <a:chOff x="414527" y="867334"/>
            <a:chExt cx="8546592" cy="412833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8479" y="4767072"/>
              <a:ext cx="240792" cy="228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5808" y="4654296"/>
              <a:ext cx="326135" cy="1005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85348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623" y="914400"/>
              <a:ext cx="8513064" cy="3828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27" y="911352"/>
              <a:ext cx="8546592" cy="38130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7200" y="867334"/>
              <a:ext cx="8229600" cy="3546475"/>
            </a:xfrm>
            <a:custGeom>
              <a:avLst/>
              <a:gdLst/>
              <a:ahLst/>
              <a:cxnLst/>
              <a:rect l="l" t="t" r="r" b="b"/>
              <a:pathLst>
                <a:path w="8229600" h="3546475">
                  <a:moveTo>
                    <a:pt x="8229600" y="0"/>
                  </a:moveTo>
                  <a:lnTo>
                    <a:pt x="0" y="0"/>
                  </a:lnTo>
                  <a:lnTo>
                    <a:pt x="0" y="3546168"/>
                  </a:lnTo>
                  <a:lnTo>
                    <a:pt x="8229600" y="354616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3337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05" dirty="0"/>
              <a:t> </a:t>
            </a:r>
            <a:r>
              <a:rPr sz="2000" spc="80" dirty="0"/>
              <a:t>d</a:t>
            </a:r>
            <a:r>
              <a:rPr sz="2000" spc="55" dirty="0"/>
              <a:t>o</a:t>
            </a:r>
            <a:r>
              <a:rPr sz="2000" spc="-105" dirty="0"/>
              <a:t> </a:t>
            </a:r>
            <a:r>
              <a:rPr sz="2000" spc="-75" dirty="0"/>
              <a:t>i</a:t>
            </a:r>
            <a:r>
              <a:rPr sz="2000" spc="30" dirty="0"/>
              <a:t>n</a:t>
            </a:r>
            <a:r>
              <a:rPr sz="2000" spc="-15" dirty="0"/>
              <a:t>f</a:t>
            </a:r>
            <a:r>
              <a:rPr sz="2000" spc="-25" dirty="0"/>
              <a:t>r</a:t>
            </a:r>
            <a:r>
              <a:rPr sz="2000" spc="40" dirty="0"/>
              <a:t>a</a:t>
            </a:r>
            <a:r>
              <a:rPr sz="2000" spc="100" dirty="0"/>
              <a:t>s</a:t>
            </a:r>
            <a:r>
              <a:rPr sz="2000" spc="-10" dirty="0"/>
              <a:t>t</a:t>
            </a:r>
            <a:r>
              <a:rPr sz="2000" spc="-50" dirty="0"/>
              <a:t>r</a:t>
            </a:r>
            <a:r>
              <a:rPr sz="2000" spc="30" dirty="0"/>
              <a:t>u</a:t>
            </a:r>
            <a:r>
              <a:rPr sz="2000" spc="95" dirty="0"/>
              <a:t>c</a:t>
            </a:r>
            <a:r>
              <a:rPr sz="2000" spc="70" dirty="0"/>
              <a:t>t</a:t>
            </a:r>
            <a:r>
              <a:rPr sz="2000" spc="30" dirty="0"/>
              <a:t>u</a:t>
            </a:r>
            <a:r>
              <a:rPr sz="2000" spc="-50" dirty="0"/>
              <a:t>r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40" dirty="0"/>
              <a:t>a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105" dirty="0"/>
              <a:t>c</a:t>
            </a:r>
            <a:r>
              <a:rPr sz="2000" spc="125" dirty="0"/>
              <a:t>o</a:t>
            </a:r>
            <a:r>
              <a:rPr sz="2000" spc="80" dirty="0"/>
              <a:t>d</a:t>
            </a:r>
            <a:r>
              <a:rPr sz="2000" spc="50" dirty="0"/>
              <a:t>e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13" name="object 13"/>
          <p:cNvSpPr txBox="1"/>
          <p:nvPr/>
        </p:nvSpPr>
        <p:spPr>
          <a:xfrm>
            <a:off x="535940" y="874267"/>
            <a:ext cx="8065770" cy="3408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70" dirty="0">
                <a:solidFill>
                  <a:srgbClr val="FFE2C3"/>
                </a:solidFill>
                <a:latin typeface="Verdana"/>
                <a:cs typeface="Verdana"/>
              </a:rPr>
              <a:t>Consistency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creation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10" dirty="0">
                <a:solidFill>
                  <a:srgbClr val="FB9400"/>
                </a:solidFill>
                <a:latin typeface="Verdana"/>
                <a:cs typeface="Verdana"/>
              </a:rPr>
              <a:t>management</a:t>
            </a:r>
            <a:r>
              <a:rPr sz="13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resources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will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run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2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every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time.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12700" marR="302260">
              <a:lnSpc>
                <a:spcPct val="100000"/>
              </a:lnSpc>
            </a:pPr>
            <a:r>
              <a:rPr sz="1300" spc="-85" dirty="0">
                <a:solidFill>
                  <a:srgbClr val="FFE2C3"/>
                </a:solidFill>
                <a:latin typeface="Verdana"/>
                <a:cs typeface="Verdana"/>
              </a:rPr>
              <a:t>Reusability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used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25" dirty="0">
                <a:solidFill>
                  <a:srgbClr val="FB9400"/>
                </a:solidFill>
                <a:latin typeface="Verdana"/>
                <a:cs typeface="Verdana"/>
              </a:rPr>
              <a:t>make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change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consistently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across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multiple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hosts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used </a:t>
            </a:r>
            <a:r>
              <a:rPr sz="1300" spc="-4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10" dirty="0">
                <a:solidFill>
                  <a:srgbClr val="FB9400"/>
                </a:solidFill>
                <a:latin typeface="Verdana"/>
                <a:cs typeface="Verdana"/>
              </a:rPr>
              <a:t>again</a:t>
            </a:r>
            <a:r>
              <a:rPr sz="13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future.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300" spc="-75" dirty="0">
                <a:solidFill>
                  <a:srgbClr val="FFE2C3"/>
                </a:solidFill>
                <a:latin typeface="Verdana"/>
                <a:cs typeface="Verdana"/>
              </a:rPr>
              <a:t>Scalability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Need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10" dirty="0">
                <a:solidFill>
                  <a:srgbClr val="FB9400"/>
                </a:solidFill>
                <a:latin typeface="Verdana"/>
                <a:cs typeface="Verdana"/>
              </a:rPr>
              <a:t>new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instance?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have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one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configured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exactly</a:t>
            </a:r>
            <a:r>
              <a:rPr sz="13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existing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instances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in </a:t>
            </a:r>
            <a:r>
              <a:rPr sz="1300" spc="-4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minutes</a:t>
            </a:r>
            <a:r>
              <a:rPr sz="13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(or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seconds).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12700" marR="196215">
              <a:lnSpc>
                <a:spcPct val="100000"/>
              </a:lnSpc>
            </a:pPr>
            <a:r>
              <a:rPr sz="1300" spc="-80" dirty="0">
                <a:solidFill>
                  <a:srgbClr val="FFE2C3"/>
                </a:solidFill>
                <a:latin typeface="Verdana"/>
                <a:cs typeface="Verdana"/>
              </a:rPr>
              <a:t>Self-documenting</a:t>
            </a:r>
            <a:r>
              <a:rPr sz="1300" spc="-229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45" dirty="0">
                <a:solidFill>
                  <a:srgbClr val="FB9400"/>
                </a:solidFill>
                <a:latin typeface="Verdana"/>
                <a:cs typeface="Verdana"/>
              </a:rPr>
              <a:t>IaC,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document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themselves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degree.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is </a:t>
            </a:r>
            <a:r>
              <a:rPr sz="1300" spc="-4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configured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viewed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source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control,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rather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than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being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matter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who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logged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FB9400"/>
                </a:solidFill>
                <a:latin typeface="Verdana"/>
                <a:cs typeface="Verdana"/>
              </a:rPr>
              <a:t>did </a:t>
            </a:r>
            <a:r>
              <a:rPr sz="1300" spc="-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0" dirty="0">
                <a:solidFill>
                  <a:srgbClr val="FB9400"/>
                </a:solidFill>
                <a:latin typeface="Verdana"/>
                <a:cs typeface="Verdana"/>
              </a:rPr>
              <a:t>something.</a:t>
            </a:r>
            <a:endParaRPr sz="1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12700" marR="365125">
              <a:lnSpc>
                <a:spcPct val="100000"/>
              </a:lnSpc>
            </a:pPr>
            <a:r>
              <a:rPr sz="1300" spc="-85" dirty="0">
                <a:solidFill>
                  <a:srgbClr val="FFE2C3"/>
                </a:solidFill>
                <a:latin typeface="Verdana"/>
                <a:cs typeface="Verdana"/>
              </a:rPr>
              <a:t>Simplify</a:t>
            </a:r>
            <a:r>
              <a:rPr sz="1300" spc="-229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FE2C3"/>
                </a:solidFill>
                <a:latin typeface="Verdana"/>
                <a:cs typeface="Verdana"/>
              </a:rPr>
              <a:t>the</a:t>
            </a:r>
            <a:r>
              <a:rPr sz="13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FE2C3"/>
                </a:solidFill>
                <a:latin typeface="Verdana"/>
                <a:cs typeface="Verdana"/>
              </a:rPr>
              <a:t>complexity</a:t>
            </a:r>
            <a:r>
              <a:rPr sz="1300" spc="-22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300" spc="-13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Complex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infrastructures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FB9400"/>
                </a:solidFill>
                <a:latin typeface="Verdana"/>
                <a:cs typeface="Verdana"/>
              </a:rPr>
              <a:t>stood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up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0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once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they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B9400"/>
                </a:solidFill>
                <a:latin typeface="Verdana"/>
                <a:cs typeface="Verdana"/>
              </a:rPr>
              <a:t>defined</a:t>
            </a:r>
            <a:r>
              <a:rPr sz="13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code.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A </a:t>
            </a:r>
            <a:r>
              <a:rPr sz="1300" spc="-4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group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90" dirty="0">
                <a:solidFill>
                  <a:srgbClr val="FB9400"/>
                </a:solidFill>
                <a:latin typeface="Verdana"/>
                <a:cs typeface="Verdana"/>
              </a:rPr>
              <a:t>several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interdependent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85" dirty="0">
                <a:solidFill>
                  <a:srgbClr val="FB9400"/>
                </a:solidFill>
                <a:latin typeface="Verdana"/>
                <a:cs typeface="Verdana"/>
              </a:rPr>
              <a:t>servers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0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65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provisioned</a:t>
            </a:r>
            <a:r>
              <a:rPr sz="13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75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3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00" spc="-105" dirty="0">
                <a:solidFill>
                  <a:srgbClr val="FB9400"/>
                </a:solidFill>
                <a:latin typeface="Verdana"/>
                <a:cs typeface="Verdana"/>
              </a:rPr>
              <a:t>demand.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12136" y="3636264"/>
              <a:ext cx="3919727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60"/>
              </a:spcBef>
            </a:pP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Configuration</a:t>
            </a:r>
            <a:r>
              <a:rPr sz="2400" spc="-13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B9400"/>
                </a:solidFill>
                <a:latin typeface="Calibri"/>
                <a:cs typeface="Calibri"/>
              </a:rPr>
              <a:t>Management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82584" cy="30449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85952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00" dirty="0"/>
              <a:t> </a:t>
            </a:r>
            <a:r>
              <a:rPr sz="2000" spc="10" dirty="0"/>
              <a:t>is</a:t>
            </a:r>
            <a:r>
              <a:rPr sz="2000" spc="-95" dirty="0"/>
              <a:t> </a:t>
            </a:r>
            <a:r>
              <a:rPr sz="2000" spc="15" dirty="0"/>
              <a:t>Configuration</a:t>
            </a:r>
            <a:r>
              <a:rPr sz="2000" spc="-90" dirty="0"/>
              <a:t> </a:t>
            </a:r>
            <a:r>
              <a:rPr sz="2000" dirty="0"/>
              <a:t>Management?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92109" cy="2615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414020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Configuration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Management:</a:t>
            </a:r>
            <a:r>
              <a:rPr sz="1400" spc="-229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maintaining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changing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state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pieces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consistent,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maintainable,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stable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always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happen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management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them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maintainable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398780" indent="-28575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management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allows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minimize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configuration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E2C3"/>
                </a:solidFill>
                <a:latin typeface="Verdana"/>
                <a:cs typeface="Verdana"/>
              </a:rPr>
              <a:t>drift</a:t>
            </a:r>
            <a:r>
              <a:rPr sz="14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small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accumulate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over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time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make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systems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different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from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another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harder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manage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very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beneficial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management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81380"/>
            <a:ext cx="8540750" cy="4128770"/>
            <a:chOff x="405384" y="867334"/>
            <a:chExt cx="854075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540496" cy="29961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509460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05" dirty="0"/>
              <a:t> </a:t>
            </a:r>
            <a:r>
              <a:rPr sz="2000" spc="70" dirty="0"/>
              <a:t>does</a:t>
            </a:r>
            <a:r>
              <a:rPr sz="2000" spc="-100" dirty="0"/>
              <a:t> </a:t>
            </a:r>
            <a:r>
              <a:rPr sz="2000" spc="10" dirty="0"/>
              <a:t>configuration</a:t>
            </a:r>
            <a:r>
              <a:rPr sz="2000" spc="-90" dirty="0"/>
              <a:t> </a:t>
            </a:r>
            <a:r>
              <a:rPr sz="2000" spc="40" dirty="0"/>
              <a:t>management</a:t>
            </a:r>
            <a:r>
              <a:rPr sz="2000" spc="-105" dirty="0"/>
              <a:t> </a:t>
            </a:r>
            <a:r>
              <a:rPr sz="2000" spc="-5" dirty="0"/>
              <a:t>look</a:t>
            </a:r>
            <a:r>
              <a:rPr sz="2000" spc="-95" dirty="0"/>
              <a:t> </a:t>
            </a:r>
            <a:r>
              <a:rPr sz="2000" spc="-35" dirty="0"/>
              <a:t>like?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8044815" cy="265620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x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6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smtClean="0">
                <a:solidFill>
                  <a:srgbClr val="FB9400"/>
                </a:solidFill>
                <a:latin typeface="Verdana"/>
                <a:cs typeface="Verdana"/>
              </a:rPr>
              <a:t>upgrade</a:t>
            </a:r>
            <a:r>
              <a:rPr sz="1400" spc="-260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smtClean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smtClean="0">
                <a:solidFill>
                  <a:srgbClr val="FB9400"/>
                </a:solidFill>
                <a:latin typeface="Verdana"/>
                <a:cs typeface="Verdana"/>
              </a:rPr>
              <a:t>software</a:t>
            </a:r>
            <a:r>
              <a:rPr sz="1400" spc="-260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smtClean="0">
                <a:solidFill>
                  <a:srgbClr val="FB9400"/>
                </a:solidFill>
                <a:latin typeface="Verdana"/>
                <a:cs typeface="Verdana"/>
              </a:rPr>
              <a:t>package</a:t>
            </a:r>
            <a:r>
              <a:rPr sz="1400" spc="-260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smtClean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50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smtClean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smtClean="0">
                <a:solidFill>
                  <a:srgbClr val="FB9400"/>
                </a:solidFill>
                <a:latin typeface="Verdana"/>
                <a:cs typeface="Verdana"/>
              </a:rPr>
              <a:t>bunch</a:t>
            </a:r>
            <a:r>
              <a:rPr sz="1400" spc="-245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smtClean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smtClean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smtClean="0">
                <a:solidFill>
                  <a:srgbClr val="FB9400"/>
                </a:solidFill>
                <a:latin typeface="Verdana"/>
                <a:cs typeface="Verdana"/>
              </a:rPr>
              <a:t>servers:</a:t>
            </a:r>
            <a:endParaRPr sz="1400" smtClean="0">
              <a:latin typeface="Verdana"/>
              <a:cs typeface="Verdana"/>
            </a:endParaRPr>
          </a:p>
          <a:p>
            <a:pPr marL="985519" marR="5080" indent="-28575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smtClean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0" smtClean="0">
                <a:solidFill>
                  <a:srgbClr val="A6A6A6"/>
                </a:solidFill>
                <a:latin typeface="Verdana"/>
                <a:cs typeface="Verdana"/>
              </a:rPr>
              <a:t>Without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good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configuration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5" smtClean="0">
                <a:solidFill>
                  <a:srgbClr val="A6A6A6"/>
                </a:solidFill>
                <a:latin typeface="Verdana"/>
                <a:cs typeface="Verdana"/>
              </a:rPr>
              <a:t>management,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smtClean="0">
                <a:solidFill>
                  <a:srgbClr val="A6A6A6"/>
                </a:solidFill>
                <a:latin typeface="Verdana"/>
                <a:cs typeface="Verdana"/>
              </a:rPr>
              <a:t>you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0" smtClean="0">
                <a:solidFill>
                  <a:srgbClr val="A6A6A6"/>
                </a:solidFill>
                <a:latin typeface="Verdana"/>
                <a:cs typeface="Verdana"/>
              </a:rPr>
              <a:t>log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smtClean="0">
                <a:solidFill>
                  <a:srgbClr val="A6A6A6"/>
                </a:solidFill>
                <a:latin typeface="Verdana"/>
                <a:cs typeface="Verdana"/>
              </a:rPr>
              <a:t>into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each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server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smtClean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smtClean="0">
                <a:solidFill>
                  <a:srgbClr val="A6A6A6"/>
                </a:solidFill>
                <a:latin typeface="Verdana"/>
                <a:cs typeface="Verdana"/>
              </a:rPr>
              <a:t>perform</a:t>
            </a:r>
            <a:r>
              <a:rPr sz="1200" spc="-22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smtClean="0">
                <a:solidFill>
                  <a:srgbClr val="A6A6A6"/>
                </a:solidFill>
                <a:latin typeface="Verdana"/>
                <a:cs typeface="Verdana"/>
              </a:rPr>
              <a:t>upgrade.</a:t>
            </a:r>
            <a:r>
              <a:rPr sz="1200" spc="-22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smtClean="0">
                <a:solidFill>
                  <a:srgbClr val="A6A6A6"/>
                </a:solidFill>
                <a:latin typeface="Verdana"/>
                <a:cs typeface="Verdana"/>
              </a:rPr>
              <a:t>However,</a:t>
            </a:r>
            <a:r>
              <a:rPr sz="1200" spc="-22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this </a:t>
            </a:r>
            <a:r>
              <a:rPr sz="1200" spc="-40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can </a:t>
            </a:r>
            <a:r>
              <a:rPr sz="1200" spc="-70" smtClean="0">
                <a:solidFill>
                  <a:srgbClr val="A6A6A6"/>
                </a:solidFill>
                <a:latin typeface="Verdana"/>
                <a:cs typeface="Verdana"/>
              </a:rPr>
              <a:t>lead </a:t>
            </a:r>
            <a:r>
              <a:rPr sz="1200" spc="-40" smtClean="0">
                <a:solidFill>
                  <a:srgbClr val="A6A6A6"/>
                </a:solidFill>
                <a:latin typeface="Verdana"/>
                <a:cs typeface="Verdana"/>
              </a:rPr>
              <a:t>to </a:t>
            </a:r>
            <a:r>
              <a:rPr sz="1200" spc="-95" smtClean="0">
                <a:solidFill>
                  <a:srgbClr val="A6A6A6"/>
                </a:solidFill>
                <a:latin typeface="Verdana"/>
                <a:cs typeface="Verdana"/>
              </a:rPr>
              <a:t>a </a:t>
            </a:r>
            <a:r>
              <a:rPr sz="1200" spc="-45" smtClean="0">
                <a:solidFill>
                  <a:srgbClr val="A6A6A6"/>
                </a:solidFill>
                <a:latin typeface="Verdana"/>
                <a:cs typeface="Verdana"/>
              </a:rPr>
              <a:t>lot </a:t>
            </a:r>
            <a:r>
              <a:rPr sz="1200" spc="-20" smtClean="0">
                <a:solidFill>
                  <a:srgbClr val="A6A6A6"/>
                </a:solidFill>
                <a:latin typeface="Verdana"/>
                <a:cs typeface="Verdana"/>
              </a:rPr>
              <a:t>of </a:t>
            </a:r>
            <a:r>
              <a:rPr sz="1200" spc="-80" smtClean="0">
                <a:solidFill>
                  <a:srgbClr val="A6A6A6"/>
                </a:solidFill>
                <a:latin typeface="Verdana"/>
                <a:cs typeface="Verdana"/>
              </a:rPr>
              <a:t>problems. </a:t>
            </a:r>
            <a:r>
              <a:rPr sz="1200" spc="-70" smtClean="0">
                <a:solidFill>
                  <a:srgbClr val="A6A6A6"/>
                </a:solidFill>
                <a:latin typeface="Verdana"/>
                <a:cs typeface="Verdana"/>
              </a:rPr>
              <a:t>Perhaps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one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server </a:t>
            </a:r>
            <a:r>
              <a:rPr sz="1200" spc="-105" smtClean="0">
                <a:solidFill>
                  <a:srgbClr val="A6A6A6"/>
                </a:solidFill>
                <a:latin typeface="Verdana"/>
                <a:cs typeface="Verdana"/>
              </a:rPr>
              <a:t>was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missed </a:t>
            </a:r>
            <a:r>
              <a:rPr sz="1200" spc="-70" smtClean="0">
                <a:solidFill>
                  <a:srgbClr val="A6A6A6"/>
                </a:solidFill>
                <a:latin typeface="Verdana"/>
                <a:cs typeface="Verdana"/>
              </a:rPr>
              <a:t>due </a:t>
            </a:r>
            <a:r>
              <a:rPr sz="1200" spc="-40" smtClean="0">
                <a:solidFill>
                  <a:srgbClr val="A6A6A6"/>
                </a:solidFill>
                <a:latin typeface="Verdana"/>
                <a:cs typeface="Verdana"/>
              </a:rPr>
              <a:t>to </a:t>
            </a:r>
            <a:r>
              <a:rPr sz="1200" spc="-50" smtClean="0">
                <a:solidFill>
                  <a:srgbClr val="A6A6A6"/>
                </a:solidFill>
                <a:latin typeface="Verdana"/>
                <a:cs typeface="Verdana"/>
              </a:rPr>
              <a:t>poor </a:t>
            </a:r>
            <a:r>
              <a:rPr sz="1200" spc="-70" smtClean="0">
                <a:solidFill>
                  <a:srgbClr val="A6A6A6"/>
                </a:solidFill>
                <a:latin typeface="Verdana"/>
                <a:cs typeface="Verdana"/>
              </a:rPr>
              <a:t>documentation, </a:t>
            </a:r>
            <a:r>
              <a:rPr sz="1200" spc="-55" smtClean="0">
                <a:solidFill>
                  <a:srgbClr val="A6A6A6"/>
                </a:solidFill>
                <a:latin typeface="Verdana"/>
                <a:cs typeface="Verdana"/>
              </a:rPr>
              <a:t>or </a:t>
            </a:r>
            <a:r>
              <a:rPr sz="1200" spc="-70" smtClean="0">
                <a:solidFill>
                  <a:srgbClr val="A6A6A6"/>
                </a:solidFill>
                <a:latin typeface="Verdana"/>
                <a:cs typeface="Verdana"/>
              </a:rPr>
              <a:t>perhaps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smtClean="0">
                <a:solidFill>
                  <a:srgbClr val="A6A6A6"/>
                </a:solidFill>
                <a:latin typeface="Verdana"/>
                <a:cs typeface="Verdana"/>
              </a:rPr>
              <a:t>something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smtClean="0">
                <a:solidFill>
                  <a:srgbClr val="A6A6A6"/>
                </a:solidFill>
                <a:latin typeface="Verdana"/>
                <a:cs typeface="Verdana"/>
              </a:rPr>
              <a:t>doesn’t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smtClean="0">
                <a:solidFill>
                  <a:srgbClr val="A6A6A6"/>
                </a:solidFill>
                <a:latin typeface="Verdana"/>
                <a:cs typeface="Verdana"/>
              </a:rPr>
              <a:t>work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smtClean="0">
                <a:solidFill>
                  <a:srgbClr val="A6A6A6"/>
                </a:solidFill>
                <a:latin typeface="Verdana"/>
                <a:cs typeface="Verdana"/>
              </a:rPr>
              <a:t>while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smtClean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versions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smtClean="0">
                <a:solidFill>
                  <a:srgbClr val="A6A6A6"/>
                </a:solidFill>
                <a:latin typeface="Verdana"/>
                <a:cs typeface="Verdana"/>
              </a:rPr>
              <a:t>are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temporarily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mismatched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between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smtClean="0">
                <a:solidFill>
                  <a:srgbClr val="A6A6A6"/>
                </a:solidFill>
                <a:latin typeface="Verdana"/>
                <a:cs typeface="Verdana"/>
              </a:rPr>
              <a:t>servers,</a:t>
            </a:r>
            <a:r>
              <a:rPr sz="1200" spc="-22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smtClean="0">
                <a:solidFill>
                  <a:srgbClr val="A6A6A6"/>
                </a:solidFill>
                <a:latin typeface="Verdana"/>
                <a:cs typeface="Verdana"/>
              </a:rPr>
              <a:t>causing</a:t>
            </a:r>
            <a:r>
              <a:rPr sz="1200" spc="-2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smtClean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smtClean="0">
                <a:solidFill>
                  <a:srgbClr val="A6A6A6"/>
                </a:solidFill>
                <a:latin typeface="Verdana"/>
                <a:cs typeface="Verdana"/>
              </a:rPr>
              <a:t>lot</a:t>
            </a:r>
            <a:r>
              <a:rPr sz="1200" spc="-21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smtClean="0">
                <a:solidFill>
                  <a:srgbClr val="A6A6A6"/>
                </a:solidFill>
                <a:latin typeface="Verdana"/>
                <a:cs typeface="Verdana"/>
              </a:rPr>
              <a:t>of </a:t>
            </a:r>
            <a:r>
              <a:rPr sz="1200" spc="-1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smtClean="0">
                <a:solidFill>
                  <a:srgbClr val="A6A6A6"/>
                </a:solidFill>
                <a:latin typeface="Verdana"/>
                <a:cs typeface="Verdana"/>
              </a:rPr>
              <a:t>downtime</a:t>
            </a:r>
            <a:r>
              <a:rPr sz="1200" spc="-229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smtClean="0">
                <a:solidFill>
                  <a:srgbClr val="A6A6A6"/>
                </a:solidFill>
                <a:latin typeface="Verdana"/>
                <a:cs typeface="Verdana"/>
              </a:rPr>
              <a:t>while</a:t>
            </a:r>
            <a:r>
              <a:rPr sz="1200" spc="-22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smtClean="0">
                <a:solidFill>
                  <a:srgbClr val="A6A6A6"/>
                </a:solidFill>
                <a:latin typeface="Verdana"/>
                <a:cs typeface="Verdana"/>
              </a:rPr>
              <a:t>you</a:t>
            </a:r>
            <a:r>
              <a:rPr sz="1200" spc="-22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smtClean="0">
                <a:solidFill>
                  <a:srgbClr val="A6A6A6"/>
                </a:solidFill>
                <a:latin typeface="Verdana"/>
                <a:cs typeface="Verdana"/>
              </a:rPr>
              <a:t>do</a:t>
            </a:r>
            <a:r>
              <a:rPr sz="1200" spc="-220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smtClean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25" smtClean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smtClean="0">
                <a:solidFill>
                  <a:srgbClr val="A6A6A6"/>
                </a:solidFill>
                <a:latin typeface="Verdana"/>
                <a:cs typeface="Verdana"/>
              </a:rPr>
              <a:t>upgrade.</a:t>
            </a:r>
            <a:endParaRPr sz="1200" smtClean="0">
              <a:latin typeface="Verdana"/>
              <a:cs typeface="Verdana"/>
            </a:endParaRPr>
          </a:p>
          <a:p>
            <a:pPr marL="985519" marR="813435" indent="-28575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smtClean="0">
                <a:solidFill>
                  <a:srgbClr val="A6A6A6"/>
                </a:solidFill>
                <a:latin typeface="Arial"/>
                <a:cs typeface="Arial"/>
              </a:rPr>
              <a:t>•</a:t>
            </a: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With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good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configuration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5" dirty="0">
                <a:solidFill>
                  <a:srgbClr val="A6A6A6"/>
                </a:solidFill>
                <a:latin typeface="Verdana"/>
                <a:cs typeface="Verdana"/>
              </a:rPr>
              <a:t>management,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you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define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new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version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software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package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in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 </a:t>
            </a:r>
            <a:r>
              <a:rPr sz="1200" spc="-40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configuration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file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or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automatically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roll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out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change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all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servers.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Verdana"/>
              <a:cs typeface="Verdana"/>
            </a:endParaRPr>
          </a:p>
          <a:p>
            <a:pPr marL="298450" marR="1270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management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managing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your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somewhere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outside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servers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themselves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506968" cy="2606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88175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10" dirty="0"/>
              <a:t> </a:t>
            </a:r>
            <a:r>
              <a:rPr sz="2000" spc="65" dirty="0"/>
              <a:t>do</a:t>
            </a:r>
            <a:r>
              <a:rPr sz="2000" spc="-110" dirty="0"/>
              <a:t> </a:t>
            </a:r>
            <a:r>
              <a:rPr sz="2000" spc="10" dirty="0"/>
              <a:t>configuration</a:t>
            </a:r>
            <a:r>
              <a:rPr sz="2000" spc="-95" dirty="0"/>
              <a:t> </a:t>
            </a:r>
            <a:r>
              <a:rPr sz="2000" spc="35" dirty="0"/>
              <a:t>management?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07984" cy="2188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Save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time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Tahoma"/>
                <a:cs typeface="Tahoma"/>
              </a:rPr>
              <a:t>It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takes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less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time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change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configuration.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400" spc="-25" dirty="0">
                <a:solidFill>
                  <a:srgbClr val="FFE2C3"/>
                </a:solidFill>
                <a:latin typeface="Tahoma"/>
                <a:cs typeface="Tahoma"/>
              </a:rPr>
              <a:t>Insight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With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good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configuration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management,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can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know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about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state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all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pieces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large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 </a:t>
            </a:r>
            <a:r>
              <a:rPr sz="1400" spc="-42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complex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infrastructure.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Maintainability</a:t>
            </a:r>
            <a:r>
              <a:rPr sz="1400"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-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7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more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maintainable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infrastructure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easier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change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stable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way.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Less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configuration</a:t>
            </a:r>
            <a:r>
              <a:rPr sz="1400"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FE2C3"/>
                </a:solidFill>
                <a:latin typeface="Tahoma"/>
                <a:cs typeface="Tahoma"/>
              </a:rPr>
              <a:t>drift</a:t>
            </a:r>
            <a:r>
              <a:rPr sz="1400"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Tahoma"/>
                <a:cs typeface="Tahoma"/>
              </a:rPr>
              <a:t>It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easier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keep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standard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configuration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across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multitude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hosts.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53383" y="3636264"/>
              <a:ext cx="2237232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40" dirty="0">
                <a:solidFill>
                  <a:srgbClr val="FB9400"/>
                </a:solidFill>
                <a:latin typeface="Calibri"/>
                <a:cs typeface="Calibri"/>
              </a:rPr>
              <a:t>Orchestration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58200" cy="28590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4561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-75" dirty="0"/>
              <a:t>i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145" dirty="0"/>
              <a:t>O</a:t>
            </a:r>
            <a:r>
              <a:rPr sz="2000" spc="-50" dirty="0"/>
              <a:t>r</a:t>
            </a:r>
            <a:r>
              <a:rPr sz="2000" spc="105" dirty="0"/>
              <a:t>ch</a:t>
            </a:r>
            <a:r>
              <a:rPr sz="2000" spc="50" dirty="0"/>
              <a:t>e</a:t>
            </a:r>
            <a:r>
              <a:rPr sz="2000" spc="100" dirty="0"/>
              <a:t>s</a:t>
            </a:r>
            <a:r>
              <a:rPr sz="2000" spc="-10" dirty="0"/>
              <a:t>t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65440" cy="24485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Orchestration: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supports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processes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workflows,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such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provisioning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resources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37846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orchestration,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managing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complex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less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like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being</a:t>
            </a:r>
            <a:r>
              <a:rPr sz="14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builder</a:t>
            </a:r>
            <a:r>
              <a:rPr sz="14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like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conducting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an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orchestra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Instead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going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out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creating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piece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infrastructure,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conductor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simply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signals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what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needs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done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orchestra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performs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it: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2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Th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ee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l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ve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y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l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musicians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(automation)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are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able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perform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their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piece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with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only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little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bit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guidance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4527" y="867334"/>
            <a:ext cx="8531860" cy="4128770"/>
            <a:chOff x="414527" y="867334"/>
            <a:chExt cx="8531860" cy="4128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8480" y="4767072"/>
              <a:ext cx="240792" cy="228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85348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527" y="896112"/>
              <a:ext cx="8531352" cy="37429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69760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0" dirty="0"/>
              <a:t>What</a:t>
            </a:r>
            <a:r>
              <a:rPr sz="2000" spc="-110" dirty="0"/>
              <a:t> </a:t>
            </a:r>
            <a:r>
              <a:rPr sz="2000" spc="70" dirty="0"/>
              <a:t>does</a:t>
            </a:r>
            <a:r>
              <a:rPr sz="2000" spc="-100" dirty="0"/>
              <a:t> </a:t>
            </a:r>
            <a:r>
              <a:rPr sz="2000" spc="30" dirty="0"/>
              <a:t>Orchestration</a:t>
            </a:r>
            <a:r>
              <a:rPr sz="2000" spc="-95" dirty="0"/>
              <a:t> </a:t>
            </a:r>
            <a:r>
              <a:rPr sz="2000" spc="-5" dirty="0"/>
              <a:t>look</a:t>
            </a:r>
            <a:r>
              <a:rPr sz="2000" spc="-95" dirty="0"/>
              <a:t> </a:t>
            </a:r>
            <a:r>
              <a:rPr sz="2000" spc="-35" dirty="0"/>
              <a:t>like?</a:t>
            </a:r>
            <a:endParaRPr sz="2000"/>
          </a:p>
        </p:txBody>
      </p:sp>
      <p:sp>
        <p:nvSpPr>
          <p:cNvPr id="12" name="object 12"/>
          <p:cNvSpPr txBox="1"/>
          <p:nvPr/>
        </p:nvSpPr>
        <p:spPr>
          <a:xfrm>
            <a:off x="535940" y="871219"/>
            <a:ext cx="8062595" cy="33324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x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6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985519" marR="5080" indent="-28575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customer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requests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more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resources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for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web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service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that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is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about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see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heavy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increase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in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usage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due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 </a:t>
            </a:r>
            <a:r>
              <a:rPr sz="1200" spc="-40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planned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marketing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A6A6A6"/>
                </a:solidFill>
                <a:latin typeface="Verdana"/>
                <a:cs typeface="Verdana"/>
              </a:rPr>
              <a:t>effort</a:t>
            </a:r>
            <a:endParaRPr sz="1200">
              <a:latin typeface="Verdana"/>
              <a:cs typeface="Verdana"/>
            </a:endParaRPr>
          </a:p>
          <a:p>
            <a:pPr marL="985519" marR="55244" indent="-28575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Instead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manually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standing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up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new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nodes,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operations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engineers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use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orchestration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request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five </a:t>
            </a:r>
            <a:r>
              <a:rPr sz="1200" spc="-40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more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nodes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support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service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few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minutes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later,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has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five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new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nodes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are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up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running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oo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x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B9400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monitoring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detects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increased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load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on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service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An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orchestration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responds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this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by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spinning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up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additional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resources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handle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load</a:t>
            </a:r>
            <a:endParaRPr sz="1200">
              <a:latin typeface="Verdana"/>
              <a:cs typeface="Verdana"/>
            </a:endParaRPr>
          </a:p>
          <a:p>
            <a:pPr marL="985519" marR="182245" indent="-28575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When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load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decreases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again,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tool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spins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additional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resources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back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down,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freeing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them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up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be </a:t>
            </a:r>
            <a:r>
              <a:rPr sz="1200" spc="-40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used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by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something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else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All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this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happens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while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the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engineer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is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getting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coffee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479536" cy="31851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4384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14" dirty="0"/>
              <a:t> </a:t>
            </a:r>
            <a:r>
              <a:rPr sz="2000" spc="65" dirty="0"/>
              <a:t>do</a:t>
            </a:r>
            <a:r>
              <a:rPr sz="2000" spc="-114" dirty="0"/>
              <a:t> </a:t>
            </a:r>
            <a:r>
              <a:rPr sz="2000" spc="20" dirty="0"/>
              <a:t>orchestration?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77505" cy="2767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Scalability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Resources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increased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decreased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meet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changing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needs.</a:t>
            </a:r>
            <a:endParaRPr sz="1400">
              <a:latin typeface="Verdana"/>
              <a:cs typeface="Verdana"/>
            </a:endParaRPr>
          </a:p>
          <a:p>
            <a:pPr marL="12700" marR="685800">
              <a:lnSpc>
                <a:spcPct val="271400"/>
              </a:lnSpc>
            </a:pP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Stability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automatically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respond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fix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before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users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see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them.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Save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time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Certain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tasks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workflows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automated,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freeing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up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engineers’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time.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Self-service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Orchestration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used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offer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resources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customers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self-service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fashion.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Granular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insight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into</a:t>
            </a:r>
            <a:r>
              <a:rPr sz="14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resource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FE2C3"/>
                </a:solidFill>
                <a:latin typeface="Verdana"/>
                <a:cs typeface="Verdana"/>
              </a:rPr>
              <a:t>usage</a:t>
            </a:r>
            <a:r>
              <a:rPr sz="14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Orchestration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give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greater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insight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into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how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many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resources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being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used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by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what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software,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services,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customers.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6851904" cy="24048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5355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5" dirty="0"/>
              <a:t>T</a:t>
            </a:r>
            <a:r>
              <a:rPr sz="2000" spc="35" dirty="0"/>
              <a:t>h</a:t>
            </a:r>
            <a:r>
              <a:rPr sz="2000" spc="-75" dirty="0"/>
              <a:t>i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40" dirty="0"/>
              <a:t>o</a:t>
            </a:r>
            <a:r>
              <a:rPr sz="2000" spc="50" dirty="0"/>
              <a:t>u</a:t>
            </a:r>
            <a:r>
              <a:rPr sz="2000" spc="-50" dirty="0"/>
              <a:t>r</a:t>
            </a:r>
            <a:r>
              <a:rPr sz="2000" spc="100" dirty="0"/>
              <a:t>s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-20" dirty="0"/>
              <a:t>W</a:t>
            </a:r>
            <a:r>
              <a:rPr sz="2000" spc="-75" dirty="0"/>
              <a:t>il</a:t>
            </a:r>
            <a:r>
              <a:rPr sz="2000" spc="-70" dirty="0"/>
              <a:t>l</a:t>
            </a:r>
            <a:r>
              <a:rPr sz="2000" spc="-110" dirty="0"/>
              <a:t> </a:t>
            </a:r>
            <a:r>
              <a:rPr sz="2000" spc="240" dirty="0"/>
              <a:t>C</a:t>
            </a:r>
            <a:r>
              <a:rPr sz="2000" spc="35" dirty="0"/>
              <a:t>ov</a:t>
            </a:r>
            <a:r>
              <a:rPr sz="2000" spc="50" dirty="0"/>
              <a:t>e</a:t>
            </a:r>
            <a:r>
              <a:rPr sz="2000" spc="-50" dirty="0"/>
              <a:t>r</a:t>
            </a:r>
            <a:r>
              <a:rPr sz="2000" spc="-240" dirty="0"/>
              <a:t>…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389370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5" dirty="0">
                <a:solidFill>
                  <a:srgbClr val="FFE2C3"/>
                </a:solidFill>
                <a:latin typeface="Century Gothic"/>
                <a:cs typeface="Century Gothic"/>
              </a:rPr>
              <a:t>Culture</a:t>
            </a:r>
            <a:r>
              <a:rPr sz="1350" b="1" spc="-110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culture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collaboration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between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Dev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Ops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-5" dirty="0">
                <a:solidFill>
                  <a:srgbClr val="FFE2C3"/>
                </a:solidFill>
                <a:latin typeface="Century Gothic"/>
                <a:cs typeface="Century Gothic"/>
              </a:rPr>
              <a:t>Practices</a:t>
            </a:r>
            <a:r>
              <a:rPr sz="1350" b="1" spc="-105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practices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which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support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goals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culture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55" dirty="0">
                <a:solidFill>
                  <a:srgbClr val="FFE2C3"/>
                </a:solidFill>
                <a:latin typeface="Century Gothic"/>
                <a:cs typeface="Century Gothic"/>
              </a:rPr>
              <a:t>Tools</a:t>
            </a:r>
            <a:r>
              <a:rPr sz="1350" b="1" spc="-110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help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implement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practices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350" b="1" spc="-45" dirty="0">
                <a:solidFill>
                  <a:srgbClr val="FFE2C3"/>
                </a:solidFill>
                <a:latin typeface="Century Gothic"/>
                <a:cs typeface="Century Gothic"/>
              </a:rPr>
              <a:t>Cloud</a:t>
            </a:r>
            <a:r>
              <a:rPr sz="1350" b="1" spc="-100" dirty="0">
                <a:solidFill>
                  <a:srgbClr val="FFE2C3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close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relationship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between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cloud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2840" y="3636264"/>
              <a:ext cx="1798319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-35" dirty="0">
                <a:solidFill>
                  <a:srgbClr val="FB9400"/>
                </a:solidFill>
                <a:latin typeface="Calibri"/>
                <a:cs typeface="Calibri"/>
              </a:rPr>
              <a:t>Monitoring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485632" cy="3575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09168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-75" dirty="0"/>
              <a:t>i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240" dirty="0"/>
              <a:t>M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75" dirty="0"/>
              <a:t>i</a:t>
            </a:r>
            <a:r>
              <a:rPr sz="2000" spc="-10" dirty="0"/>
              <a:t>t</a:t>
            </a:r>
            <a:r>
              <a:rPr sz="2000" spc="55" dirty="0"/>
              <a:t>o</a:t>
            </a:r>
            <a:r>
              <a:rPr sz="2000" spc="-50" dirty="0"/>
              <a:t>r</a:t>
            </a:r>
            <a:r>
              <a:rPr sz="2000" spc="-75" dirty="0"/>
              <a:t>i</a:t>
            </a:r>
            <a:r>
              <a:rPr sz="2000" spc="30" dirty="0"/>
              <a:t>n</a:t>
            </a:r>
            <a:r>
              <a:rPr sz="2000" spc="-50" dirty="0"/>
              <a:t>g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•	</a:t>
            </a:r>
            <a:r>
              <a:rPr spc="-105" dirty="0">
                <a:solidFill>
                  <a:srgbClr val="FFFFFF"/>
                </a:solidFill>
              </a:rPr>
              <a:t>Monitoring:</a:t>
            </a:r>
            <a:r>
              <a:rPr spc="-245" dirty="0">
                <a:solidFill>
                  <a:srgbClr val="FFFFFF"/>
                </a:solidFill>
              </a:rPr>
              <a:t> </a:t>
            </a:r>
            <a:r>
              <a:rPr spc="-75" dirty="0"/>
              <a:t>The</a:t>
            </a:r>
            <a:r>
              <a:rPr spc="-254" dirty="0"/>
              <a:t> </a:t>
            </a:r>
            <a:r>
              <a:rPr spc="-55" dirty="0"/>
              <a:t>collection</a:t>
            </a:r>
            <a:r>
              <a:rPr spc="-245" dirty="0"/>
              <a:t> </a:t>
            </a:r>
            <a:r>
              <a:rPr spc="-90" dirty="0"/>
              <a:t>and</a:t>
            </a:r>
            <a:r>
              <a:rPr spc="-235" dirty="0"/>
              <a:t> </a:t>
            </a:r>
            <a:r>
              <a:rPr spc="-75" dirty="0"/>
              <a:t>presentation</a:t>
            </a:r>
            <a:r>
              <a:rPr spc="-245" dirty="0"/>
              <a:t> </a:t>
            </a:r>
            <a:r>
              <a:rPr spc="-30" dirty="0"/>
              <a:t>of</a:t>
            </a:r>
            <a:r>
              <a:rPr spc="-245" dirty="0"/>
              <a:t> </a:t>
            </a:r>
            <a:r>
              <a:rPr spc="-75" dirty="0"/>
              <a:t>data</a:t>
            </a:r>
            <a:r>
              <a:rPr spc="-240" dirty="0"/>
              <a:t> </a:t>
            </a:r>
            <a:r>
              <a:rPr spc="-70" dirty="0"/>
              <a:t>about</a:t>
            </a:r>
            <a:r>
              <a:rPr spc="-245" dirty="0"/>
              <a:t> </a:t>
            </a:r>
            <a:r>
              <a:rPr spc="-75" dirty="0"/>
              <a:t>the</a:t>
            </a:r>
            <a:r>
              <a:rPr spc="-254" dirty="0"/>
              <a:t> </a:t>
            </a:r>
            <a:r>
              <a:rPr spc="-75" dirty="0"/>
              <a:t>performance</a:t>
            </a:r>
            <a:r>
              <a:rPr spc="-250" dirty="0"/>
              <a:t> </a:t>
            </a:r>
            <a:r>
              <a:rPr spc="-90" dirty="0"/>
              <a:t>and</a:t>
            </a:r>
            <a:r>
              <a:rPr spc="-240" dirty="0"/>
              <a:t> </a:t>
            </a:r>
            <a:r>
              <a:rPr spc="-70" dirty="0"/>
              <a:t>stability</a:t>
            </a:r>
            <a:r>
              <a:rPr spc="-245" dirty="0"/>
              <a:t> </a:t>
            </a:r>
            <a:r>
              <a:rPr spc="-30" dirty="0"/>
              <a:t>of</a:t>
            </a:r>
            <a:r>
              <a:rPr spc="-240" dirty="0"/>
              <a:t> </a:t>
            </a:r>
            <a:r>
              <a:rPr spc="-80" dirty="0"/>
              <a:t>services </a:t>
            </a:r>
            <a:r>
              <a:rPr spc="-480" dirty="0"/>
              <a:t> </a:t>
            </a:r>
            <a:r>
              <a:rPr spc="-90" dirty="0"/>
              <a:t>and</a:t>
            </a:r>
            <a:r>
              <a:rPr spc="-250" dirty="0"/>
              <a:t> </a:t>
            </a:r>
            <a:r>
              <a:rPr spc="-70" dirty="0"/>
              <a:t>infrastructure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pc="-5" dirty="0">
                <a:latin typeface="Arial"/>
                <a:cs typeface="Arial"/>
              </a:rPr>
              <a:t>•	</a:t>
            </a:r>
            <a:r>
              <a:rPr spc="-90" dirty="0"/>
              <a:t>Monitoring</a:t>
            </a:r>
            <a:r>
              <a:rPr spc="-250" dirty="0"/>
              <a:t> </a:t>
            </a:r>
            <a:r>
              <a:rPr spc="-60" dirty="0"/>
              <a:t>tools</a:t>
            </a:r>
            <a:r>
              <a:rPr spc="-254" dirty="0"/>
              <a:t> </a:t>
            </a:r>
            <a:r>
              <a:rPr spc="-50" dirty="0"/>
              <a:t>collect</a:t>
            </a:r>
            <a:r>
              <a:rPr spc="-250" dirty="0"/>
              <a:t> </a:t>
            </a:r>
            <a:r>
              <a:rPr spc="-75" dirty="0"/>
              <a:t>data</a:t>
            </a:r>
            <a:r>
              <a:rPr spc="-245" dirty="0"/>
              <a:t> </a:t>
            </a:r>
            <a:r>
              <a:rPr spc="-90" dirty="0"/>
              <a:t>over</a:t>
            </a:r>
            <a:r>
              <a:rPr spc="-245" dirty="0"/>
              <a:t> </a:t>
            </a:r>
            <a:r>
              <a:rPr spc="-95" dirty="0"/>
              <a:t>things</a:t>
            </a:r>
            <a:r>
              <a:rPr spc="-254" dirty="0"/>
              <a:t> </a:t>
            </a:r>
            <a:r>
              <a:rPr spc="-75" dirty="0"/>
              <a:t>such</a:t>
            </a:r>
            <a:r>
              <a:rPr spc="-250" dirty="0"/>
              <a:t> </a:t>
            </a:r>
            <a:r>
              <a:rPr spc="-160" dirty="0"/>
              <a:t>as:</a:t>
            </a: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105" dirty="0">
                <a:solidFill>
                  <a:srgbClr val="A6A6A6"/>
                </a:solidFill>
              </a:rPr>
              <a:t>U</a:t>
            </a:r>
            <a:r>
              <a:rPr sz="1200" spc="-65" dirty="0">
                <a:solidFill>
                  <a:srgbClr val="A6A6A6"/>
                </a:solidFill>
              </a:rPr>
              <a:t>s</a:t>
            </a:r>
            <a:r>
              <a:rPr sz="1200" spc="-100" dirty="0">
                <a:solidFill>
                  <a:srgbClr val="A6A6A6"/>
                </a:solidFill>
              </a:rPr>
              <a:t>a</a:t>
            </a:r>
            <a:r>
              <a:rPr sz="1200" spc="-165" dirty="0">
                <a:solidFill>
                  <a:srgbClr val="A6A6A6"/>
                </a:solidFill>
              </a:rPr>
              <a:t>g</a:t>
            </a:r>
            <a:r>
              <a:rPr sz="1200" spc="-70" dirty="0">
                <a:solidFill>
                  <a:srgbClr val="A6A6A6"/>
                </a:solidFill>
              </a:rPr>
              <a:t>e</a:t>
            </a:r>
            <a:r>
              <a:rPr sz="1200" spc="-220" dirty="0">
                <a:solidFill>
                  <a:srgbClr val="A6A6A6"/>
                </a:solidFill>
              </a:rPr>
              <a:t> </a:t>
            </a:r>
            <a:r>
              <a:rPr sz="1200" spc="-45" dirty="0">
                <a:solidFill>
                  <a:srgbClr val="A6A6A6"/>
                </a:solidFill>
              </a:rPr>
              <a:t>o</a:t>
            </a:r>
            <a:r>
              <a:rPr sz="1200" dirty="0">
                <a:solidFill>
                  <a:srgbClr val="A6A6A6"/>
                </a:solidFill>
              </a:rPr>
              <a:t>f</a:t>
            </a:r>
            <a:r>
              <a:rPr sz="1200" spc="-225" dirty="0">
                <a:solidFill>
                  <a:srgbClr val="A6A6A6"/>
                </a:solidFill>
              </a:rPr>
              <a:t> </a:t>
            </a:r>
            <a:r>
              <a:rPr sz="1200" spc="-125" dirty="0">
                <a:solidFill>
                  <a:srgbClr val="A6A6A6"/>
                </a:solidFill>
              </a:rPr>
              <a:t>m</a:t>
            </a:r>
            <a:r>
              <a:rPr sz="1200" spc="-75" dirty="0">
                <a:solidFill>
                  <a:srgbClr val="A6A6A6"/>
                </a:solidFill>
              </a:rPr>
              <a:t>e</a:t>
            </a:r>
            <a:r>
              <a:rPr sz="1200" spc="-114" dirty="0">
                <a:solidFill>
                  <a:srgbClr val="A6A6A6"/>
                </a:solidFill>
              </a:rPr>
              <a:t>m</a:t>
            </a:r>
            <a:r>
              <a:rPr sz="1200" spc="-65" dirty="0">
                <a:solidFill>
                  <a:srgbClr val="A6A6A6"/>
                </a:solidFill>
              </a:rPr>
              <a:t>o</a:t>
            </a:r>
            <a:r>
              <a:rPr sz="1200" spc="-70" dirty="0">
                <a:solidFill>
                  <a:srgbClr val="A6A6A6"/>
                </a:solidFill>
              </a:rPr>
              <a:t>r</a:t>
            </a:r>
            <a:r>
              <a:rPr sz="1200" spc="-114" dirty="0">
                <a:solidFill>
                  <a:srgbClr val="A6A6A6"/>
                </a:solidFill>
              </a:rPr>
              <a:t>y</a:t>
            </a:r>
            <a:endParaRPr sz="1200">
              <a:latin typeface="Arial"/>
              <a:cs typeface="Arial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50" dirty="0">
                <a:solidFill>
                  <a:srgbClr val="A6A6A6"/>
                </a:solidFill>
              </a:rPr>
              <a:t>cpu</a:t>
            </a:r>
            <a:endParaRPr sz="1200">
              <a:latin typeface="Arial"/>
              <a:cs typeface="Arial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55" dirty="0">
                <a:solidFill>
                  <a:srgbClr val="A6A6A6"/>
                </a:solidFill>
              </a:rPr>
              <a:t>di</a:t>
            </a:r>
            <a:r>
              <a:rPr sz="1200" spc="-65" dirty="0">
                <a:solidFill>
                  <a:srgbClr val="A6A6A6"/>
                </a:solidFill>
              </a:rPr>
              <a:t>s</a:t>
            </a:r>
            <a:r>
              <a:rPr sz="1200" spc="-145" dirty="0">
                <a:solidFill>
                  <a:srgbClr val="A6A6A6"/>
                </a:solidFill>
              </a:rPr>
              <a:t>k</a:t>
            </a:r>
            <a:r>
              <a:rPr sz="1200" spc="-220" dirty="0">
                <a:solidFill>
                  <a:srgbClr val="A6A6A6"/>
                </a:solidFill>
              </a:rPr>
              <a:t> </a:t>
            </a:r>
            <a:r>
              <a:rPr sz="1200" spc="-60" dirty="0">
                <a:solidFill>
                  <a:srgbClr val="A6A6A6"/>
                </a:solidFill>
              </a:rPr>
              <a:t>i</a:t>
            </a:r>
            <a:r>
              <a:rPr sz="1200" spc="-135" dirty="0">
                <a:solidFill>
                  <a:srgbClr val="A6A6A6"/>
                </a:solidFill>
              </a:rPr>
              <a:t>/</a:t>
            </a:r>
            <a:r>
              <a:rPr sz="1200" spc="-50" dirty="0">
                <a:solidFill>
                  <a:srgbClr val="A6A6A6"/>
                </a:solidFill>
              </a:rPr>
              <a:t>o</a:t>
            </a:r>
            <a:endParaRPr sz="1200">
              <a:latin typeface="Arial"/>
              <a:cs typeface="Arial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</a:rPr>
              <a:t>O</a:t>
            </a:r>
            <a:r>
              <a:rPr sz="1200" spc="-30" dirty="0">
                <a:solidFill>
                  <a:srgbClr val="A6A6A6"/>
                </a:solidFill>
              </a:rPr>
              <a:t>t</a:t>
            </a:r>
            <a:r>
              <a:rPr sz="1200" spc="-90" dirty="0">
                <a:solidFill>
                  <a:srgbClr val="A6A6A6"/>
                </a:solidFill>
              </a:rPr>
              <a:t>h</a:t>
            </a:r>
            <a:r>
              <a:rPr sz="1200" spc="-70" dirty="0">
                <a:solidFill>
                  <a:srgbClr val="A6A6A6"/>
                </a:solidFill>
              </a:rPr>
              <a:t>er</a:t>
            </a:r>
            <a:r>
              <a:rPr sz="1200" spc="-220" dirty="0">
                <a:solidFill>
                  <a:srgbClr val="A6A6A6"/>
                </a:solidFill>
              </a:rPr>
              <a:t> </a:t>
            </a:r>
            <a:r>
              <a:rPr sz="1200" spc="-70" dirty="0">
                <a:solidFill>
                  <a:srgbClr val="A6A6A6"/>
                </a:solidFill>
              </a:rPr>
              <a:t>re</a:t>
            </a:r>
            <a:r>
              <a:rPr sz="1200" spc="-65" dirty="0">
                <a:solidFill>
                  <a:srgbClr val="A6A6A6"/>
                </a:solidFill>
              </a:rPr>
              <a:t>s</a:t>
            </a:r>
            <a:r>
              <a:rPr sz="1200" spc="-45" dirty="0">
                <a:solidFill>
                  <a:srgbClr val="A6A6A6"/>
                </a:solidFill>
              </a:rPr>
              <a:t>o</a:t>
            </a:r>
            <a:r>
              <a:rPr sz="1200" spc="-90" dirty="0">
                <a:solidFill>
                  <a:srgbClr val="A6A6A6"/>
                </a:solidFill>
              </a:rPr>
              <a:t>u</a:t>
            </a:r>
            <a:r>
              <a:rPr sz="1200" spc="-70" dirty="0">
                <a:solidFill>
                  <a:srgbClr val="A6A6A6"/>
                </a:solidFill>
              </a:rPr>
              <a:t>r</a:t>
            </a:r>
            <a:r>
              <a:rPr sz="1200" spc="-5" dirty="0">
                <a:solidFill>
                  <a:srgbClr val="A6A6A6"/>
                </a:solidFill>
              </a:rPr>
              <a:t>c</a:t>
            </a:r>
            <a:r>
              <a:rPr sz="1200" spc="-70" dirty="0">
                <a:solidFill>
                  <a:srgbClr val="A6A6A6"/>
                </a:solidFill>
              </a:rPr>
              <a:t>es</a:t>
            </a:r>
            <a:r>
              <a:rPr sz="1200" spc="-220" dirty="0">
                <a:solidFill>
                  <a:srgbClr val="A6A6A6"/>
                </a:solidFill>
              </a:rPr>
              <a:t> </a:t>
            </a:r>
            <a:r>
              <a:rPr sz="1200" spc="-45" dirty="0">
                <a:solidFill>
                  <a:srgbClr val="A6A6A6"/>
                </a:solidFill>
              </a:rPr>
              <a:t>o</a:t>
            </a:r>
            <a:r>
              <a:rPr sz="1200" spc="-114" dirty="0">
                <a:solidFill>
                  <a:srgbClr val="A6A6A6"/>
                </a:solidFill>
              </a:rPr>
              <a:t>v</a:t>
            </a:r>
            <a:r>
              <a:rPr sz="1200" spc="-70" dirty="0">
                <a:solidFill>
                  <a:srgbClr val="A6A6A6"/>
                </a:solidFill>
              </a:rPr>
              <a:t>er</a:t>
            </a:r>
            <a:r>
              <a:rPr sz="1200" spc="-220" dirty="0">
                <a:solidFill>
                  <a:srgbClr val="A6A6A6"/>
                </a:solidFill>
              </a:rPr>
              <a:t> </a:t>
            </a:r>
            <a:r>
              <a:rPr sz="1200" spc="-30" dirty="0">
                <a:solidFill>
                  <a:srgbClr val="A6A6A6"/>
                </a:solidFill>
              </a:rPr>
              <a:t>t</a:t>
            </a:r>
            <a:r>
              <a:rPr sz="1200" spc="-60" dirty="0">
                <a:solidFill>
                  <a:srgbClr val="A6A6A6"/>
                </a:solidFill>
              </a:rPr>
              <a:t>i</a:t>
            </a:r>
            <a:r>
              <a:rPr sz="1200" spc="-135" dirty="0">
                <a:solidFill>
                  <a:srgbClr val="A6A6A6"/>
                </a:solidFill>
              </a:rPr>
              <a:t>m</a:t>
            </a:r>
            <a:r>
              <a:rPr sz="1200" spc="-70" dirty="0">
                <a:solidFill>
                  <a:srgbClr val="A6A6A6"/>
                </a:solidFill>
              </a:rPr>
              <a:t>e</a:t>
            </a:r>
            <a:endParaRPr sz="1200">
              <a:latin typeface="Arial"/>
              <a:cs typeface="Arial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70" dirty="0">
                <a:solidFill>
                  <a:srgbClr val="A6A6A6"/>
                </a:solidFill>
              </a:rPr>
              <a:t>A</a:t>
            </a:r>
            <a:r>
              <a:rPr sz="1200" spc="-60" dirty="0">
                <a:solidFill>
                  <a:srgbClr val="A6A6A6"/>
                </a:solidFill>
              </a:rPr>
              <a:t>p</a:t>
            </a:r>
            <a:r>
              <a:rPr sz="1200" spc="-55" dirty="0">
                <a:solidFill>
                  <a:srgbClr val="A6A6A6"/>
                </a:solidFill>
              </a:rPr>
              <a:t>p</a:t>
            </a:r>
            <a:r>
              <a:rPr sz="1200" spc="-60" dirty="0">
                <a:solidFill>
                  <a:srgbClr val="A6A6A6"/>
                </a:solidFill>
              </a:rPr>
              <a:t>li</a:t>
            </a:r>
            <a:r>
              <a:rPr sz="1200" spc="-5" dirty="0">
                <a:solidFill>
                  <a:srgbClr val="A6A6A6"/>
                </a:solidFill>
              </a:rPr>
              <a:t>c</a:t>
            </a:r>
            <a:r>
              <a:rPr sz="1200" spc="-100" dirty="0">
                <a:solidFill>
                  <a:srgbClr val="A6A6A6"/>
                </a:solidFill>
              </a:rPr>
              <a:t>a</a:t>
            </a:r>
            <a:r>
              <a:rPr sz="1200" spc="-30" dirty="0">
                <a:solidFill>
                  <a:srgbClr val="A6A6A6"/>
                </a:solidFill>
              </a:rPr>
              <a:t>t</a:t>
            </a:r>
            <a:r>
              <a:rPr sz="1200" spc="-60" dirty="0">
                <a:solidFill>
                  <a:srgbClr val="A6A6A6"/>
                </a:solidFill>
              </a:rPr>
              <a:t>i</a:t>
            </a:r>
            <a:r>
              <a:rPr sz="1200" spc="-45" dirty="0">
                <a:solidFill>
                  <a:srgbClr val="A6A6A6"/>
                </a:solidFill>
              </a:rPr>
              <a:t>o</a:t>
            </a:r>
            <a:r>
              <a:rPr sz="1200" spc="-90" dirty="0">
                <a:solidFill>
                  <a:srgbClr val="A6A6A6"/>
                </a:solidFill>
              </a:rPr>
              <a:t>n</a:t>
            </a:r>
            <a:r>
              <a:rPr sz="1200" spc="-220" dirty="0">
                <a:solidFill>
                  <a:srgbClr val="A6A6A6"/>
                </a:solidFill>
              </a:rPr>
              <a:t> </a:t>
            </a:r>
            <a:r>
              <a:rPr sz="1200" spc="-60" dirty="0">
                <a:solidFill>
                  <a:srgbClr val="A6A6A6"/>
                </a:solidFill>
              </a:rPr>
              <a:t>l</a:t>
            </a:r>
            <a:r>
              <a:rPr sz="1200" spc="-45" dirty="0">
                <a:solidFill>
                  <a:srgbClr val="A6A6A6"/>
                </a:solidFill>
              </a:rPr>
              <a:t>o</a:t>
            </a:r>
            <a:r>
              <a:rPr sz="1200" spc="-165" dirty="0">
                <a:solidFill>
                  <a:srgbClr val="A6A6A6"/>
                </a:solidFill>
              </a:rPr>
              <a:t>g</a:t>
            </a:r>
            <a:r>
              <a:rPr sz="1200" spc="-70" dirty="0">
                <a:solidFill>
                  <a:srgbClr val="A6A6A6"/>
                </a:solidFill>
              </a:rPr>
              <a:t>s</a:t>
            </a:r>
            <a:endParaRPr sz="1200">
              <a:latin typeface="Arial"/>
              <a:cs typeface="Arial"/>
            </a:endParaRPr>
          </a:p>
          <a:p>
            <a:pPr marL="699770">
              <a:lnSpc>
                <a:spcPct val="100000"/>
              </a:lnSpc>
              <a:spcBef>
                <a:spcPts val="70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5" dirty="0">
                <a:solidFill>
                  <a:srgbClr val="A6A6A6"/>
                </a:solidFill>
              </a:rPr>
              <a:t>N</a:t>
            </a:r>
            <a:r>
              <a:rPr sz="1200" spc="-65" dirty="0">
                <a:solidFill>
                  <a:srgbClr val="A6A6A6"/>
                </a:solidFill>
              </a:rPr>
              <a:t>e</a:t>
            </a:r>
            <a:r>
              <a:rPr sz="1200" spc="-30" dirty="0">
                <a:solidFill>
                  <a:srgbClr val="A6A6A6"/>
                </a:solidFill>
              </a:rPr>
              <a:t>t</a:t>
            </a:r>
            <a:r>
              <a:rPr sz="1200" spc="-135" dirty="0">
                <a:solidFill>
                  <a:srgbClr val="A6A6A6"/>
                </a:solidFill>
              </a:rPr>
              <a:t>w</a:t>
            </a:r>
            <a:r>
              <a:rPr sz="1200" spc="-45" dirty="0">
                <a:solidFill>
                  <a:srgbClr val="A6A6A6"/>
                </a:solidFill>
              </a:rPr>
              <a:t>o</a:t>
            </a:r>
            <a:r>
              <a:rPr sz="1200" spc="-70" dirty="0">
                <a:solidFill>
                  <a:srgbClr val="A6A6A6"/>
                </a:solidFill>
              </a:rPr>
              <a:t>r</a:t>
            </a:r>
            <a:r>
              <a:rPr sz="1200" spc="-145" dirty="0">
                <a:solidFill>
                  <a:srgbClr val="A6A6A6"/>
                </a:solidFill>
              </a:rPr>
              <a:t>k</a:t>
            </a:r>
            <a:r>
              <a:rPr sz="1200" spc="-220" dirty="0">
                <a:solidFill>
                  <a:srgbClr val="A6A6A6"/>
                </a:solidFill>
              </a:rPr>
              <a:t> </a:t>
            </a:r>
            <a:r>
              <a:rPr sz="1200" spc="-30" dirty="0">
                <a:solidFill>
                  <a:srgbClr val="A6A6A6"/>
                </a:solidFill>
              </a:rPr>
              <a:t>t</a:t>
            </a:r>
            <a:r>
              <a:rPr sz="1200" spc="-70" dirty="0">
                <a:solidFill>
                  <a:srgbClr val="A6A6A6"/>
                </a:solidFill>
              </a:rPr>
              <a:t>r</a:t>
            </a:r>
            <a:r>
              <a:rPr sz="1200" spc="-100" dirty="0">
                <a:solidFill>
                  <a:srgbClr val="A6A6A6"/>
                </a:solidFill>
              </a:rPr>
              <a:t>a</a:t>
            </a:r>
            <a:r>
              <a:rPr sz="1200" dirty="0">
                <a:solidFill>
                  <a:srgbClr val="A6A6A6"/>
                </a:solidFill>
              </a:rPr>
              <a:t>ff</a:t>
            </a:r>
            <a:r>
              <a:rPr sz="1200" spc="-60" dirty="0">
                <a:solidFill>
                  <a:srgbClr val="A6A6A6"/>
                </a:solidFill>
              </a:rPr>
              <a:t>i</a:t>
            </a:r>
            <a:r>
              <a:rPr sz="1200" spc="-10" dirty="0">
                <a:solidFill>
                  <a:srgbClr val="A6A6A6"/>
                </a:solidFill>
              </a:rPr>
              <a:t>c</a:t>
            </a:r>
            <a:endParaRPr sz="1200">
              <a:latin typeface="Arial"/>
              <a:cs typeface="Arial"/>
            </a:endParaRPr>
          </a:p>
          <a:p>
            <a:pPr marL="699770">
              <a:lnSpc>
                <a:spcPts val="1425"/>
              </a:lnSpc>
              <a:spcBef>
                <a:spcPts val="695"/>
              </a:spcBef>
              <a:tabLst>
                <a:tab pos="10109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70" dirty="0">
                <a:solidFill>
                  <a:srgbClr val="A6A6A6"/>
                </a:solidFill>
              </a:rPr>
              <a:t>etc.</a:t>
            </a:r>
            <a:endParaRPr sz="1200">
              <a:latin typeface="Arial"/>
              <a:cs typeface="Arial"/>
            </a:endParaRPr>
          </a:p>
          <a:p>
            <a:pPr marL="298450" marR="183515" indent="-285750">
              <a:lnSpc>
                <a:spcPts val="1680"/>
              </a:lnSpc>
              <a:spcBef>
                <a:spcPts val="40"/>
              </a:spcBef>
              <a:tabLst>
                <a:tab pos="297815" algn="l"/>
              </a:tabLst>
            </a:pPr>
            <a:r>
              <a:rPr spc="-5" dirty="0">
                <a:latin typeface="Arial"/>
                <a:cs typeface="Arial"/>
              </a:rPr>
              <a:t>•	</a:t>
            </a:r>
            <a:r>
              <a:rPr spc="-75" dirty="0"/>
              <a:t>The</a:t>
            </a:r>
            <a:r>
              <a:rPr spc="-260" dirty="0"/>
              <a:t> </a:t>
            </a:r>
            <a:r>
              <a:rPr spc="-50" dirty="0"/>
              <a:t>collected</a:t>
            </a:r>
            <a:r>
              <a:rPr spc="-240" dirty="0"/>
              <a:t> </a:t>
            </a:r>
            <a:r>
              <a:rPr spc="-75" dirty="0"/>
              <a:t>data</a:t>
            </a:r>
            <a:r>
              <a:rPr spc="-245" dirty="0"/>
              <a:t> </a:t>
            </a:r>
            <a:r>
              <a:rPr spc="-75" dirty="0"/>
              <a:t>is</a:t>
            </a:r>
            <a:r>
              <a:rPr spc="-254" dirty="0"/>
              <a:t> </a:t>
            </a:r>
            <a:r>
              <a:rPr spc="-75" dirty="0"/>
              <a:t>presented</a:t>
            </a:r>
            <a:r>
              <a:rPr spc="-240" dirty="0"/>
              <a:t> </a:t>
            </a:r>
            <a:r>
              <a:rPr spc="-85" dirty="0"/>
              <a:t>in</a:t>
            </a:r>
            <a:r>
              <a:rPr spc="-245" dirty="0"/>
              <a:t> </a:t>
            </a:r>
            <a:r>
              <a:rPr spc="-90" dirty="0"/>
              <a:t>various</a:t>
            </a:r>
            <a:r>
              <a:rPr spc="-254" dirty="0"/>
              <a:t> </a:t>
            </a:r>
            <a:r>
              <a:rPr spc="-95" dirty="0"/>
              <a:t>forms,</a:t>
            </a:r>
            <a:r>
              <a:rPr spc="-250" dirty="0"/>
              <a:t> </a:t>
            </a:r>
            <a:r>
              <a:rPr spc="-75" dirty="0"/>
              <a:t>such</a:t>
            </a:r>
            <a:r>
              <a:rPr spc="-245" dirty="0"/>
              <a:t> </a:t>
            </a:r>
            <a:r>
              <a:rPr spc="-100" dirty="0"/>
              <a:t>as</a:t>
            </a:r>
            <a:r>
              <a:rPr spc="-254" dirty="0"/>
              <a:t> </a:t>
            </a:r>
            <a:r>
              <a:rPr spc="-70" dirty="0"/>
              <a:t>charts</a:t>
            </a:r>
            <a:r>
              <a:rPr spc="-250" dirty="0"/>
              <a:t> </a:t>
            </a:r>
            <a:r>
              <a:rPr spc="-90" dirty="0"/>
              <a:t>and</a:t>
            </a:r>
            <a:r>
              <a:rPr spc="-240" dirty="0"/>
              <a:t> </a:t>
            </a:r>
            <a:r>
              <a:rPr spc="-114" dirty="0"/>
              <a:t>graphs,</a:t>
            </a:r>
            <a:r>
              <a:rPr spc="-254" dirty="0"/>
              <a:t> </a:t>
            </a:r>
            <a:r>
              <a:rPr spc="-70" dirty="0"/>
              <a:t>or</a:t>
            </a:r>
            <a:r>
              <a:rPr spc="-245" dirty="0"/>
              <a:t> </a:t>
            </a:r>
            <a:r>
              <a:rPr spc="-85" dirty="0"/>
              <a:t>in</a:t>
            </a:r>
            <a:r>
              <a:rPr spc="-245" dirty="0"/>
              <a:t> </a:t>
            </a:r>
            <a:r>
              <a:rPr spc="-75" dirty="0"/>
              <a:t>the</a:t>
            </a:r>
            <a:r>
              <a:rPr spc="-260" dirty="0"/>
              <a:t> </a:t>
            </a:r>
            <a:r>
              <a:rPr spc="-70" dirty="0"/>
              <a:t>form</a:t>
            </a:r>
            <a:r>
              <a:rPr spc="-250" dirty="0"/>
              <a:t> </a:t>
            </a:r>
            <a:r>
              <a:rPr spc="-30" dirty="0"/>
              <a:t>of</a:t>
            </a:r>
            <a:r>
              <a:rPr spc="-245" dirty="0"/>
              <a:t> </a:t>
            </a:r>
            <a:r>
              <a:rPr spc="-90" dirty="0"/>
              <a:t>real- </a:t>
            </a:r>
            <a:r>
              <a:rPr spc="-480" dirty="0"/>
              <a:t> </a:t>
            </a:r>
            <a:r>
              <a:rPr spc="-85" dirty="0"/>
              <a:t>time</a:t>
            </a:r>
            <a:r>
              <a:rPr spc="-260" dirty="0"/>
              <a:t> </a:t>
            </a:r>
            <a:r>
              <a:rPr spc="-60" dirty="0"/>
              <a:t>notifications</a:t>
            </a:r>
            <a:r>
              <a:rPr spc="-254" dirty="0"/>
              <a:t> </a:t>
            </a:r>
            <a:r>
              <a:rPr spc="-70" dirty="0"/>
              <a:t>about</a:t>
            </a:r>
            <a:r>
              <a:rPr spc="-250" dirty="0"/>
              <a:t> </a:t>
            </a:r>
            <a:r>
              <a:rPr spc="-80" dirty="0"/>
              <a:t>problems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016240" cy="33771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33247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85" dirty="0"/>
              <a:t>d</a:t>
            </a:r>
            <a:r>
              <a:rPr sz="2000" spc="50" dirty="0"/>
              <a:t>oe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240" dirty="0"/>
              <a:t>M</a:t>
            </a:r>
            <a:r>
              <a:rPr sz="2000" spc="40" dirty="0"/>
              <a:t>o</a:t>
            </a:r>
            <a:r>
              <a:rPr sz="2000" spc="50" dirty="0"/>
              <a:t>n</a:t>
            </a:r>
            <a:r>
              <a:rPr sz="2000" spc="-75" dirty="0"/>
              <a:t>i</a:t>
            </a:r>
            <a:r>
              <a:rPr sz="2000" spc="-10" dirty="0"/>
              <a:t>t</a:t>
            </a:r>
            <a:r>
              <a:rPr sz="2000" spc="5" dirty="0"/>
              <a:t>o</a:t>
            </a:r>
            <a:r>
              <a:rPr sz="2000" dirty="0"/>
              <a:t>r</a:t>
            </a:r>
            <a:r>
              <a:rPr sz="2000" spc="-75" dirty="0"/>
              <a:t>i</a:t>
            </a:r>
            <a:r>
              <a:rPr sz="2000" spc="35" dirty="0"/>
              <a:t>n</a:t>
            </a:r>
            <a:r>
              <a:rPr sz="2000" spc="-45" dirty="0"/>
              <a:t>g</a:t>
            </a:r>
            <a:r>
              <a:rPr sz="2000" spc="-100" dirty="0"/>
              <a:t> </a:t>
            </a:r>
            <a:r>
              <a:rPr sz="2000" spc="-10" dirty="0"/>
              <a:t>lo</a:t>
            </a:r>
            <a:r>
              <a:rPr sz="2000" spc="55" dirty="0"/>
              <a:t>o</a:t>
            </a:r>
            <a:r>
              <a:rPr sz="2000" spc="-55" dirty="0"/>
              <a:t>k</a:t>
            </a:r>
            <a:r>
              <a:rPr sz="2000" spc="-95" dirty="0"/>
              <a:t> </a:t>
            </a:r>
            <a:r>
              <a:rPr sz="2000" spc="-55" dirty="0"/>
              <a:t>li</a:t>
            </a:r>
            <a:r>
              <a:rPr sz="2000" spc="-95" dirty="0"/>
              <a:t>k</a:t>
            </a:r>
            <a:r>
              <a:rPr sz="2000" spc="55" dirty="0"/>
              <a:t>e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545705" cy="2966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2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-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m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5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Performance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on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website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is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A6A6A6"/>
                </a:solidFill>
                <a:latin typeface="Tahoma"/>
                <a:cs typeface="Tahoma"/>
              </a:rPr>
              <a:t>beginning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slow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down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18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monitoring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tool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detects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that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response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times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are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A6A6A6"/>
                </a:solidFill>
                <a:latin typeface="Tahoma"/>
                <a:cs typeface="Tahoma"/>
              </a:rPr>
              <a:t>growing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An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administrator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is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immediately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notified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and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is</a:t>
            </a:r>
            <a:r>
              <a:rPr sz="1200" spc="-1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able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intervene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before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downtime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occurs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Po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m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m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5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Something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went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A6A6A6"/>
                </a:solidFill>
                <a:latin typeface="Tahoma"/>
                <a:cs typeface="Tahoma"/>
              </a:rPr>
              <a:t>wrong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in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production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last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night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20" dirty="0">
                <a:solidFill>
                  <a:srgbClr val="A6A6A6"/>
                </a:solidFill>
                <a:latin typeface="Tahoma"/>
                <a:cs typeface="Tahoma"/>
              </a:rPr>
              <a:t>It’s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A6A6A6"/>
                </a:solidFill>
                <a:latin typeface="Tahoma"/>
                <a:cs typeface="Tahoma"/>
              </a:rPr>
              <a:t>working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A6A6A6"/>
                </a:solidFill>
                <a:latin typeface="Tahoma"/>
                <a:cs typeface="Tahoma"/>
              </a:rPr>
              <a:t>now,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but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srgbClr val="A6A6A6"/>
                </a:solidFill>
                <a:latin typeface="Tahoma"/>
                <a:cs typeface="Tahoma"/>
              </a:rPr>
              <a:t>we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don’t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know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what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caused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it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Luckily,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monitoring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tools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collected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lot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of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data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during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outage</a:t>
            </a:r>
            <a:endParaRPr sz="1200">
              <a:latin typeface="Tahoma"/>
              <a:cs typeface="Tahoma"/>
            </a:endParaRPr>
          </a:p>
          <a:p>
            <a:pPr marL="985519" marR="5080" indent="-28575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With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that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data,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developers</a:t>
            </a:r>
            <a:r>
              <a:rPr sz="1200" spc="-1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and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operations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engineers</a:t>
            </a:r>
            <a:r>
              <a:rPr sz="1200" spc="-1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are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able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to</a:t>
            </a:r>
            <a:r>
              <a:rPr sz="1200" spc="-1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determine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root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cause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(a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poorly </a:t>
            </a:r>
            <a:r>
              <a:rPr sz="1200" spc="-3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performing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SQL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query)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and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fix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it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327135" cy="3246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11963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05" dirty="0"/>
              <a:t> </a:t>
            </a:r>
            <a:r>
              <a:rPr sz="2000" spc="80" dirty="0"/>
              <a:t>d</a:t>
            </a:r>
            <a:r>
              <a:rPr sz="2000" spc="55" dirty="0"/>
              <a:t>o</a:t>
            </a:r>
            <a:r>
              <a:rPr sz="2000" spc="-105" dirty="0"/>
              <a:t> </a:t>
            </a:r>
            <a:r>
              <a:rPr sz="2000" spc="-240" dirty="0"/>
              <a:t>M</a:t>
            </a:r>
            <a:r>
              <a:rPr sz="2000" spc="55" dirty="0"/>
              <a:t>o</a:t>
            </a:r>
            <a:r>
              <a:rPr sz="2000" spc="30" dirty="0"/>
              <a:t>n</a:t>
            </a:r>
            <a:r>
              <a:rPr sz="2000" spc="-75" dirty="0"/>
              <a:t>i</a:t>
            </a:r>
            <a:r>
              <a:rPr sz="2000" spc="-10" dirty="0"/>
              <a:t>t</a:t>
            </a:r>
            <a:r>
              <a:rPr sz="2000" spc="55" dirty="0"/>
              <a:t>o</a:t>
            </a:r>
            <a:r>
              <a:rPr sz="2000" spc="-50" dirty="0"/>
              <a:t>r</a:t>
            </a:r>
            <a:r>
              <a:rPr sz="2000" spc="-75" dirty="0"/>
              <a:t>i</a:t>
            </a:r>
            <a:r>
              <a:rPr sz="2000" spc="30" dirty="0"/>
              <a:t>n</a:t>
            </a:r>
            <a:r>
              <a:rPr sz="2000" spc="-50" dirty="0"/>
              <a:t>g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826375" cy="2828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Fast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recovery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sooner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problem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detected,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sooner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fixed.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want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know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bout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problem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before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your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customer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does!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 marR="122555">
              <a:lnSpc>
                <a:spcPct val="100000"/>
              </a:lnSpc>
            </a:pP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Better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root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cause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analysis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more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have,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easier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determine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root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cause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problem.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 marR="208279">
              <a:lnSpc>
                <a:spcPct val="100000"/>
              </a:lnSpc>
              <a:spcBef>
                <a:spcPts val="5"/>
              </a:spcBef>
            </a:pP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Visibility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across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teams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Good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monitoring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give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useful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both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developers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operations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people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performance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production.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 marR="190500">
              <a:lnSpc>
                <a:spcPct val="100000"/>
              </a:lnSpc>
            </a:pP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Automated</a:t>
            </a:r>
            <a:r>
              <a:rPr sz="14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response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Monitoring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used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alongside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orchestration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provide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automated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responses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events,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such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recovery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from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failures.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71671" y="3636264"/>
              <a:ext cx="2200655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60"/>
              </a:spcBef>
            </a:pP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Microservices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10016" cy="32583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6085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40" dirty="0"/>
              <a:t>a</a:t>
            </a:r>
            <a:r>
              <a:rPr sz="2000" spc="-50" dirty="0"/>
              <a:t>r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-240" dirty="0"/>
              <a:t>M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-50" dirty="0"/>
              <a:t>r</a:t>
            </a:r>
            <a:r>
              <a:rPr sz="2000" spc="55" dirty="0"/>
              <a:t>o</a:t>
            </a:r>
            <a:r>
              <a:rPr sz="2000" spc="100" dirty="0"/>
              <a:t>s</a:t>
            </a:r>
            <a:r>
              <a:rPr sz="2000" spc="55" dirty="0"/>
              <a:t>e</a:t>
            </a:r>
            <a:r>
              <a:rPr sz="2000" spc="-50" dirty="0"/>
              <a:t>r</a:t>
            </a:r>
            <a:r>
              <a:rPr sz="2000" spc="20" dirty="0"/>
              <a:t>v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18145" cy="2828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18795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Microservices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microservice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architecture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breaks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application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up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into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collection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small, </a:t>
            </a:r>
            <a:r>
              <a:rPr sz="1400" spc="-42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loosely-coupled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services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98450" marR="37211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Traditionally,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apps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used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monolithic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architecture.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monolithic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architecture,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all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features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 </a:t>
            </a:r>
            <a:r>
              <a:rPr sz="1400" spc="-42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services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part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one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large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application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298450" marR="3937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Microservices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small: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each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microservice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implements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only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small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piece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application’s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overall </a:t>
            </a:r>
            <a:r>
              <a:rPr sz="1400" spc="-42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functionality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Microservices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loosely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coupled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Different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microservices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interact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with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each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other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using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stable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 </a:t>
            </a:r>
            <a:r>
              <a:rPr sz="1400" spc="-42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well-defined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APIs.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This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means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that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they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independent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one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another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0623" y="867334"/>
            <a:ext cx="8513445" cy="4128770"/>
            <a:chOff x="420623" y="867334"/>
            <a:chExt cx="8513445" cy="4128770"/>
          </a:xfrm>
        </p:grpSpPr>
        <p:sp>
          <p:nvSpPr>
            <p:cNvPr id="3" name="object 3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191" y="1060704"/>
              <a:ext cx="2066544" cy="177393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7343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40" dirty="0"/>
              <a:t>M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-50" dirty="0"/>
              <a:t>r</a:t>
            </a:r>
            <a:r>
              <a:rPr sz="2000" spc="55" dirty="0"/>
              <a:t>o</a:t>
            </a:r>
            <a:r>
              <a:rPr sz="2000" spc="100" dirty="0"/>
              <a:t>s</a:t>
            </a:r>
            <a:r>
              <a:rPr sz="2000" spc="55" dirty="0"/>
              <a:t>e</a:t>
            </a:r>
            <a:r>
              <a:rPr sz="2000" spc="-50" dirty="0"/>
              <a:t>r</a:t>
            </a:r>
            <a:r>
              <a:rPr sz="2000" spc="20" dirty="0"/>
              <a:t>v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65" dirty="0"/>
              <a:t>v</a:t>
            </a:r>
            <a:r>
              <a:rPr sz="2000" spc="50" dirty="0"/>
              <a:t>s</a:t>
            </a:r>
            <a:r>
              <a:rPr sz="2000" spc="-100" dirty="0"/>
              <a:t> </a:t>
            </a:r>
            <a:r>
              <a:rPr sz="2000" spc="-240" dirty="0"/>
              <a:t>M</a:t>
            </a:r>
            <a:r>
              <a:rPr sz="2000" spc="55" dirty="0"/>
              <a:t>o</a:t>
            </a:r>
            <a:r>
              <a:rPr sz="2000" spc="35" dirty="0"/>
              <a:t>n</a:t>
            </a:r>
            <a:r>
              <a:rPr sz="2000" spc="55" dirty="0"/>
              <a:t>o</a:t>
            </a:r>
            <a:r>
              <a:rPr sz="2000" spc="-75" dirty="0"/>
              <a:t>li</a:t>
            </a:r>
            <a:r>
              <a:rPr sz="2000" spc="-10" dirty="0"/>
              <a:t>t</a:t>
            </a:r>
            <a:r>
              <a:rPr sz="2000" spc="25" dirty="0"/>
              <a:t>h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1447181" y="2800604"/>
            <a:ext cx="71056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Monolith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156" y="3861308"/>
            <a:ext cx="110426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Microservices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5535" y="2465832"/>
            <a:ext cx="5541264" cy="156362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229600" cy="36697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45312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105" dirty="0"/>
              <a:t> </a:t>
            </a:r>
            <a:r>
              <a:rPr sz="2000" spc="80" dirty="0"/>
              <a:t>d</a:t>
            </a:r>
            <a:r>
              <a:rPr sz="2000" spc="55" dirty="0"/>
              <a:t>o</a:t>
            </a:r>
            <a:r>
              <a:rPr sz="2000" spc="-105" dirty="0"/>
              <a:t> </a:t>
            </a:r>
            <a:r>
              <a:rPr sz="2000" spc="35" dirty="0"/>
              <a:t>m</a:t>
            </a:r>
            <a:r>
              <a:rPr sz="2000" dirty="0"/>
              <a:t>i</a:t>
            </a:r>
            <a:r>
              <a:rPr sz="2000" spc="175" dirty="0"/>
              <a:t>c</a:t>
            </a:r>
            <a:r>
              <a:rPr sz="2000" spc="-50" dirty="0"/>
              <a:t>r</a:t>
            </a:r>
            <a:r>
              <a:rPr sz="2000" spc="55" dirty="0"/>
              <a:t>o</a:t>
            </a:r>
            <a:r>
              <a:rPr sz="2000" spc="100" dirty="0"/>
              <a:t>s</a:t>
            </a:r>
            <a:r>
              <a:rPr sz="2000" spc="50" dirty="0"/>
              <a:t>e</a:t>
            </a:r>
            <a:r>
              <a:rPr sz="2000" spc="-50" dirty="0"/>
              <a:t>r</a:t>
            </a:r>
            <a:r>
              <a:rPr sz="2000" spc="-35" dirty="0"/>
              <a:t>v</a:t>
            </a:r>
            <a:r>
              <a:rPr sz="2000" spc="-25" dirty="0"/>
              <a:t>i</a:t>
            </a:r>
            <a:r>
              <a:rPr sz="2000" spc="175" dirty="0"/>
              <a:t>c</a:t>
            </a:r>
            <a:r>
              <a:rPr sz="2000" spc="50" dirty="0"/>
              <a:t>e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-10" dirty="0"/>
              <a:t>lo</a:t>
            </a:r>
            <a:r>
              <a:rPr sz="2000" spc="55" dirty="0"/>
              <a:t>o</a:t>
            </a:r>
            <a:r>
              <a:rPr sz="2000" spc="-55" dirty="0"/>
              <a:t>k</a:t>
            </a:r>
            <a:r>
              <a:rPr sz="2000" spc="-95" dirty="0"/>
              <a:t> </a:t>
            </a:r>
            <a:r>
              <a:rPr sz="2000" spc="-55" dirty="0"/>
              <a:t>li</a:t>
            </a:r>
            <a:r>
              <a:rPr sz="2000" spc="-95" dirty="0"/>
              <a:t>k</a:t>
            </a:r>
            <a:r>
              <a:rPr sz="2000" spc="55" dirty="0"/>
              <a:t>e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84910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There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many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different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ways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structure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organize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microservice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architecture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739900"/>
            <a:ext cx="7738745" cy="2371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example,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pet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shop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application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might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have: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y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130" dirty="0">
                <a:solidFill>
                  <a:srgbClr val="A6A6A6"/>
                </a:solidFill>
                <a:latin typeface="Verdana"/>
                <a:cs typeface="Verdana"/>
              </a:rPr>
              <a:t>m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il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h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re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q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y</a:t>
            </a:r>
            <a:r>
              <a:rPr sz="1200" spc="-130" dirty="0">
                <a:solidFill>
                  <a:srgbClr val="A6A6A6"/>
                </a:solidFill>
                <a:latin typeface="Verdana"/>
                <a:cs typeface="Verdana"/>
              </a:rPr>
              <a:t>m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ss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165" dirty="0">
                <a:solidFill>
                  <a:srgbClr val="A6A6A6"/>
                </a:solidFill>
                <a:latin typeface="Verdana"/>
                <a:cs typeface="Verdana"/>
              </a:rPr>
              <a:t>g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</a:t>
            </a:r>
            <a:r>
              <a:rPr sz="1200" spc="-114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Each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these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own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codebase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separate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running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process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(or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processes).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They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all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built,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deployed,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scaled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separately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28685" cy="4128770"/>
            <a:chOff x="414527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28304" cy="36850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55460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Why</a:t>
            </a:r>
            <a:r>
              <a:rPr sz="2000" spc="-105" dirty="0"/>
              <a:t> 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-240" dirty="0"/>
              <a:t>M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-50" dirty="0"/>
              <a:t>r</a:t>
            </a:r>
            <a:r>
              <a:rPr sz="2000" spc="55" dirty="0"/>
              <a:t>o</a:t>
            </a:r>
            <a:r>
              <a:rPr sz="2000" spc="100" dirty="0"/>
              <a:t>s</a:t>
            </a:r>
            <a:r>
              <a:rPr sz="2000" spc="55" dirty="0"/>
              <a:t>e</a:t>
            </a:r>
            <a:r>
              <a:rPr sz="2000" spc="-50" dirty="0"/>
              <a:t>r</a:t>
            </a:r>
            <a:r>
              <a:rPr sz="2000" spc="20" dirty="0"/>
              <a:t>v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5" dirty="0"/>
              <a:t>?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35290" cy="3255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Modularity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Microservices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encourage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modularity. 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In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monolithic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apps,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individual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pieces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become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tightly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coupled,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complexity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grows.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Eventually,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it’s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very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hard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change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anything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without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breaking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something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50165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Technological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flexibility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don’t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same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languages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technologies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every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part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app.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best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tool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each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job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328295" indent="-28575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Optimized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scalability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scale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individual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parts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app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based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upon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resource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usage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load.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monolith,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have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scale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up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entire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application,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if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only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aspect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service</a:t>
            </a:r>
            <a:r>
              <a:rPr sz="1400" spc="-26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actually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scaled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298450" marR="93345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Microservices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aren’t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always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best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choice.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smaller,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simpler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apps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monolith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might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easier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manage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62783" y="3636264"/>
              <a:ext cx="4218432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-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u</a:t>
            </a:r>
            <a:r>
              <a:rPr sz="2400" spc="204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7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FB9400"/>
                </a:solidFill>
                <a:latin typeface="Calibri"/>
                <a:cs typeface="Calibri"/>
              </a:rPr>
              <a:t>D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85" dirty="0">
                <a:solidFill>
                  <a:srgbClr val="FB9400"/>
                </a:solidFill>
                <a:latin typeface="Calibri"/>
                <a:cs typeface="Calibri"/>
              </a:rPr>
              <a:t>v</a:t>
            </a:r>
            <a:r>
              <a:rPr sz="2400" spc="11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p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9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oo</a:t>
            </a: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ls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6247" y="3636264"/>
              <a:ext cx="3651504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40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B9400"/>
                </a:solidFill>
                <a:latin typeface="Calibri"/>
                <a:cs typeface="Calibri"/>
              </a:rPr>
              <a:t>Brief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History</a:t>
            </a:r>
            <a:r>
              <a:rPr sz="2400" spc="-13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FB9400"/>
                </a:solidFill>
                <a:latin typeface="Calibri"/>
                <a:cs typeface="Calibri"/>
              </a:rPr>
              <a:t>of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DevOps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7187183" cy="32735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9902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5" dirty="0"/>
              <a:t>T</a:t>
            </a:r>
            <a:r>
              <a:rPr sz="2000" spc="35" dirty="0"/>
              <a:t>h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35" dirty="0"/>
              <a:t>R</a:t>
            </a:r>
            <a:r>
              <a:rPr sz="2000" spc="-10" dirty="0"/>
              <a:t>ol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30" dirty="0"/>
              <a:t>of</a:t>
            </a:r>
            <a:r>
              <a:rPr sz="2000" spc="-100" dirty="0"/>
              <a:t> </a:t>
            </a:r>
            <a:r>
              <a:rPr sz="2000" spc="155" dirty="0"/>
              <a:t>T</a:t>
            </a:r>
            <a:r>
              <a:rPr sz="2000" spc="15" dirty="0"/>
              <a:t>oo</a:t>
            </a:r>
            <a:r>
              <a:rPr sz="2000" dirty="0"/>
              <a:t>l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75" dirty="0"/>
              <a:t>i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90" dirty="0"/>
              <a:t>D</a:t>
            </a:r>
            <a:r>
              <a:rPr sz="2000" spc="50" dirty="0"/>
              <a:t>e</a:t>
            </a:r>
            <a:r>
              <a:rPr sz="2000" spc="20" dirty="0"/>
              <a:t>v</a:t>
            </a:r>
            <a:r>
              <a:rPr sz="2000" spc="145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24930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oo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739900"/>
            <a:ext cx="663448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But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how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we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achieve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high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speed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delivery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while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maintaining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stability?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TOOLS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!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2608580"/>
            <a:ext cx="549021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community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created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wide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range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powerful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3477259"/>
            <a:ext cx="67265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Part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identifying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learning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how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them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59165" cy="4128770"/>
            <a:chOff x="414527" y="867334"/>
            <a:chExt cx="855916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58784" cy="28315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8030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The</a:t>
            </a:r>
            <a:r>
              <a:rPr sz="2000" spc="-105" dirty="0"/>
              <a:t> </a:t>
            </a:r>
            <a:r>
              <a:rPr sz="2000" spc="25" dirty="0"/>
              <a:t>Periodic</a:t>
            </a:r>
            <a:r>
              <a:rPr sz="2000" spc="-105" dirty="0"/>
              <a:t> </a:t>
            </a:r>
            <a:r>
              <a:rPr sz="2000" spc="50" dirty="0"/>
              <a:t>Table</a:t>
            </a:r>
            <a:r>
              <a:rPr sz="2000" spc="-105" dirty="0"/>
              <a:t> </a:t>
            </a:r>
            <a:r>
              <a:rPr sz="2000" spc="30" dirty="0"/>
              <a:t>of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60" dirty="0"/>
              <a:t>Tools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67040" cy="2402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53720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can’t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every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tool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course,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we’ll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just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briefly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introduce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some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most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popular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ones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kind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folks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Xebia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Labs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have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created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neat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explore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some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popular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associated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DevOps: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Period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Table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Source:</a:t>
            </a:r>
            <a:r>
              <a:rPr sz="14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https://xebialabs.com/periodic-table-of-devops-tools/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PDF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Version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found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course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downloads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453384"/>
            <a:ext cx="6480175" cy="1085215"/>
            <a:chOff x="1331975" y="3453384"/>
            <a:chExt cx="6480175" cy="108521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0199" y="3453384"/>
              <a:ext cx="5998463" cy="108508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809750" y="3492500"/>
            <a:ext cx="55251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0100" marR="5080" indent="-2057400">
              <a:lnSpc>
                <a:spcPct val="100000"/>
              </a:lnSpc>
              <a:spcBef>
                <a:spcPts val="100"/>
              </a:spcBef>
            </a:pPr>
            <a:r>
              <a:rPr sz="2400" spc="75" dirty="0">
                <a:solidFill>
                  <a:srgbClr val="FB9400"/>
                </a:solidFill>
                <a:latin typeface="Calibri"/>
                <a:cs typeface="Calibri"/>
              </a:rPr>
              <a:t>Tools</a:t>
            </a:r>
            <a:r>
              <a:rPr sz="2400" spc="-13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B9400"/>
                </a:solidFill>
                <a:latin typeface="Calibri"/>
                <a:cs typeface="Calibri"/>
              </a:rPr>
              <a:t>for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FB9400"/>
                </a:solidFill>
                <a:latin typeface="Calibri"/>
                <a:cs typeface="Calibri"/>
              </a:rPr>
              <a:t>Build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30" dirty="0">
                <a:solidFill>
                  <a:srgbClr val="FB9400"/>
                </a:solidFill>
                <a:latin typeface="Calibri"/>
                <a:cs typeface="Calibri"/>
              </a:rPr>
              <a:t>Automation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and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Continuous </a:t>
            </a:r>
            <a:r>
              <a:rPr sz="2400" spc="-5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B9400"/>
                </a:solidFill>
                <a:latin typeface="Calibri"/>
                <a:cs typeface="Calibri"/>
              </a:rPr>
              <a:t>Integration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31860" cy="4128770"/>
            <a:chOff x="405384" y="867334"/>
            <a:chExt cx="85318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896112"/>
              <a:ext cx="8531352" cy="29839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5076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60" dirty="0"/>
              <a:t>B</a:t>
            </a:r>
            <a:r>
              <a:rPr sz="2000" spc="70" dirty="0"/>
              <a:t>u</a:t>
            </a:r>
            <a:r>
              <a:rPr sz="2000" spc="-75" dirty="0"/>
              <a:t>il</a:t>
            </a:r>
            <a:r>
              <a:rPr sz="2000" spc="75" dirty="0"/>
              <a:t>d</a:t>
            </a:r>
            <a:r>
              <a:rPr sz="2000" spc="-95" dirty="0"/>
              <a:t> </a:t>
            </a:r>
            <a:r>
              <a:rPr sz="2000" spc="40" dirty="0"/>
              <a:t>A</a:t>
            </a:r>
            <a:r>
              <a:rPr sz="2000" spc="35" dirty="0"/>
              <a:t>u</a:t>
            </a:r>
            <a:r>
              <a:rPr sz="2000" spc="-10" dirty="0"/>
              <a:t>t</a:t>
            </a:r>
            <a:r>
              <a:rPr sz="2000" spc="55" dirty="0"/>
              <a:t>o</a:t>
            </a:r>
            <a:r>
              <a:rPr sz="2000" spc="110" dirty="0"/>
              <a:t>m</a:t>
            </a:r>
            <a:r>
              <a:rPr sz="2000" spc="15" dirty="0"/>
              <a:t>at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61325" cy="2554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automation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processing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preparation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deployment</a:t>
            </a:r>
            <a:endParaRPr sz="1400">
              <a:latin typeface="Verdana"/>
              <a:cs typeface="Verdana"/>
            </a:endParaRPr>
          </a:p>
          <a:p>
            <a:pPr marL="12700" marR="5080">
              <a:lnSpc>
                <a:spcPct val="2714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What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usually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depend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programming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languages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frameworks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few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examples: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J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av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gra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J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x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Packer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machine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images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containers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7738872" cy="18257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013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45" dirty="0"/>
              <a:t>Co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60" dirty="0"/>
              <a:t>I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5" dirty="0"/>
              <a:t>e</a:t>
            </a:r>
            <a:r>
              <a:rPr sz="2000" spc="-5" dirty="0"/>
              <a:t>g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05" dirty="0"/>
              <a:t>To</a:t>
            </a:r>
            <a:r>
              <a:rPr sz="2000" spc="55" dirty="0"/>
              <a:t>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275195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Continuous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Integration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Continuously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merging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into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single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branch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mainline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Continuous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Integration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usually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consist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integrates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source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control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2829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When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source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changed,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responds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by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executing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automated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3090672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013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45" dirty="0"/>
              <a:t>Co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60" dirty="0"/>
              <a:t>I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5" dirty="0"/>
              <a:t>e</a:t>
            </a:r>
            <a:r>
              <a:rPr sz="2000" spc="-5" dirty="0"/>
              <a:t>g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05" dirty="0"/>
              <a:t>To</a:t>
            </a:r>
            <a:r>
              <a:rPr sz="2000" spc="55" dirty="0"/>
              <a:t>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2618740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4" dirty="0">
                <a:solidFill>
                  <a:srgbClr val="FFE2C3"/>
                </a:solidFill>
                <a:latin typeface="Verdana"/>
                <a:cs typeface="Verdana"/>
              </a:rPr>
              <a:t>Jenkins: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ur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Hu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J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ba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3197352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013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45" dirty="0"/>
              <a:t>Co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60" dirty="0"/>
              <a:t>I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5" dirty="0"/>
              <a:t>e</a:t>
            </a:r>
            <a:r>
              <a:rPr sz="2000" spc="-5" dirty="0"/>
              <a:t>g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05" dirty="0"/>
              <a:t>To</a:t>
            </a:r>
            <a:r>
              <a:rPr sz="2000" spc="55" dirty="0"/>
              <a:t>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2726690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20" dirty="0">
                <a:solidFill>
                  <a:srgbClr val="FFE2C3"/>
                </a:solidFill>
                <a:latin typeface="Verdana"/>
                <a:cs typeface="Verdana"/>
              </a:rPr>
              <a:t>TravisCI: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ur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Ex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7153656" cy="1813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1013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45" dirty="0"/>
              <a:t>Co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30" dirty="0"/>
              <a:t>nu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-60" dirty="0"/>
              <a:t>I</a:t>
            </a:r>
            <a:r>
              <a:rPr sz="2000" spc="30" dirty="0"/>
              <a:t>n</a:t>
            </a:r>
            <a:r>
              <a:rPr sz="2000" spc="-10" dirty="0"/>
              <a:t>t</a:t>
            </a:r>
            <a:r>
              <a:rPr sz="2000" spc="5" dirty="0"/>
              <a:t>e</a:t>
            </a:r>
            <a:r>
              <a:rPr sz="2000" spc="-5" dirty="0"/>
              <a:t>g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05" dirty="0"/>
              <a:t>To</a:t>
            </a:r>
            <a:r>
              <a:rPr sz="2000" spc="55" dirty="0"/>
              <a:t>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683375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20" dirty="0">
                <a:solidFill>
                  <a:srgbClr val="FFE2C3"/>
                </a:solidFill>
                <a:latin typeface="Verdana"/>
                <a:cs typeface="Verdana"/>
              </a:rPr>
              <a:t>Bamboo: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ss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Out-of-the-box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integration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other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Atlassian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products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like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JIRA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Confluence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0823" y="3636264"/>
              <a:ext cx="5102352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75" dirty="0">
                <a:solidFill>
                  <a:srgbClr val="FB9400"/>
                </a:solidFill>
                <a:latin typeface="Calibri"/>
                <a:cs typeface="Calibri"/>
              </a:rPr>
              <a:t>Tools</a:t>
            </a:r>
            <a:r>
              <a:rPr sz="2400" spc="-14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B9400"/>
                </a:solidFill>
                <a:latin typeface="Calibri"/>
                <a:cs typeface="Calibri"/>
              </a:rPr>
              <a:t>for</a:t>
            </a:r>
            <a:r>
              <a:rPr sz="2400" spc="-13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Configuration</a:t>
            </a:r>
            <a:r>
              <a:rPr sz="2400" spc="-13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B9400"/>
                </a:solidFill>
                <a:latin typeface="Calibri"/>
                <a:cs typeface="Calibri"/>
              </a:rPr>
              <a:t>Management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7970520" cy="17495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534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" dirty="0"/>
              <a:t>Configuration</a:t>
            </a:r>
            <a:r>
              <a:rPr sz="2000" spc="-110" dirty="0"/>
              <a:t> </a:t>
            </a:r>
            <a:r>
              <a:rPr sz="2000" spc="5" dirty="0"/>
              <a:t>Management</a:t>
            </a:r>
            <a:r>
              <a:rPr sz="2000" spc="-110" dirty="0"/>
              <a:t> </a:t>
            </a:r>
            <a:r>
              <a:rPr sz="2000" spc="60" dirty="0"/>
              <a:t>Tools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478395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Configuration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Management</a:t>
            </a:r>
            <a:r>
              <a:rPr sz="1400" spc="-23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Managing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changing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state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pieces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consistent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maintainable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953260"/>
            <a:ext cx="691832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management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great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way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implement</a:t>
            </a:r>
            <a:r>
              <a:rPr sz="14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infrastructure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as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FE2C3"/>
                </a:solidFill>
                <a:latin typeface="Verdana"/>
                <a:cs typeface="Verdana"/>
              </a:rPr>
              <a:t>code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1185672"/>
              <a:ext cx="7760208" cy="14599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02577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A</a:t>
            </a:r>
            <a:r>
              <a:rPr sz="2000" spc="-10" dirty="0"/>
              <a:t>g</a:t>
            </a:r>
            <a:r>
              <a:rPr sz="2000" spc="-75" dirty="0"/>
              <a:t>il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150" dirty="0"/>
              <a:t>S</a:t>
            </a:r>
            <a:r>
              <a:rPr sz="2000" spc="55" dirty="0"/>
              <a:t>o</a:t>
            </a:r>
            <a:r>
              <a:rPr sz="2000" spc="5" dirty="0"/>
              <a:t>f</a:t>
            </a:r>
            <a:r>
              <a:rPr sz="2000" spc="-10" dirty="0"/>
              <a:t>t</a:t>
            </a:r>
            <a:r>
              <a:rPr sz="2000" spc="-110" dirty="0"/>
              <a:t>w</a:t>
            </a:r>
            <a:r>
              <a:rPr sz="2000" spc="40" dirty="0"/>
              <a:t>a</a:t>
            </a:r>
            <a:r>
              <a:rPr sz="2000" spc="-50" dirty="0"/>
              <a:t>r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90" dirty="0"/>
              <a:t>D</a:t>
            </a:r>
            <a:r>
              <a:rPr sz="2000" spc="50" dirty="0"/>
              <a:t>e</a:t>
            </a:r>
            <a:r>
              <a:rPr sz="2000" spc="20" dirty="0"/>
              <a:t>v</a:t>
            </a:r>
            <a:r>
              <a:rPr sz="2000" spc="50" dirty="0"/>
              <a:t>e</a:t>
            </a:r>
            <a:r>
              <a:rPr sz="2000" spc="-75" dirty="0"/>
              <a:t>l</a:t>
            </a:r>
            <a:r>
              <a:rPr sz="2000" spc="55" dirty="0"/>
              <a:t>o</a:t>
            </a:r>
            <a:r>
              <a:rPr sz="2000" spc="80" dirty="0"/>
              <a:t>p</a:t>
            </a:r>
            <a:r>
              <a:rPr sz="2000" spc="114" dirty="0"/>
              <a:t>m</a:t>
            </a:r>
            <a:r>
              <a:rPr sz="2000" spc="50" dirty="0"/>
              <a:t>e</a:t>
            </a:r>
            <a:r>
              <a:rPr sz="2000" spc="30" dirty="0"/>
              <a:t>n</a:t>
            </a:r>
            <a:r>
              <a:rPr sz="2000" spc="-10" dirty="0"/>
              <a:t>t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1083361"/>
            <a:ext cx="7268209" cy="11074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grew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out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Agile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software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development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movement</a:t>
            </a:r>
            <a:endParaRPr sz="1400">
              <a:latin typeface="Verdana"/>
              <a:cs typeface="Verdana"/>
            </a:endParaRPr>
          </a:p>
          <a:p>
            <a:pPr marL="298450" marR="5080" indent="-28575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Agile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seeks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develop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software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small,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frequent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cycles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order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deliver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functionality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customers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respond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changing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business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goals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ha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154168" cy="32613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534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" dirty="0"/>
              <a:t>Configuration</a:t>
            </a:r>
            <a:r>
              <a:rPr sz="2000" spc="-110" dirty="0"/>
              <a:t> </a:t>
            </a:r>
            <a:r>
              <a:rPr sz="2000" spc="5" dirty="0"/>
              <a:t>Management</a:t>
            </a:r>
            <a:r>
              <a:rPr sz="2000" spc="-110" dirty="0"/>
              <a:t> </a:t>
            </a:r>
            <a:r>
              <a:rPr sz="2000" spc="60" dirty="0"/>
              <a:t>Tools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4685665" cy="2921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Ansible: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ur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YA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ns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B9400"/>
                </a:solidFill>
                <a:latin typeface="Verdana"/>
                <a:cs typeface="Verdana"/>
              </a:rPr>
              <a:t>j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ssh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6824472" cy="2682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534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" dirty="0"/>
              <a:t>Configuration</a:t>
            </a:r>
            <a:r>
              <a:rPr sz="2000" spc="-110" dirty="0"/>
              <a:t> </a:t>
            </a:r>
            <a:r>
              <a:rPr sz="2000" spc="5" dirty="0"/>
              <a:t>Management</a:t>
            </a:r>
            <a:r>
              <a:rPr sz="2000" spc="-110" dirty="0"/>
              <a:t> </a:t>
            </a:r>
            <a:r>
              <a:rPr sz="2000" spc="60" dirty="0"/>
              <a:t>Tools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6354445" cy="23418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Puppet: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ge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ro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UI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pp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Pushes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changes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clients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using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control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agents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installed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clients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2731007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534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" dirty="0"/>
              <a:t>Configuration</a:t>
            </a:r>
            <a:r>
              <a:rPr sz="2000" spc="-110" dirty="0"/>
              <a:t> </a:t>
            </a:r>
            <a:r>
              <a:rPr sz="2000" spc="5" dirty="0"/>
              <a:t>Management</a:t>
            </a:r>
            <a:r>
              <a:rPr sz="2000" spc="-110" dirty="0"/>
              <a:t> </a:t>
            </a:r>
            <a:r>
              <a:rPr sz="2000" spc="60" dirty="0"/>
              <a:t>Tools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2259965" cy="17627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Chef: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Pr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Agent/server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5541264" cy="2682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5534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" dirty="0"/>
              <a:t>Configuration</a:t>
            </a:r>
            <a:r>
              <a:rPr sz="2000" spc="-110" dirty="0"/>
              <a:t> </a:t>
            </a:r>
            <a:r>
              <a:rPr sz="2000" spc="5" dirty="0"/>
              <a:t>Management</a:t>
            </a:r>
            <a:r>
              <a:rPr sz="2000" spc="-110" dirty="0"/>
              <a:t> </a:t>
            </a:r>
            <a:r>
              <a:rPr sz="2000" spc="60" dirty="0"/>
              <a:t>Tools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793800"/>
            <a:ext cx="5069840" cy="23418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spc="-140" dirty="0">
                <a:solidFill>
                  <a:srgbClr val="FFE2C3"/>
                </a:solidFill>
                <a:latin typeface="Verdana"/>
                <a:cs typeface="Verdana"/>
              </a:rPr>
              <a:t>Salt: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Agent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(minions)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B9400"/>
                </a:solidFill>
                <a:latin typeface="Verdana"/>
                <a:cs typeface="Verdana"/>
              </a:rPr>
              <a:t>/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server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(master)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but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support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agentless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ML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pp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3623" y="3636264"/>
              <a:ext cx="6016752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413384">
              <a:lnSpc>
                <a:spcPct val="100000"/>
              </a:lnSpc>
              <a:spcBef>
                <a:spcPts val="960"/>
              </a:spcBef>
            </a:pPr>
            <a:r>
              <a:rPr sz="2400" spc="75" dirty="0">
                <a:solidFill>
                  <a:srgbClr val="FB9400"/>
                </a:solidFill>
                <a:latin typeface="Calibri"/>
                <a:cs typeface="Calibri"/>
              </a:rPr>
              <a:t>Tools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B9400"/>
                </a:solidFill>
                <a:latin typeface="Calibri"/>
                <a:cs typeface="Calibri"/>
              </a:rPr>
              <a:t>for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B9400"/>
                </a:solidFill>
                <a:latin typeface="Calibri"/>
                <a:cs typeface="Calibri"/>
              </a:rPr>
              <a:t>Virtualization</a:t>
            </a:r>
            <a:r>
              <a:rPr sz="2400" spc="-114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and</a:t>
            </a:r>
            <a:r>
              <a:rPr sz="2400" spc="-11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30" dirty="0">
                <a:solidFill>
                  <a:srgbClr val="FB9400"/>
                </a:solidFill>
                <a:latin typeface="Calibri"/>
                <a:cs typeface="Calibri"/>
              </a:rPr>
              <a:t>Containerization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7324344" cy="3246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045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5" dirty="0"/>
              <a:t>Vi</a:t>
            </a:r>
            <a:r>
              <a:rPr sz="2000" spc="-50" dirty="0"/>
              <a:t>r</a:t>
            </a:r>
            <a:r>
              <a:rPr sz="2000" spc="-10" dirty="0"/>
              <a:t>t</a:t>
            </a:r>
            <a:r>
              <a:rPr sz="2000" spc="35" dirty="0"/>
              <a:t>u</a:t>
            </a:r>
            <a:r>
              <a:rPr sz="2000" spc="40" dirty="0"/>
              <a:t>a</a:t>
            </a:r>
            <a:r>
              <a:rPr sz="2000" spc="-75" dirty="0"/>
              <a:t>li</a:t>
            </a:r>
            <a:r>
              <a:rPr sz="2000" spc="130" dirty="0"/>
              <a:t>z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863080" cy="28359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Virtualization</a:t>
            </a:r>
            <a:r>
              <a:rPr sz="1400"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FB9400"/>
                </a:solidFill>
                <a:latin typeface="Tahoma"/>
                <a:cs typeface="Tahoma"/>
              </a:rPr>
              <a:t>Managing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resources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by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creating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virtual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rather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than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physical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machines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Hypervisor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Runs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bare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metal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manages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virtual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machines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(VMs)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Examples: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W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X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ES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X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04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2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-1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ft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H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y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p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-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019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Cit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x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X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nS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00872" cy="31973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79197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Containerization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39734" cy="2767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Containers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Lightweight,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isolated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packages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containing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everything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needed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run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piece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software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98450" marR="732155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Require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fewer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resources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than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VMs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VMs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contain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entire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plus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virtual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versions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all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 </a:t>
            </a:r>
            <a:r>
              <a:rPr sz="1400" spc="-42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hardware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Containers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have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bare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minimum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needed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run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software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Do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Do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u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rr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-95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ne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hn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Containers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still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relatively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new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but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very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useful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for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DevOps!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1527" y="3636264"/>
              <a:ext cx="2980944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To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-85" dirty="0">
                <a:solidFill>
                  <a:srgbClr val="FB9400"/>
                </a:solidFill>
                <a:latin typeface="Calibri"/>
                <a:cs typeface="Calibri"/>
              </a:rPr>
              <a:t>l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B9400"/>
                </a:solidFill>
                <a:latin typeface="Calibri"/>
                <a:cs typeface="Calibri"/>
              </a:rPr>
              <a:t>f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-295" dirty="0">
                <a:solidFill>
                  <a:srgbClr val="FB9400"/>
                </a:solidFill>
                <a:latin typeface="Calibri"/>
                <a:cs typeface="Calibri"/>
              </a:rPr>
              <a:t>M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-8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FB9400"/>
                </a:solidFill>
                <a:latin typeface="Calibri"/>
                <a:cs typeface="Calibri"/>
              </a:rPr>
              <a:t>t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-55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-85" dirty="0">
                <a:solidFill>
                  <a:srgbClr val="FB9400"/>
                </a:solidFill>
                <a:latin typeface="Calibri"/>
                <a:cs typeface="Calibri"/>
              </a:rPr>
              <a:t>i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r>
              <a:rPr sz="2400" spc="-45" dirty="0">
                <a:solidFill>
                  <a:srgbClr val="FB9400"/>
                </a:solidFill>
                <a:latin typeface="Calibri"/>
                <a:cs typeface="Calibri"/>
              </a:rPr>
              <a:t>g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16112" cy="28254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783714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10" dirty="0"/>
              <a:t>M</a:t>
            </a:r>
            <a:r>
              <a:rPr sz="2000" spc="-75" dirty="0"/>
              <a:t>o</a:t>
            </a:r>
            <a:r>
              <a:rPr sz="2000" spc="30" dirty="0"/>
              <a:t>n</a:t>
            </a:r>
            <a:r>
              <a:rPr sz="2000" spc="-75" dirty="0"/>
              <a:t>i</a:t>
            </a:r>
            <a:r>
              <a:rPr sz="2000" spc="-10" dirty="0"/>
              <a:t>t</a:t>
            </a:r>
            <a:r>
              <a:rPr sz="2000" spc="55" dirty="0"/>
              <a:t>o</a:t>
            </a:r>
            <a:r>
              <a:rPr sz="2000" spc="-50" dirty="0"/>
              <a:t>r</a:t>
            </a:r>
            <a:r>
              <a:rPr sz="2000" spc="-75" dirty="0"/>
              <a:t>i</a:t>
            </a:r>
            <a:r>
              <a:rPr sz="2000" spc="30" dirty="0"/>
              <a:t>n</a:t>
            </a:r>
            <a:r>
              <a:rPr sz="2000" spc="-45" dirty="0"/>
              <a:t>g</a:t>
            </a:r>
            <a:r>
              <a:rPr sz="2000" spc="-10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44815" cy="24282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Monitoring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Collecting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presenting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state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performance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applications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There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different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types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monitoring: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Infrastructure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monitoring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20" dirty="0">
                <a:solidFill>
                  <a:srgbClr val="A6A6A6"/>
                </a:solidFill>
                <a:latin typeface="Verdana"/>
                <a:cs typeface="Verdana"/>
              </a:rPr>
              <a:t>–</a:t>
            </a:r>
            <a:r>
              <a:rPr sz="1200" spc="-20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focuses</a:t>
            </a:r>
            <a:r>
              <a:rPr sz="1200" spc="-20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on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things</a:t>
            </a:r>
            <a:r>
              <a:rPr sz="1200" spc="-20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related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A6A6A6"/>
                </a:solidFill>
                <a:latin typeface="Verdana"/>
                <a:cs typeface="Verdana"/>
              </a:rPr>
              <a:t>to</a:t>
            </a:r>
            <a:r>
              <a:rPr sz="1200" spc="-20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infrastructure</a:t>
            </a:r>
            <a:endParaRPr sz="1200">
              <a:latin typeface="Verdana"/>
              <a:cs typeface="Verdana"/>
            </a:endParaRPr>
          </a:p>
          <a:p>
            <a:pPr marL="1750060">
              <a:lnSpc>
                <a:spcPct val="100000"/>
              </a:lnSpc>
              <a:spcBef>
                <a:spcPts val="725"/>
              </a:spcBef>
              <a:tabLst>
                <a:tab pos="2035175" algn="l"/>
              </a:tabLst>
            </a:pP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•	</a:t>
            </a:r>
            <a:r>
              <a:rPr sz="1100" spc="-85" dirty="0">
                <a:solidFill>
                  <a:srgbClr val="FFFFFF"/>
                </a:solidFill>
                <a:latin typeface="Verdana"/>
                <a:cs typeface="Verdana"/>
              </a:rPr>
              <a:t>Ex</a:t>
            </a:r>
            <a:r>
              <a:rPr sz="1100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00" spc="-1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100" spc="-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" spc="-229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1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100" spc="-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100" spc="-9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100" spc="-16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1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00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00" spc="-114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endParaRPr sz="1100">
              <a:latin typeface="Verdana"/>
              <a:cs typeface="Verdana"/>
            </a:endParaRPr>
          </a:p>
          <a:p>
            <a:pPr marL="985519" marR="5080" indent="-28575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Application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Performance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Monitoring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A6A6A6"/>
                </a:solidFill>
                <a:latin typeface="Verdana"/>
                <a:cs typeface="Verdana"/>
              </a:rPr>
              <a:t>(APM)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20" dirty="0">
                <a:solidFill>
                  <a:srgbClr val="A6A6A6"/>
                </a:solidFill>
                <a:latin typeface="Verdana"/>
                <a:cs typeface="Verdana"/>
              </a:rPr>
              <a:t>–</a:t>
            </a:r>
            <a:r>
              <a:rPr sz="1200" spc="-20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focuses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on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performance</a:t>
            </a:r>
            <a:r>
              <a:rPr sz="1200" spc="-20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and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stability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individual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parts</a:t>
            </a:r>
            <a:r>
              <a:rPr sz="1200" spc="-21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Verdana"/>
                <a:cs typeface="Verdana"/>
              </a:rPr>
              <a:t>of</a:t>
            </a:r>
            <a:r>
              <a:rPr sz="1200" spc="-21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an </a:t>
            </a:r>
            <a:r>
              <a:rPr sz="1200" spc="-40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application</a:t>
            </a:r>
            <a:endParaRPr sz="1200">
              <a:latin typeface="Verdana"/>
              <a:cs typeface="Verdana"/>
            </a:endParaRPr>
          </a:p>
          <a:p>
            <a:pPr marL="1750060">
              <a:lnSpc>
                <a:spcPct val="100000"/>
              </a:lnSpc>
              <a:spcBef>
                <a:spcPts val="700"/>
              </a:spcBef>
              <a:tabLst>
                <a:tab pos="2035175" algn="l"/>
              </a:tabLst>
            </a:pPr>
            <a:r>
              <a:rPr sz="750" spc="5" dirty="0">
                <a:solidFill>
                  <a:srgbClr val="FFFFFF"/>
                </a:solidFill>
                <a:latin typeface="Arial"/>
                <a:cs typeface="Arial"/>
              </a:rPr>
              <a:t>•	</a:t>
            </a:r>
            <a:r>
              <a:rPr sz="1100" spc="-85" dirty="0">
                <a:solidFill>
                  <a:srgbClr val="FFFFFF"/>
                </a:solidFill>
                <a:latin typeface="Verdana"/>
                <a:cs typeface="Verdana"/>
              </a:rPr>
              <a:t>Ex</a:t>
            </a:r>
            <a:r>
              <a:rPr sz="1100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100" spc="-1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100" spc="-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" spc="-229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1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1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po</a:t>
            </a:r>
            <a:r>
              <a:rPr sz="11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" spc="-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00" spc="-1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100" spc="-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" spc="-16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1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00" spc="-15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100" spc="-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4495800" cy="3246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29946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" dirty="0"/>
              <a:t>Infrastructure</a:t>
            </a:r>
            <a:r>
              <a:rPr sz="2000" spc="-95" dirty="0"/>
              <a:t> </a:t>
            </a:r>
            <a:r>
              <a:rPr sz="2000" spc="-35" dirty="0"/>
              <a:t>Monitoring</a:t>
            </a:r>
            <a:r>
              <a:rPr sz="2000" spc="-100" dirty="0"/>
              <a:t> </a:t>
            </a:r>
            <a:r>
              <a:rPr sz="2000" spc="55" dirty="0"/>
              <a:t>Tools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050665" cy="11353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135" dirty="0">
                <a:solidFill>
                  <a:srgbClr val="FFE2C3"/>
                </a:solidFill>
                <a:latin typeface="Verdana"/>
                <a:cs typeface="Verdana"/>
              </a:rPr>
              <a:t>SenSu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200" spc="-85" dirty="0">
                <a:solidFill>
                  <a:srgbClr val="FB9400"/>
                </a:solidFill>
                <a:latin typeface="Verdana"/>
                <a:cs typeface="Verdana"/>
              </a:rPr>
              <a:t>Designed</a:t>
            </a:r>
            <a:r>
              <a:rPr sz="12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FB9400"/>
                </a:solidFill>
                <a:latin typeface="Verdana"/>
                <a:cs typeface="Verdana"/>
              </a:rPr>
              <a:t>as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9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FB9400"/>
                </a:solidFill>
                <a:latin typeface="Verdana"/>
                <a:cs typeface="Verdana"/>
              </a:rPr>
              <a:t>modern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replacement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Nagios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200" spc="-95" dirty="0">
                <a:solidFill>
                  <a:srgbClr val="FB9400"/>
                </a:solidFill>
                <a:latin typeface="Verdana"/>
                <a:cs typeface="Verdana"/>
              </a:rPr>
              <a:t>Server/agent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200" spc="-13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200" spc="-11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200" spc="-1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200" spc="-3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200" spc="-9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2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2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200" spc="-100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Q</a:t>
            </a:r>
            <a:r>
              <a:rPr sz="1200" spc="-45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200" spc="-4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200" spc="-14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er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2846323"/>
            <a:ext cx="3632835" cy="861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NewRelic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200" spc="-130" dirty="0">
                <a:solidFill>
                  <a:srgbClr val="FB9400"/>
                </a:solidFill>
                <a:latin typeface="Verdana"/>
                <a:cs typeface="Verdana"/>
              </a:rPr>
              <a:t>Saa</a:t>
            </a:r>
            <a:r>
              <a:rPr sz="1200" spc="-13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2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340" dirty="0">
                <a:solidFill>
                  <a:srgbClr val="FB9400"/>
                </a:solidFill>
                <a:latin typeface="Verdana"/>
                <a:cs typeface="Verdana"/>
              </a:rPr>
              <a:t>+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130" dirty="0">
                <a:solidFill>
                  <a:srgbClr val="FB9400"/>
                </a:solidFill>
                <a:latin typeface="Verdana"/>
                <a:cs typeface="Verdana"/>
              </a:rPr>
              <a:t>ag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Wide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FB9400"/>
                </a:solidFill>
                <a:latin typeface="Verdana"/>
                <a:cs typeface="Verdana"/>
              </a:rPr>
              <a:t>variety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2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metrics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FB9400"/>
                </a:solidFill>
                <a:latin typeface="Verdana"/>
                <a:cs typeface="Verdana"/>
              </a:rPr>
              <a:t>(also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FB9400"/>
                </a:solidFill>
                <a:latin typeface="Verdana"/>
                <a:cs typeface="Verdana"/>
              </a:rPr>
              <a:t>does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85" dirty="0">
                <a:solidFill>
                  <a:srgbClr val="FB9400"/>
                </a:solidFill>
                <a:latin typeface="Verdana"/>
                <a:cs typeface="Verdana"/>
              </a:rPr>
              <a:t>APM)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31860" cy="4128770"/>
            <a:chOff x="405384" y="867334"/>
            <a:chExt cx="85318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893064"/>
              <a:ext cx="8531352" cy="35935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5730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The</a:t>
            </a:r>
            <a:r>
              <a:rPr sz="2000" spc="-114" dirty="0"/>
              <a:t> </a:t>
            </a:r>
            <a:r>
              <a:rPr sz="2000" spc="20" dirty="0"/>
              <a:t>Timeline</a:t>
            </a:r>
            <a:r>
              <a:rPr sz="2000" spc="-110" dirty="0"/>
              <a:t> </a:t>
            </a:r>
            <a:r>
              <a:rPr sz="2000" spc="30" dirty="0"/>
              <a:t>of</a:t>
            </a:r>
            <a:r>
              <a:rPr sz="2000" spc="-110" dirty="0"/>
              <a:t> </a:t>
            </a:r>
            <a:r>
              <a:rPr sz="2000" spc="80" dirty="0"/>
              <a:t>DevOps</a:t>
            </a:r>
            <a:endParaRPr sz="20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21590">
              <a:lnSpc>
                <a:spcPts val="1510"/>
              </a:lnSpc>
              <a:spcBef>
                <a:spcPts val="284"/>
              </a:spcBef>
            </a:pPr>
            <a:r>
              <a:rPr spc="5" dirty="0">
                <a:latin typeface="Tahoma"/>
                <a:cs typeface="Tahoma"/>
              </a:rPr>
              <a:t>2007: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FFE2C3"/>
                </a:solidFill>
                <a:latin typeface="Tahoma"/>
                <a:cs typeface="Tahoma"/>
              </a:rPr>
              <a:t>Agile</a:t>
            </a:r>
            <a:r>
              <a:rPr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software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development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was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gaining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popularity,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but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it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was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also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suffering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from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a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growing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divide </a:t>
            </a:r>
            <a:r>
              <a:rPr spc="-42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between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development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operations.</a:t>
            </a:r>
          </a:p>
          <a:p>
            <a:pPr marL="12700" marR="579755">
              <a:lnSpc>
                <a:spcPts val="1510"/>
              </a:lnSpc>
              <a:spcBef>
                <a:spcPts val="985"/>
              </a:spcBef>
            </a:pPr>
            <a:r>
              <a:rPr spc="5" dirty="0">
                <a:latin typeface="Tahoma"/>
                <a:cs typeface="Tahoma"/>
              </a:rPr>
              <a:t>2007: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solidFill>
                  <a:srgbClr val="FFE2C3"/>
                </a:solidFill>
                <a:latin typeface="Tahoma"/>
                <a:cs typeface="Tahoma"/>
              </a:rPr>
              <a:t>Patrick</a:t>
            </a:r>
            <a:r>
              <a:rPr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FFE2C3"/>
                </a:solidFill>
                <a:latin typeface="Tahoma"/>
                <a:cs typeface="Tahoma"/>
              </a:rPr>
              <a:t>Debois</a:t>
            </a:r>
            <a:r>
              <a:rPr dirty="0">
                <a:latin typeface="Tahoma"/>
                <a:cs typeface="Tahoma"/>
              </a:rPr>
              <a:t>,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an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engineer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with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experience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doing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both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dev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ops,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was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doing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testing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on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a </a:t>
            </a:r>
            <a:r>
              <a:rPr spc="-42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project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became</a:t>
            </a:r>
            <a:r>
              <a:rPr spc="-204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frustrated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by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the</a:t>
            </a:r>
            <a:r>
              <a:rPr spc="-204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huge</a:t>
            </a:r>
            <a:r>
              <a:rPr spc="-204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divide</a:t>
            </a:r>
            <a:r>
              <a:rPr spc="-204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between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dev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ops.</a:t>
            </a:r>
          </a:p>
          <a:p>
            <a:pPr marL="12700" marR="300990">
              <a:lnSpc>
                <a:spcPts val="1510"/>
              </a:lnSpc>
              <a:spcBef>
                <a:spcPts val="1010"/>
              </a:spcBef>
            </a:pPr>
            <a:r>
              <a:rPr spc="20" dirty="0">
                <a:latin typeface="Tahoma"/>
                <a:cs typeface="Tahoma"/>
              </a:rPr>
              <a:t>2008: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solidFill>
                  <a:srgbClr val="FFE2C3"/>
                </a:solidFill>
                <a:latin typeface="Tahoma"/>
                <a:cs typeface="Tahoma"/>
              </a:rPr>
              <a:t>Patrick</a:t>
            </a:r>
            <a:r>
              <a:rPr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15" dirty="0">
                <a:solidFill>
                  <a:srgbClr val="FFE2C3"/>
                </a:solidFill>
                <a:latin typeface="Tahoma"/>
                <a:cs typeface="Tahoma"/>
              </a:rPr>
              <a:t>Debois</a:t>
            </a:r>
            <a:r>
              <a:rPr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E2C3"/>
                </a:solidFill>
                <a:latin typeface="Tahoma"/>
                <a:cs typeface="Tahoma"/>
              </a:rPr>
              <a:t>Andrew</a:t>
            </a:r>
            <a:r>
              <a:rPr spc="-18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E2C3"/>
                </a:solidFill>
                <a:latin typeface="Tahoma"/>
                <a:cs typeface="Tahoma"/>
              </a:rPr>
              <a:t>Shafer</a:t>
            </a:r>
            <a:r>
              <a:rPr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met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at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the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Agile2008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Conference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in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Toronto,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Canada.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They </a:t>
            </a:r>
            <a:r>
              <a:rPr spc="-42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began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40" dirty="0">
                <a:latin typeface="Tahoma"/>
                <a:cs typeface="Tahoma"/>
              </a:rPr>
              <a:t>to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start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conversations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seek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others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interested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in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bridging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the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divide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between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dev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ops.</a:t>
            </a:r>
          </a:p>
          <a:p>
            <a:pPr marL="12700" marR="40005">
              <a:lnSpc>
                <a:spcPts val="1510"/>
              </a:lnSpc>
              <a:spcBef>
                <a:spcPts val="1015"/>
              </a:spcBef>
            </a:pPr>
            <a:r>
              <a:rPr spc="20" dirty="0">
                <a:latin typeface="Tahoma"/>
                <a:cs typeface="Tahoma"/>
              </a:rPr>
              <a:t>June</a:t>
            </a:r>
            <a:r>
              <a:rPr spc="-204" dirty="0">
                <a:latin typeface="Tahoma"/>
                <a:cs typeface="Tahoma"/>
              </a:rPr>
              <a:t> </a:t>
            </a:r>
            <a:r>
              <a:rPr spc="-45" dirty="0">
                <a:latin typeface="Tahoma"/>
                <a:cs typeface="Tahoma"/>
              </a:rPr>
              <a:t>23,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2009: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25" dirty="0">
                <a:solidFill>
                  <a:srgbClr val="FFE2C3"/>
                </a:solidFill>
                <a:latin typeface="Tahoma"/>
                <a:cs typeface="Tahoma"/>
              </a:rPr>
              <a:t>John</a:t>
            </a:r>
            <a:r>
              <a:rPr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E2C3"/>
                </a:solidFill>
                <a:latin typeface="Tahoma"/>
                <a:cs typeface="Tahoma"/>
              </a:rPr>
              <a:t>Allspaw</a:t>
            </a:r>
            <a:r>
              <a:rPr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5" dirty="0">
                <a:solidFill>
                  <a:srgbClr val="FFE2C3"/>
                </a:solidFill>
                <a:latin typeface="Tahoma"/>
                <a:cs typeface="Tahoma"/>
              </a:rPr>
              <a:t>Paul</a:t>
            </a:r>
            <a:r>
              <a:rPr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20" dirty="0">
                <a:solidFill>
                  <a:srgbClr val="FFE2C3"/>
                </a:solidFill>
                <a:latin typeface="Tahoma"/>
                <a:cs typeface="Tahoma"/>
              </a:rPr>
              <a:t>Hammond</a:t>
            </a:r>
            <a:r>
              <a:rPr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gave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a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talk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at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Velocity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Conference: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105" dirty="0">
                <a:latin typeface="Tahoma"/>
                <a:cs typeface="Tahoma"/>
              </a:rPr>
              <a:t>“10+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Deploys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Per </a:t>
            </a:r>
            <a:r>
              <a:rPr spc="20" dirty="0">
                <a:latin typeface="Tahoma"/>
                <a:cs typeface="Tahoma"/>
              </a:rPr>
              <a:t> </a:t>
            </a:r>
            <a:r>
              <a:rPr spc="-40" dirty="0">
                <a:latin typeface="Tahoma"/>
                <a:cs typeface="Tahoma"/>
              </a:rPr>
              <a:t>Day: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Dev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35" dirty="0">
                <a:latin typeface="Tahoma"/>
                <a:cs typeface="Tahoma"/>
              </a:rPr>
              <a:t>Ops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Cooperation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at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Flickr.”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Patrick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was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watching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via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livestream.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People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began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discussing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it </a:t>
            </a:r>
            <a:r>
              <a:rPr spc="-42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via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twitter.</a:t>
            </a:r>
          </a:p>
          <a:p>
            <a:pPr marL="12700" marR="5080">
              <a:lnSpc>
                <a:spcPts val="1510"/>
              </a:lnSpc>
              <a:spcBef>
                <a:spcPts val="990"/>
              </a:spcBef>
            </a:pPr>
            <a:r>
              <a:rPr spc="40" dirty="0">
                <a:latin typeface="Tahoma"/>
                <a:cs typeface="Tahoma"/>
              </a:rPr>
              <a:t>October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30-31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2009: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Patrick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hosted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the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first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solidFill>
                  <a:srgbClr val="FFE2C3"/>
                </a:solidFill>
                <a:latin typeface="Tahoma"/>
                <a:cs typeface="Tahoma"/>
              </a:rPr>
              <a:t>DevOpsDays</a:t>
            </a:r>
            <a:r>
              <a:rPr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in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Ghent,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Belgium;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a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conference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for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both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devs </a:t>
            </a:r>
            <a:r>
              <a:rPr spc="-42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35" dirty="0">
                <a:latin typeface="Tahoma"/>
                <a:cs typeface="Tahoma"/>
              </a:rPr>
              <a:t>ops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-15" dirty="0">
                <a:latin typeface="Tahoma"/>
                <a:cs typeface="Tahoma"/>
              </a:rPr>
              <a:t>engineers.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The</a:t>
            </a:r>
            <a:r>
              <a:rPr spc="-204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conversation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continued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5" dirty="0">
                <a:latin typeface="Tahoma"/>
                <a:cs typeface="Tahoma"/>
              </a:rPr>
              <a:t>on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Twitter: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#devops.</a:t>
            </a:r>
          </a:p>
          <a:p>
            <a:pPr marL="12700" marR="531495">
              <a:lnSpc>
                <a:spcPts val="1510"/>
              </a:lnSpc>
              <a:spcBef>
                <a:spcPts val="1010"/>
              </a:spcBef>
            </a:pPr>
            <a:r>
              <a:rPr spc="20" dirty="0">
                <a:latin typeface="Tahoma"/>
                <a:cs typeface="Tahoma"/>
              </a:rPr>
              <a:t>DevOps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-30" dirty="0">
                <a:latin typeface="Tahoma"/>
                <a:cs typeface="Tahoma"/>
              </a:rPr>
              <a:t>grew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into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an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organic,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grassroots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movement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-5" dirty="0">
                <a:latin typeface="Tahoma"/>
                <a:cs typeface="Tahoma"/>
              </a:rPr>
              <a:t>all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over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the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world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and</a:t>
            </a:r>
            <a:r>
              <a:rPr spc="-18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spawned</a:t>
            </a:r>
            <a:r>
              <a:rPr spc="-185" dirty="0">
                <a:latin typeface="Tahoma"/>
                <a:cs typeface="Tahoma"/>
              </a:rPr>
              <a:t> </a:t>
            </a:r>
            <a:r>
              <a:rPr spc="5" dirty="0">
                <a:latin typeface="Tahoma"/>
                <a:cs typeface="Tahoma"/>
              </a:rPr>
              <a:t>many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5" dirty="0">
                <a:latin typeface="Tahoma"/>
                <a:cs typeface="Tahoma"/>
              </a:rPr>
              <a:t>tools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40" dirty="0">
                <a:latin typeface="Tahoma"/>
                <a:cs typeface="Tahoma"/>
              </a:rPr>
              <a:t>to </a:t>
            </a:r>
            <a:r>
              <a:rPr spc="-42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support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the</a:t>
            </a:r>
            <a:r>
              <a:rPr spc="-210" dirty="0">
                <a:latin typeface="Tahoma"/>
                <a:cs typeface="Tahoma"/>
              </a:rPr>
              <a:t> </a:t>
            </a:r>
            <a:r>
              <a:rPr spc="30" dirty="0">
                <a:latin typeface="Tahoma"/>
                <a:cs typeface="Tahoma"/>
              </a:rPr>
              <a:t>practices</a:t>
            </a:r>
            <a:r>
              <a:rPr spc="-200" dirty="0">
                <a:latin typeface="Tahoma"/>
                <a:cs typeface="Tahoma"/>
              </a:rPr>
              <a:t> </a:t>
            </a:r>
            <a:r>
              <a:rPr spc="10" dirty="0">
                <a:latin typeface="Tahoma"/>
                <a:cs typeface="Tahoma"/>
              </a:rPr>
              <a:t>valued</a:t>
            </a:r>
            <a:r>
              <a:rPr spc="-190" dirty="0">
                <a:latin typeface="Tahoma"/>
                <a:cs typeface="Tahoma"/>
              </a:rPr>
              <a:t> </a:t>
            </a:r>
            <a:r>
              <a:rPr spc="20" dirty="0">
                <a:latin typeface="Tahoma"/>
                <a:cs typeface="Tahoma"/>
              </a:rPr>
              <a:t>by</a:t>
            </a:r>
            <a:r>
              <a:rPr spc="-19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DevOps.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363711" cy="29321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48500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40" dirty="0"/>
              <a:t>App</a:t>
            </a:r>
            <a:r>
              <a:rPr sz="2000" spc="5" dirty="0"/>
              <a:t>l</a:t>
            </a:r>
            <a:r>
              <a:rPr sz="2000" spc="-75" dirty="0"/>
              <a:t>i</a:t>
            </a:r>
            <a:r>
              <a:rPr sz="2000" spc="170" dirty="0"/>
              <a:t>c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45" dirty="0"/>
              <a:t>P</a:t>
            </a:r>
            <a:r>
              <a:rPr sz="2000" spc="50" dirty="0"/>
              <a:t>e</a:t>
            </a:r>
            <a:r>
              <a:rPr sz="2000" spc="-50" dirty="0"/>
              <a:t>r</a:t>
            </a:r>
            <a:r>
              <a:rPr sz="2000" spc="5" dirty="0"/>
              <a:t>f</a:t>
            </a:r>
            <a:r>
              <a:rPr sz="2000" spc="55" dirty="0"/>
              <a:t>o</a:t>
            </a:r>
            <a:r>
              <a:rPr sz="2000" spc="-50" dirty="0"/>
              <a:t>r</a:t>
            </a:r>
            <a:r>
              <a:rPr sz="2000" spc="110" dirty="0"/>
              <a:t>m</a:t>
            </a:r>
            <a:r>
              <a:rPr sz="2000" spc="40" dirty="0"/>
              <a:t>a</a:t>
            </a:r>
            <a:r>
              <a:rPr sz="2000" spc="30" dirty="0"/>
              <a:t>n</a:t>
            </a:r>
            <a:r>
              <a:rPr sz="2000" spc="170" dirty="0"/>
              <a:t>c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-110" dirty="0"/>
              <a:t>M</a:t>
            </a:r>
            <a:r>
              <a:rPr sz="2000" spc="-75" dirty="0"/>
              <a:t>o</a:t>
            </a:r>
            <a:r>
              <a:rPr sz="2000" spc="30" dirty="0"/>
              <a:t>n</a:t>
            </a:r>
            <a:r>
              <a:rPr sz="2000" spc="-75" dirty="0"/>
              <a:t>i</a:t>
            </a:r>
            <a:r>
              <a:rPr sz="2000" spc="-10" dirty="0"/>
              <a:t>t</a:t>
            </a:r>
            <a:r>
              <a:rPr sz="2000" spc="55" dirty="0"/>
              <a:t>o</a:t>
            </a:r>
            <a:r>
              <a:rPr sz="2000" spc="-50" dirty="0"/>
              <a:t>r</a:t>
            </a:r>
            <a:r>
              <a:rPr sz="2000" spc="-75" dirty="0"/>
              <a:t>i</a:t>
            </a:r>
            <a:r>
              <a:rPr sz="2000" spc="30" dirty="0"/>
              <a:t>n</a:t>
            </a:r>
            <a:r>
              <a:rPr sz="2000" spc="-45" dirty="0"/>
              <a:t>g</a:t>
            </a:r>
            <a:r>
              <a:rPr sz="2000" spc="-10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0257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AppDynamics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collects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points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applications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presents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centralized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dashboard.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3644" y="1541779"/>
            <a:ext cx="546163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sz="950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Code-level</a:t>
            </a:r>
            <a:r>
              <a:rPr sz="1200" spc="-22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diagnostics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12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able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FB9400"/>
                </a:solidFill>
                <a:latin typeface="Verdana"/>
                <a:cs typeface="Verdana"/>
              </a:rPr>
              <a:t>identify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performance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FB9400"/>
                </a:solidFill>
                <a:latin typeface="Verdana"/>
                <a:cs typeface="Verdana"/>
              </a:rPr>
              <a:t>issues</a:t>
            </a:r>
            <a:r>
              <a:rPr sz="1200" spc="-22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at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6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45" dirty="0">
                <a:solidFill>
                  <a:srgbClr val="FB9400"/>
                </a:solidFill>
                <a:latin typeface="Verdana"/>
                <a:cs typeface="Verdana"/>
              </a:rPr>
              <a:t>code</a:t>
            </a:r>
            <a:r>
              <a:rPr sz="1200" spc="-21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200" spc="-90" dirty="0">
                <a:solidFill>
                  <a:srgbClr val="FB9400"/>
                </a:solidFill>
                <a:latin typeface="Verdana"/>
                <a:cs typeface="Verdana"/>
              </a:rPr>
              <a:t>level.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  <a:tabLst>
                <a:tab pos="297815" algn="l"/>
              </a:tabLst>
            </a:pPr>
            <a:r>
              <a:rPr sz="950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200" spc="-95" dirty="0">
                <a:solidFill>
                  <a:srgbClr val="FB9400"/>
                </a:solidFill>
                <a:latin typeface="Verdana"/>
                <a:cs typeface="Verdana"/>
              </a:rPr>
              <a:t>Server/agent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3135883"/>
            <a:ext cx="21697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50" dirty="0">
                <a:solidFill>
                  <a:srgbClr val="FFE2C3"/>
                </a:solidFill>
                <a:latin typeface="Verdana"/>
                <a:cs typeface="Verdana"/>
              </a:rPr>
              <a:t>w</a:t>
            </a:r>
            <a:r>
              <a:rPr sz="1400" spc="-15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li</a:t>
            </a:r>
            <a:r>
              <a:rPr sz="1400" spc="-15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als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7958328" cy="26182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3661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5" dirty="0"/>
              <a:t>A</a:t>
            </a:r>
            <a:r>
              <a:rPr sz="2000" spc="-10" dirty="0"/>
              <a:t>g</a:t>
            </a:r>
            <a:r>
              <a:rPr sz="2000" spc="-50" dirty="0"/>
              <a:t>gr</a:t>
            </a:r>
            <a:r>
              <a:rPr sz="2000" spc="50" dirty="0"/>
              <a:t>e</a:t>
            </a:r>
            <a:r>
              <a:rPr sz="2000" spc="-50" dirty="0"/>
              <a:t>g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40" dirty="0"/>
              <a:t>a</a:t>
            </a:r>
            <a:r>
              <a:rPr sz="2000" spc="30" dirty="0"/>
              <a:t>n</a:t>
            </a:r>
            <a:r>
              <a:rPr sz="2000" spc="75" dirty="0"/>
              <a:t>d</a:t>
            </a:r>
            <a:r>
              <a:rPr sz="2000" spc="-95" dirty="0"/>
              <a:t> </a:t>
            </a:r>
            <a:r>
              <a:rPr sz="2000" spc="40" dirty="0"/>
              <a:t>A</a:t>
            </a:r>
            <a:r>
              <a:rPr sz="2000" spc="30" dirty="0"/>
              <a:t>n</a:t>
            </a:r>
            <a:r>
              <a:rPr sz="2000" spc="40" dirty="0"/>
              <a:t>a</a:t>
            </a:r>
            <a:r>
              <a:rPr sz="2000" spc="-75" dirty="0"/>
              <a:t>l</a:t>
            </a:r>
            <a:r>
              <a:rPr sz="2000" spc="5" dirty="0"/>
              <a:t>y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170" dirty="0"/>
              <a:t>c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33552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Aggregation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Analytics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collecting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monitoring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doing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something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739900"/>
            <a:ext cx="558419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Most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monitoring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have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some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aggregation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analytics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features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2608580"/>
            <a:ext cx="746379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Elastic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Stack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pump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quickly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create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views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aggregate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data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easily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detect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 </a:t>
            </a:r>
            <a:r>
              <a:rPr sz="1400" spc="-47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diagnose</a:t>
            </a:r>
            <a:r>
              <a:rPr sz="1400" spc="-26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problems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2072" y="3636264"/>
              <a:ext cx="3416808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To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-85" dirty="0">
                <a:solidFill>
                  <a:srgbClr val="FB9400"/>
                </a:solidFill>
                <a:latin typeface="Calibri"/>
                <a:cs typeface="Calibri"/>
              </a:rPr>
              <a:t>l</a:t>
            </a:r>
            <a:r>
              <a:rPr sz="2400" spc="125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30" dirty="0">
                <a:solidFill>
                  <a:srgbClr val="FB9400"/>
                </a:solidFill>
                <a:latin typeface="Calibri"/>
                <a:cs typeface="Calibri"/>
              </a:rPr>
              <a:t>f</a:t>
            </a:r>
            <a:r>
              <a:rPr sz="2400" spc="50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16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-50" dirty="0">
                <a:solidFill>
                  <a:srgbClr val="FB9400"/>
                </a:solidFill>
                <a:latin typeface="Calibri"/>
                <a:cs typeface="Calibri"/>
              </a:rPr>
              <a:t>r</a:t>
            </a:r>
            <a:r>
              <a:rPr sz="2400" spc="204" dirty="0">
                <a:solidFill>
                  <a:srgbClr val="FB9400"/>
                </a:solidFill>
                <a:latin typeface="Calibri"/>
                <a:cs typeface="Calibri"/>
              </a:rPr>
              <a:t>c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B9400"/>
                </a:solidFill>
                <a:latin typeface="Calibri"/>
                <a:cs typeface="Calibri"/>
              </a:rPr>
              <a:t>e</a:t>
            </a:r>
            <a:r>
              <a:rPr sz="2400" spc="120" dirty="0">
                <a:solidFill>
                  <a:srgbClr val="FB9400"/>
                </a:solidFill>
                <a:latin typeface="Calibri"/>
                <a:cs typeface="Calibri"/>
              </a:rPr>
              <a:t>s</a:t>
            </a:r>
            <a:r>
              <a:rPr sz="2400" spc="-30" dirty="0">
                <a:solidFill>
                  <a:srgbClr val="FB9400"/>
                </a:solidFill>
                <a:latin typeface="Calibri"/>
                <a:cs typeface="Calibri"/>
              </a:rPr>
              <a:t>tr</a:t>
            </a:r>
            <a:r>
              <a:rPr sz="2400" spc="45" dirty="0">
                <a:solidFill>
                  <a:srgbClr val="FB9400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B9400"/>
                </a:solidFill>
                <a:latin typeface="Calibri"/>
                <a:cs typeface="Calibri"/>
              </a:rPr>
              <a:t>ti</a:t>
            </a:r>
            <a:r>
              <a:rPr sz="2400" spc="-15" dirty="0">
                <a:solidFill>
                  <a:srgbClr val="FB9400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28685" cy="4128770"/>
            <a:chOff x="414527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528304" cy="2956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1488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70" dirty="0"/>
              <a:t>O</a:t>
            </a:r>
            <a:r>
              <a:rPr sz="2000" spc="25" dirty="0"/>
              <a:t>r</a:t>
            </a:r>
            <a:r>
              <a:rPr sz="2000" spc="175" dirty="0"/>
              <a:t>c</a:t>
            </a:r>
            <a:r>
              <a:rPr sz="2000" spc="30" dirty="0"/>
              <a:t>h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0" dirty="0"/>
              <a:t>t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8065770" cy="8172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Orchestration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automation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that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supports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processes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workflows,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such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as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provisioning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resources.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u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hin</a:t>
            </a:r>
            <a:r>
              <a:rPr sz="1400" spc="-90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li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-2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15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3644" y="2120900"/>
            <a:ext cx="6746875" cy="1296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al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p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al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-25" dirty="0">
                <a:solidFill>
                  <a:srgbClr val="A6A6A6"/>
                </a:solidFill>
                <a:latin typeface="Tahoma"/>
                <a:cs typeface="Tahoma"/>
              </a:rPr>
              <a:t>w</a:t>
            </a:r>
            <a:r>
              <a:rPr sz="1200" spc="-15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appl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eq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  <a:tabLst>
                <a:tab pos="297815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pp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li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b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80" dirty="0">
                <a:solidFill>
                  <a:srgbClr val="A6A6A6"/>
                </a:solidFill>
                <a:latin typeface="Tahoma"/>
                <a:cs typeface="Tahoma"/>
              </a:rPr>
              <a:t>g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  <a:tabLst>
                <a:tab pos="297815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Create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self-healing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systems</a:t>
            </a:r>
            <a:r>
              <a:rPr sz="1200" spc="-1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by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spinning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down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unhealthy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nodes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and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replacing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them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with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new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ones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3608832" cy="1813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1488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70" dirty="0"/>
              <a:t>O</a:t>
            </a:r>
            <a:r>
              <a:rPr sz="2000" spc="25" dirty="0"/>
              <a:t>r</a:t>
            </a:r>
            <a:r>
              <a:rPr sz="2000" spc="175" dirty="0"/>
              <a:t>c</a:t>
            </a:r>
            <a:r>
              <a:rPr sz="2000" spc="30" dirty="0"/>
              <a:t>h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0" dirty="0"/>
              <a:t>t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3138170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Do</a:t>
            </a:r>
            <a:r>
              <a:rPr sz="1400" spc="75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-40" dirty="0">
                <a:solidFill>
                  <a:srgbClr val="FFE2C3"/>
                </a:solidFill>
                <a:latin typeface="Tahoma"/>
                <a:cs typeface="Tahoma"/>
              </a:rPr>
              <a:t>k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-45" dirty="0">
                <a:solidFill>
                  <a:srgbClr val="FFE2C3"/>
                </a:solidFill>
                <a:latin typeface="Tahoma"/>
                <a:cs typeface="Tahoma"/>
              </a:rPr>
              <a:t>w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r</a:t>
            </a:r>
            <a:r>
              <a:rPr sz="1400" spc="30" dirty="0">
                <a:solidFill>
                  <a:srgbClr val="FFE2C3"/>
                </a:solidFill>
                <a:latin typeface="Tahoma"/>
                <a:cs typeface="Tahoma"/>
              </a:rPr>
              <a:t>m</a:t>
            </a:r>
            <a:r>
              <a:rPr sz="1400" spc="-155" dirty="0">
                <a:solidFill>
                  <a:srgbClr val="FFE2C3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Docker-native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Or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nt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ai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602480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1488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70" dirty="0"/>
              <a:t>O</a:t>
            </a:r>
            <a:r>
              <a:rPr sz="2000" spc="25" dirty="0"/>
              <a:t>r</a:t>
            </a:r>
            <a:r>
              <a:rPr sz="2000" spc="175" dirty="0"/>
              <a:t>c</a:t>
            </a:r>
            <a:r>
              <a:rPr sz="2000" spc="30" dirty="0"/>
              <a:t>h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0" dirty="0"/>
              <a:t>t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131310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Kubernetes: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ur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Or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Manage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containerized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apps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across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multiple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hosts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6885432" cy="23926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1488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70" dirty="0"/>
              <a:t>O</a:t>
            </a:r>
            <a:r>
              <a:rPr sz="2000" spc="25" dirty="0"/>
              <a:t>r</a:t>
            </a:r>
            <a:r>
              <a:rPr sz="2000" spc="175" dirty="0"/>
              <a:t>c</a:t>
            </a:r>
            <a:r>
              <a:rPr sz="2000" spc="30" dirty="0"/>
              <a:t>h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0" dirty="0"/>
              <a:t>t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414135" cy="1975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Zookeeper: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ur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–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Ap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un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da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id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er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Offers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29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centralized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service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registry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integrates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orchestration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features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852416" cy="297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14884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70" dirty="0"/>
              <a:t>O</a:t>
            </a:r>
            <a:r>
              <a:rPr sz="2000" spc="25" dirty="0"/>
              <a:t>r</a:t>
            </a:r>
            <a:r>
              <a:rPr sz="2000" spc="175" dirty="0"/>
              <a:t>c</a:t>
            </a:r>
            <a:r>
              <a:rPr sz="2000" spc="30" dirty="0"/>
              <a:t>h</a:t>
            </a:r>
            <a:r>
              <a:rPr sz="2000" spc="55" dirty="0"/>
              <a:t>e</a:t>
            </a:r>
            <a:r>
              <a:rPr sz="2000" spc="100" dirty="0"/>
              <a:t>s</a:t>
            </a:r>
            <a:r>
              <a:rPr sz="2000" spc="-10" dirty="0"/>
              <a:t>t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55" dirty="0"/>
              <a:t>o</a:t>
            </a:r>
            <a:r>
              <a:rPr sz="2000" spc="25" dirty="0"/>
              <a:t>n</a:t>
            </a:r>
            <a:r>
              <a:rPr sz="2000" spc="-95" dirty="0"/>
              <a:t> </a:t>
            </a:r>
            <a:r>
              <a:rPr sz="2000" spc="155" dirty="0"/>
              <a:t>T</a:t>
            </a:r>
            <a:r>
              <a:rPr sz="2000" spc="55" dirty="0"/>
              <a:t>oo</a:t>
            </a:r>
            <a:r>
              <a:rPr sz="2000" spc="-75" dirty="0"/>
              <a:t>l</a:t>
            </a:r>
            <a:r>
              <a:rPr sz="2000" spc="100" dirty="0"/>
              <a:t>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383405" cy="2554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Terraform: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Combines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orchestration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infrastructure-as-code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Works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well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other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tools,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like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Ansible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WS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2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12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7791" y="3636264"/>
              <a:ext cx="3328415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DevOps</a:t>
            </a:r>
            <a:r>
              <a:rPr sz="2400" spc="-14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and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30" dirty="0">
                <a:solidFill>
                  <a:srgbClr val="FB9400"/>
                </a:solidFill>
                <a:latin typeface="Calibri"/>
                <a:cs typeface="Calibri"/>
              </a:rPr>
              <a:t>the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80" dirty="0">
                <a:solidFill>
                  <a:srgbClr val="FB9400"/>
                </a:solidFill>
                <a:latin typeface="Calibri"/>
                <a:cs typeface="Calibri"/>
              </a:rPr>
              <a:t>Cloud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278368" cy="34503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4257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0" dirty="0"/>
              <a:t>D</a:t>
            </a:r>
            <a:r>
              <a:rPr sz="2000" spc="60" dirty="0"/>
              <a:t>e</a:t>
            </a:r>
            <a:r>
              <a:rPr sz="2000" spc="65" dirty="0"/>
              <a:t>v</a:t>
            </a:r>
            <a:r>
              <a:rPr sz="2000" spc="100" dirty="0"/>
              <a:t>O</a:t>
            </a:r>
            <a:r>
              <a:rPr sz="2000" spc="85" dirty="0"/>
              <a:t>p</a:t>
            </a:r>
            <a:r>
              <a:rPr sz="2000" spc="100" dirty="0"/>
              <a:t>s</a:t>
            </a:r>
            <a:r>
              <a:rPr sz="2000" spc="-105" dirty="0"/>
              <a:t> </a:t>
            </a:r>
            <a:r>
              <a:rPr sz="2000" spc="40" dirty="0"/>
              <a:t>a</a:t>
            </a:r>
            <a:r>
              <a:rPr sz="2000" spc="35" dirty="0"/>
              <a:t>n</a:t>
            </a:r>
            <a:r>
              <a:rPr sz="2000" spc="75" dirty="0"/>
              <a:t>d</a:t>
            </a:r>
            <a:r>
              <a:rPr sz="2000" spc="-95" dirty="0"/>
              <a:t> </a:t>
            </a:r>
            <a:r>
              <a:rPr sz="2000" spc="-10" dirty="0"/>
              <a:t>t</a:t>
            </a:r>
            <a:r>
              <a:rPr sz="2000" spc="35" dirty="0"/>
              <a:t>h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240" dirty="0"/>
              <a:t>C</a:t>
            </a:r>
            <a:r>
              <a:rPr sz="2000" spc="-75" dirty="0"/>
              <a:t>l</a:t>
            </a:r>
            <a:r>
              <a:rPr sz="2000" spc="55" dirty="0"/>
              <a:t>o</a:t>
            </a:r>
            <a:r>
              <a:rPr sz="2000" spc="35" dirty="0"/>
              <a:t>u</a:t>
            </a:r>
            <a:r>
              <a:rPr sz="2000" spc="75" dirty="0"/>
              <a:t>d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807959" cy="302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D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ev</a:t>
            </a:r>
            <a:r>
              <a:rPr sz="1400" spc="45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spc="50" dirty="0">
                <a:solidFill>
                  <a:srgbClr val="FFE2C3"/>
                </a:solidFill>
                <a:latin typeface="Tahoma"/>
                <a:cs typeface="Tahoma"/>
              </a:rPr>
              <a:t>p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an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th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60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l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u</a:t>
            </a:r>
            <a:r>
              <a:rPr sz="1400" spc="40" dirty="0">
                <a:solidFill>
                  <a:srgbClr val="FFE2C3"/>
                </a:solidFill>
                <a:latin typeface="Tahoma"/>
                <a:cs typeface="Tahoma"/>
              </a:rPr>
              <a:t>d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ar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am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hin</a:t>
            </a:r>
            <a:r>
              <a:rPr sz="1400" spc="-90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-155" dirty="0">
                <a:solidFill>
                  <a:srgbClr val="FB9400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DevOps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–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culture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of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collaboration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between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Dev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and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Ops</a:t>
            </a:r>
            <a:endParaRPr sz="1200">
              <a:latin typeface="Tahoma"/>
              <a:cs typeface="Tahoma"/>
            </a:endParaRPr>
          </a:p>
          <a:p>
            <a:pPr marL="985519" marR="5080" indent="-28575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The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Cloud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–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remote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servers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on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internet</a:t>
            </a:r>
            <a:r>
              <a:rPr sz="1200" spc="-16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that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offer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services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in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place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of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locally-hosted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solutions.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“The </a:t>
            </a:r>
            <a:r>
              <a:rPr sz="1200" spc="-3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cloud</a:t>
            </a:r>
            <a:r>
              <a:rPr sz="1200" spc="-18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is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someone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else’s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computer”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DevOps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culture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practices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very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useful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world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cloud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298450" marR="262255" indent="-28575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DevOps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Cloud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developed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alongside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one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another,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many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cloud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services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built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on </a:t>
            </a:r>
            <a:r>
              <a:rPr sz="1400" spc="-42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DevOps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practices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298450" marR="421640" indent="-28575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They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can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also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be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tool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for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DevOps.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Many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cloud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services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offer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features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that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support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DevOps </a:t>
            </a:r>
            <a:r>
              <a:rPr sz="1400" spc="-42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practices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8467344" cy="18897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6985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5" dirty="0"/>
              <a:t>T</a:t>
            </a:r>
            <a:r>
              <a:rPr sz="2000" spc="65" dirty="0"/>
              <a:t>o</a:t>
            </a:r>
            <a:r>
              <a:rPr sz="2000" spc="75" dirty="0"/>
              <a:t>d</a:t>
            </a:r>
            <a:r>
              <a:rPr sz="2000" spc="40" dirty="0"/>
              <a:t>a</a:t>
            </a:r>
            <a:r>
              <a:rPr sz="2000" spc="5" dirty="0"/>
              <a:t>y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966075" cy="1472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DevOps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movement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has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not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stopped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growing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since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2009,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no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longer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small,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niche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movement. </a:t>
            </a:r>
            <a:r>
              <a:rPr sz="1400" spc="-48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has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since: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me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80" dirty="0">
                <a:solidFill>
                  <a:srgbClr val="FB9400"/>
                </a:solidFill>
                <a:latin typeface="Verdana"/>
                <a:cs typeface="Verdana"/>
              </a:rPr>
              <a:t>m.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pa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w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5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oo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45" dirty="0">
                <a:solidFill>
                  <a:srgbClr val="FB9400"/>
                </a:solidFill>
                <a:latin typeface="Verdana"/>
                <a:cs typeface="Verdana"/>
              </a:rPr>
              <a:t>s.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55" dirty="0">
                <a:solidFill>
                  <a:srgbClr val="FB9400"/>
                </a:solidFill>
                <a:latin typeface="Verdana"/>
                <a:cs typeface="Verdana"/>
              </a:rPr>
              <a:t>m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229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04" dirty="0">
                <a:solidFill>
                  <a:srgbClr val="FB9400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6568440" cy="18257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30175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5" dirty="0"/>
              <a:t>T</a:t>
            </a:r>
            <a:r>
              <a:rPr sz="2000" spc="-50" dirty="0"/>
              <a:t>r</a:t>
            </a:r>
            <a:r>
              <a:rPr sz="2000" spc="40" dirty="0"/>
              <a:t>a</a:t>
            </a:r>
            <a:r>
              <a:rPr sz="2000" spc="85" dirty="0"/>
              <a:t>d</a:t>
            </a:r>
            <a:r>
              <a:rPr sz="2000" spc="-75" dirty="0"/>
              <a:t>i</a:t>
            </a:r>
            <a:r>
              <a:rPr sz="2000" spc="-10" dirty="0"/>
              <a:t>t</a:t>
            </a:r>
            <a:r>
              <a:rPr sz="2000" spc="-75" dirty="0"/>
              <a:t>i</a:t>
            </a:r>
            <a:r>
              <a:rPr sz="2000" spc="40" dirty="0"/>
              <a:t>o</a:t>
            </a:r>
            <a:r>
              <a:rPr sz="2000" spc="50" dirty="0"/>
              <a:t>n</a:t>
            </a:r>
            <a:r>
              <a:rPr sz="2000" spc="40" dirty="0"/>
              <a:t>a</a:t>
            </a:r>
            <a:r>
              <a:rPr sz="2000" spc="-70" dirty="0"/>
              <a:t>l</a:t>
            </a:r>
            <a:r>
              <a:rPr sz="2000" spc="-110" dirty="0"/>
              <a:t> </a:t>
            </a:r>
            <a:r>
              <a:rPr sz="2000" spc="55" dirty="0"/>
              <a:t>N</a:t>
            </a:r>
            <a:r>
              <a:rPr sz="2000" spc="40" dirty="0"/>
              <a:t>o</a:t>
            </a:r>
            <a:r>
              <a:rPr sz="2000" spc="50" dirty="0"/>
              <a:t>n</a:t>
            </a:r>
            <a:r>
              <a:rPr sz="2000" spc="85" dirty="0"/>
              <a:t>-</a:t>
            </a:r>
            <a:r>
              <a:rPr sz="2000" spc="120" dirty="0"/>
              <a:t>C</a:t>
            </a:r>
            <a:r>
              <a:rPr sz="2000" spc="45" dirty="0"/>
              <a:t>l</a:t>
            </a:r>
            <a:r>
              <a:rPr sz="2000" spc="55" dirty="0"/>
              <a:t>o</a:t>
            </a:r>
            <a:r>
              <a:rPr sz="2000" spc="30" dirty="0"/>
              <a:t>u</a:t>
            </a:r>
            <a:r>
              <a:rPr sz="2000" spc="75" dirty="0"/>
              <a:t>d</a:t>
            </a:r>
            <a:r>
              <a:rPr sz="2000" spc="-95" dirty="0"/>
              <a:t> </a:t>
            </a:r>
            <a:r>
              <a:rPr sz="2000" spc="150" dirty="0"/>
              <a:t>S</a:t>
            </a:r>
            <a:r>
              <a:rPr sz="2000" spc="-10" dirty="0"/>
              <a:t>t</a:t>
            </a:r>
            <a:r>
              <a:rPr sz="2000" spc="40" dirty="0"/>
              <a:t>a</a:t>
            </a:r>
            <a:r>
              <a:rPr sz="2000" spc="175" dirty="0"/>
              <a:t>c</a:t>
            </a:r>
            <a:r>
              <a:rPr sz="2000" spc="-55" dirty="0"/>
              <a:t>k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106160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traditional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stack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regular,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self-hosted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datacenter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traditional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stack,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responsible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every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layer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architecture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provide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all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30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necessary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run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your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apps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6768" y="1002791"/>
            <a:ext cx="1780031" cy="3307079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7732776" cy="3282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7781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5" dirty="0"/>
              <a:t>Infrastructure</a:t>
            </a:r>
            <a:r>
              <a:rPr sz="2000" spc="-110" dirty="0"/>
              <a:t> </a:t>
            </a:r>
            <a:r>
              <a:rPr sz="2000" spc="70" dirty="0"/>
              <a:t>as</a:t>
            </a:r>
            <a:r>
              <a:rPr sz="2000" spc="-110" dirty="0"/>
              <a:t> </a:t>
            </a:r>
            <a:r>
              <a:rPr sz="2000" spc="40" dirty="0"/>
              <a:t>a</a:t>
            </a:r>
            <a:r>
              <a:rPr sz="2000" spc="-110" dirty="0"/>
              <a:t> </a:t>
            </a:r>
            <a:r>
              <a:rPr sz="2000" spc="45" dirty="0"/>
              <a:t>Service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271384" cy="287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Infrastructure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as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24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Service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(IaaS),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someone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else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provides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low-level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infrastructure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5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You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responsible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all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installation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3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configuration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above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30" dirty="0">
                <a:solidFill>
                  <a:srgbClr val="FB9400"/>
                </a:solidFill>
                <a:latin typeface="Verdana"/>
                <a:cs typeface="Verdana"/>
              </a:rPr>
              <a:t>OS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level.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20" dirty="0">
                <a:solidFill>
                  <a:srgbClr val="FB9400"/>
                </a:solidFill>
                <a:latin typeface="Verdana"/>
                <a:cs typeface="Verdana"/>
              </a:rPr>
              <a:t>Examples:</a:t>
            </a:r>
            <a:endParaRPr sz="14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120" dirty="0">
                <a:solidFill>
                  <a:srgbClr val="A6A6A6"/>
                </a:solidFill>
                <a:latin typeface="Verdana"/>
                <a:cs typeface="Verdana"/>
              </a:rPr>
              <a:t>m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z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125" dirty="0">
                <a:solidFill>
                  <a:srgbClr val="A6A6A6"/>
                </a:solidFill>
                <a:latin typeface="Verdana"/>
                <a:cs typeface="Verdana"/>
              </a:rPr>
              <a:t>2</a:t>
            </a:r>
            <a:r>
              <a:rPr sz="1200" spc="-22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130" dirty="0">
                <a:solidFill>
                  <a:srgbClr val="A6A6A6"/>
                </a:solidFill>
                <a:latin typeface="Verdana"/>
                <a:cs typeface="Verdana"/>
              </a:rPr>
              <a:t>M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65" dirty="0">
                <a:solidFill>
                  <a:srgbClr val="A6A6A6"/>
                </a:solidFill>
                <a:latin typeface="Verdana"/>
                <a:cs typeface="Verdana"/>
              </a:rPr>
              <a:t>s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15" dirty="0">
                <a:solidFill>
                  <a:srgbClr val="A6A6A6"/>
                </a:solidFill>
                <a:latin typeface="Verdana"/>
                <a:cs typeface="Verdana"/>
              </a:rPr>
              <a:t>ft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z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re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V</a:t>
            </a:r>
            <a:r>
              <a:rPr sz="1200" spc="-95" dirty="0">
                <a:solidFill>
                  <a:srgbClr val="A6A6A6"/>
                </a:solidFill>
                <a:latin typeface="Verdana"/>
                <a:cs typeface="Verdana"/>
              </a:rPr>
              <a:t>Ms</a:t>
            </a:r>
            <a:r>
              <a:rPr sz="1200" spc="-22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d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30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100" dirty="0">
                <a:solidFill>
                  <a:srgbClr val="A6A6A6"/>
                </a:solidFill>
                <a:latin typeface="Verdana"/>
                <a:cs typeface="Verdana"/>
              </a:rPr>
              <a:t>a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ers</a:t>
            </a:r>
            <a:endParaRPr sz="1200">
              <a:latin typeface="Verdana"/>
              <a:cs typeface="Verdan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G</a:t>
            </a:r>
            <a:r>
              <a:rPr sz="1200" spc="-50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165" dirty="0">
                <a:solidFill>
                  <a:srgbClr val="A6A6A6"/>
                </a:solidFill>
                <a:latin typeface="Verdana"/>
                <a:cs typeface="Verdana"/>
              </a:rPr>
              <a:t>g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l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C</a:t>
            </a:r>
            <a:r>
              <a:rPr sz="1200" spc="-45" dirty="0">
                <a:solidFill>
                  <a:srgbClr val="A6A6A6"/>
                </a:solidFill>
                <a:latin typeface="Verdana"/>
                <a:cs typeface="Verdana"/>
              </a:rPr>
              <a:t>o</a:t>
            </a:r>
            <a:r>
              <a:rPr sz="1200" spc="-135" dirty="0">
                <a:solidFill>
                  <a:srgbClr val="A6A6A6"/>
                </a:solidFill>
                <a:latin typeface="Verdana"/>
                <a:cs typeface="Verdana"/>
              </a:rPr>
              <a:t>m</a:t>
            </a:r>
            <a:r>
              <a:rPr sz="1200" spc="-55" dirty="0">
                <a:solidFill>
                  <a:srgbClr val="A6A6A6"/>
                </a:solidFill>
                <a:latin typeface="Verdana"/>
                <a:cs typeface="Verdana"/>
              </a:rPr>
              <a:t>p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u</a:t>
            </a:r>
            <a:r>
              <a:rPr sz="1200" spc="-25" dirty="0">
                <a:solidFill>
                  <a:srgbClr val="A6A6A6"/>
                </a:solidFill>
                <a:latin typeface="Verdana"/>
                <a:cs typeface="Verdana"/>
              </a:rPr>
              <a:t>t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22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200" spc="-8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r>
              <a:rPr sz="1200" spc="-75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165" dirty="0">
                <a:solidFill>
                  <a:srgbClr val="A6A6A6"/>
                </a:solidFill>
                <a:latin typeface="Verdana"/>
                <a:cs typeface="Verdana"/>
              </a:rPr>
              <a:t>g</a:t>
            </a:r>
            <a:r>
              <a:rPr sz="1200" spc="-60" dirty="0">
                <a:solidFill>
                  <a:srgbClr val="A6A6A6"/>
                </a:solidFill>
                <a:latin typeface="Verdana"/>
                <a:cs typeface="Verdana"/>
              </a:rPr>
              <a:t>i</a:t>
            </a:r>
            <a:r>
              <a:rPr sz="1200" spc="-90" dirty="0">
                <a:solidFill>
                  <a:srgbClr val="A6A6A6"/>
                </a:solidFill>
                <a:latin typeface="Verdana"/>
                <a:cs typeface="Verdana"/>
              </a:rPr>
              <a:t>n</a:t>
            </a:r>
            <a:r>
              <a:rPr sz="1200" spc="-70" dirty="0">
                <a:solidFill>
                  <a:srgbClr val="A6A6A6"/>
                </a:solidFill>
                <a:latin typeface="Verdana"/>
                <a:cs typeface="Verdana"/>
              </a:rPr>
              <a:t>e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6768" y="1002791"/>
            <a:ext cx="1780031" cy="3307079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8260080" cy="3282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22758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5" dirty="0"/>
              <a:t>Pl</a:t>
            </a:r>
            <a:r>
              <a:rPr sz="2000" spc="40" dirty="0"/>
              <a:t>a</a:t>
            </a:r>
            <a:r>
              <a:rPr sz="2000" spc="-10" dirty="0"/>
              <a:t>t</a:t>
            </a:r>
            <a:r>
              <a:rPr sz="2000" spc="10" dirty="0"/>
              <a:t>f</a:t>
            </a:r>
            <a:r>
              <a:rPr sz="2000" spc="55" dirty="0"/>
              <a:t>o</a:t>
            </a:r>
            <a:r>
              <a:rPr sz="2000" spc="-50" dirty="0"/>
              <a:t>r</a:t>
            </a:r>
            <a:r>
              <a:rPr sz="2000" spc="105" dirty="0"/>
              <a:t>m</a:t>
            </a:r>
            <a:r>
              <a:rPr sz="2000" spc="-95" dirty="0"/>
              <a:t> </a:t>
            </a:r>
            <a:r>
              <a:rPr sz="2000" spc="40" dirty="0"/>
              <a:t>a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40" dirty="0"/>
              <a:t>a</a:t>
            </a:r>
            <a:r>
              <a:rPr sz="2000" spc="-100" dirty="0"/>
              <a:t> </a:t>
            </a:r>
            <a:r>
              <a:rPr sz="2000" spc="150" dirty="0"/>
              <a:t>S</a:t>
            </a:r>
            <a:r>
              <a:rPr sz="2000" spc="50" dirty="0"/>
              <a:t>e</a:t>
            </a:r>
            <a:r>
              <a:rPr sz="2000" spc="-50" dirty="0"/>
              <a:t>r</a:t>
            </a:r>
            <a:r>
              <a:rPr sz="2000" spc="20" dirty="0"/>
              <a:t>v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50" dirty="0"/>
              <a:t>e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7798434" cy="2872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With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Platform</a:t>
            </a:r>
            <a:r>
              <a:rPr sz="1400" spc="-19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as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-18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Service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FB9400"/>
                </a:solidFill>
                <a:latin typeface="Tahoma"/>
                <a:cs typeface="Tahoma"/>
              </a:rPr>
              <a:t>(PaaS),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everything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below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Application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Data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layers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abstracted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cloud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service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provider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gives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FB9400"/>
                </a:solidFill>
                <a:latin typeface="Tahoma"/>
                <a:cs typeface="Tahoma"/>
              </a:rPr>
              <a:t>way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to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app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use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databases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are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only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responsible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for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FB9400"/>
                </a:solidFill>
                <a:latin typeface="Tahoma"/>
                <a:cs typeface="Tahoma"/>
              </a:rPr>
              <a:t>managing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app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data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Examples: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W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65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B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-30" dirty="0">
                <a:solidFill>
                  <a:srgbClr val="A6A6A6"/>
                </a:solidFill>
                <a:latin typeface="Tahoma"/>
                <a:cs typeface="Tahoma"/>
              </a:rPr>
              <a:t>k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Heroku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69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Go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-80" dirty="0">
                <a:solidFill>
                  <a:srgbClr val="A6A6A6"/>
                </a:solidFill>
                <a:latin typeface="Tahoma"/>
                <a:cs typeface="Tahoma"/>
              </a:rPr>
              <a:t>g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p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p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-80" dirty="0">
                <a:solidFill>
                  <a:srgbClr val="A6A6A6"/>
                </a:solidFill>
                <a:latin typeface="Tahoma"/>
                <a:cs typeface="Tahoma"/>
              </a:rPr>
              <a:t>g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6768" y="1002791"/>
            <a:ext cx="1780031" cy="3307079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96112"/>
              <a:ext cx="5763768" cy="30114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22606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95" dirty="0"/>
              <a:t>S</a:t>
            </a:r>
            <a:r>
              <a:rPr sz="2000" spc="105" dirty="0"/>
              <a:t>o</a:t>
            </a:r>
            <a:r>
              <a:rPr sz="2000" spc="10" dirty="0"/>
              <a:t>f</a:t>
            </a:r>
            <a:r>
              <a:rPr sz="2000" spc="-10" dirty="0"/>
              <a:t>t</a:t>
            </a:r>
            <a:r>
              <a:rPr sz="2000" spc="-110" dirty="0"/>
              <a:t>w</a:t>
            </a:r>
            <a:r>
              <a:rPr sz="2000" spc="40" dirty="0"/>
              <a:t>a</a:t>
            </a:r>
            <a:r>
              <a:rPr sz="2000" spc="-50" dirty="0"/>
              <a:t>r</a:t>
            </a:r>
            <a:r>
              <a:rPr sz="2000" spc="50" dirty="0"/>
              <a:t>e</a:t>
            </a:r>
            <a:r>
              <a:rPr sz="2000" spc="-100" dirty="0"/>
              <a:t> </a:t>
            </a:r>
            <a:r>
              <a:rPr sz="2000" spc="40" dirty="0"/>
              <a:t>a</a:t>
            </a:r>
            <a:r>
              <a:rPr sz="2000" spc="100" dirty="0"/>
              <a:t>s</a:t>
            </a:r>
            <a:r>
              <a:rPr sz="2000" spc="-100" dirty="0"/>
              <a:t> </a:t>
            </a:r>
            <a:r>
              <a:rPr sz="2000" spc="40" dirty="0"/>
              <a:t>a</a:t>
            </a:r>
            <a:r>
              <a:rPr sz="2000" spc="-105" dirty="0"/>
              <a:t> </a:t>
            </a:r>
            <a:r>
              <a:rPr sz="2000" spc="95" dirty="0"/>
              <a:t>S</a:t>
            </a:r>
            <a:r>
              <a:rPr sz="2000" spc="100" dirty="0"/>
              <a:t>e</a:t>
            </a:r>
            <a:r>
              <a:rPr sz="2000" spc="-50" dirty="0"/>
              <a:t>r</a:t>
            </a:r>
            <a:r>
              <a:rPr sz="2000" spc="20" dirty="0"/>
              <a:t>v</a:t>
            </a:r>
            <a:r>
              <a:rPr sz="2000" spc="-75" dirty="0"/>
              <a:t>i</a:t>
            </a:r>
            <a:r>
              <a:rPr sz="2000" spc="175" dirty="0"/>
              <a:t>c</a:t>
            </a:r>
            <a:r>
              <a:rPr sz="2000" spc="50" dirty="0"/>
              <a:t>e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5304790" cy="2600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spc="50" dirty="0">
                <a:solidFill>
                  <a:srgbClr val="FFE2C3"/>
                </a:solidFill>
                <a:latin typeface="Tahoma"/>
                <a:cs typeface="Tahoma"/>
              </a:rPr>
              <a:t>ft</a:t>
            </a:r>
            <a:r>
              <a:rPr sz="1400" spc="-45" dirty="0">
                <a:solidFill>
                  <a:srgbClr val="FFE2C3"/>
                </a:solidFill>
                <a:latin typeface="Tahoma"/>
                <a:cs typeface="Tahoma"/>
              </a:rPr>
              <a:t>w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r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r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v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i</a:t>
            </a:r>
            <a:r>
              <a:rPr sz="1400" spc="75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(S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aa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65" dirty="0">
                <a:solidFill>
                  <a:srgbClr val="FB9400"/>
                </a:solidFill>
                <a:latin typeface="Tahoma"/>
                <a:cs typeface="Tahoma"/>
              </a:rPr>
              <a:t>),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v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-95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m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90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d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cloud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service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provider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gives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application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ready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for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use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u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nl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y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b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f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u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95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pp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li</a:t>
            </a:r>
            <a:r>
              <a:rPr sz="1400" spc="75" dirty="0">
                <a:solidFill>
                  <a:srgbClr val="FB9400"/>
                </a:solidFill>
                <a:latin typeface="Tahoma"/>
                <a:cs typeface="Tahoma"/>
              </a:rPr>
              <a:t>c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Examples: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33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G-mail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72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-2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-1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ft</a:t>
            </a:r>
            <a:r>
              <a:rPr sz="1200" spc="-17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ff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3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6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5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6768" y="1002791"/>
            <a:ext cx="1780031" cy="3307079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867334"/>
            <a:ext cx="8519160" cy="4128770"/>
            <a:chOff x="414527" y="867334"/>
            <a:chExt cx="8519160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880872"/>
              <a:ext cx="6065520" cy="36332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199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111887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95" dirty="0"/>
              <a:t>S</a:t>
            </a:r>
            <a:r>
              <a:rPr sz="2000" spc="100" dirty="0"/>
              <a:t>e</a:t>
            </a:r>
            <a:r>
              <a:rPr sz="2000" spc="-50" dirty="0"/>
              <a:t>r</a:t>
            </a:r>
            <a:r>
              <a:rPr sz="2000" spc="20" dirty="0"/>
              <a:t>v</a:t>
            </a:r>
            <a:r>
              <a:rPr sz="2000" spc="50" dirty="0"/>
              <a:t>e</a:t>
            </a:r>
            <a:r>
              <a:rPr sz="2000" spc="-50" dirty="0"/>
              <a:t>r</a:t>
            </a:r>
            <a:r>
              <a:rPr sz="2000" spc="-75" dirty="0"/>
              <a:t>l</a:t>
            </a:r>
            <a:r>
              <a:rPr sz="2000" spc="50" dirty="0"/>
              <a:t>e</a:t>
            </a:r>
            <a:r>
              <a:rPr sz="2000" spc="100" dirty="0"/>
              <a:t>ss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55980"/>
            <a:ext cx="5605145" cy="32232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r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v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le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ss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ls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-45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FE2C3"/>
                </a:solidFill>
                <a:latin typeface="Tahoma"/>
                <a:cs typeface="Tahoma"/>
              </a:rPr>
              <a:t>Funct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i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n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E2C3"/>
                </a:solidFill>
                <a:latin typeface="Tahoma"/>
                <a:cs typeface="Tahoma"/>
              </a:rPr>
              <a:t>a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rv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i</a:t>
            </a:r>
            <a:r>
              <a:rPr sz="1400" spc="45" dirty="0">
                <a:solidFill>
                  <a:srgbClr val="FFE2C3"/>
                </a:solidFill>
                <a:latin typeface="Tahoma"/>
                <a:cs typeface="Tahoma"/>
              </a:rPr>
              <a:t>ce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(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Fa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)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Serverless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different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from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traditional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application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architecture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Everything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is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abstracted.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deploy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small,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single-purpose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functions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You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pay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for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the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compute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resources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used</a:t>
            </a:r>
            <a:r>
              <a:rPr sz="1400" spc="-18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by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your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functions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Examples:</a:t>
            </a:r>
            <a:endParaRPr sz="14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118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AW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bd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(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W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P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tf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3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1200" spc="-10" dirty="0">
                <a:solidFill>
                  <a:srgbClr val="A6A6A6"/>
                </a:solidFill>
                <a:latin typeface="Tahoma"/>
                <a:cs typeface="Tahoma"/>
              </a:rPr>
              <a:t>)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555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A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z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1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f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un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endParaRPr sz="1200">
              <a:latin typeface="Tahoma"/>
              <a:cs typeface="Tahoma"/>
            </a:endParaRPr>
          </a:p>
          <a:p>
            <a:pPr marL="699770">
              <a:lnSpc>
                <a:spcPct val="100000"/>
              </a:lnSpc>
              <a:spcBef>
                <a:spcPts val="550"/>
              </a:spcBef>
              <a:tabLst>
                <a:tab pos="985519" algn="l"/>
              </a:tabLst>
            </a:pPr>
            <a:r>
              <a:rPr sz="950" dirty="0">
                <a:solidFill>
                  <a:srgbClr val="A6A6A6"/>
                </a:solidFill>
                <a:latin typeface="Arial"/>
                <a:cs typeface="Arial"/>
              </a:rPr>
              <a:t>•	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Go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spc="-80" dirty="0">
                <a:solidFill>
                  <a:srgbClr val="A6A6A6"/>
                </a:solidFill>
                <a:latin typeface="Tahoma"/>
                <a:cs typeface="Tahoma"/>
              </a:rPr>
              <a:t>g</a:t>
            </a:r>
            <a:r>
              <a:rPr sz="1200" spc="-5" dirty="0">
                <a:solidFill>
                  <a:srgbClr val="A6A6A6"/>
                </a:solidFill>
                <a:latin typeface="Tahoma"/>
                <a:cs typeface="Tahoma"/>
              </a:rPr>
              <a:t>l</a:t>
            </a:r>
            <a:r>
              <a:rPr sz="1200" spc="15" dirty="0">
                <a:solidFill>
                  <a:srgbClr val="A6A6A6"/>
                </a:solidFill>
                <a:latin typeface="Tahoma"/>
                <a:cs typeface="Tahoma"/>
              </a:rPr>
              <a:t>e</a:t>
            </a:r>
            <a:r>
              <a:rPr sz="1200" spc="-175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Cl</a:t>
            </a:r>
            <a:r>
              <a:rPr sz="1200" spc="40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</a:t>
            </a:r>
            <a:r>
              <a:rPr sz="1200" spc="35" dirty="0">
                <a:solidFill>
                  <a:srgbClr val="A6A6A6"/>
                </a:solidFill>
                <a:latin typeface="Tahoma"/>
                <a:cs typeface="Tahoma"/>
              </a:rPr>
              <a:t>d</a:t>
            </a:r>
            <a:r>
              <a:rPr sz="1200" spc="-18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F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un</a:t>
            </a:r>
            <a:r>
              <a:rPr sz="1200" spc="70" dirty="0">
                <a:solidFill>
                  <a:srgbClr val="A6A6A6"/>
                </a:solidFill>
                <a:latin typeface="Tahoma"/>
                <a:cs typeface="Tahoma"/>
              </a:rPr>
              <a:t>c</a:t>
            </a:r>
            <a:r>
              <a:rPr sz="1200" spc="45" dirty="0">
                <a:solidFill>
                  <a:srgbClr val="A6A6A6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1200" spc="25" dirty="0">
                <a:solidFill>
                  <a:srgbClr val="A6A6A6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srgbClr val="A6A6A6"/>
                </a:solidFill>
                <a:latin typeface="Tahoma"/>
                <a:cs typeface="Tahoma"/>
              </a:rPr>
              <a:t>n</a:t>
            </a:r>
            <a:r>
              <a:rPr sz="1200" spc="2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6768" y="749808"/>
            <a:ext cx="1780031" cy="3560064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767071"/>
            <a:ext cx="240792" cy="2286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9" y="4690871"/>
            <a:ext cx="2910840" cy="30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3772" y="4791873"/>
            <a:ext cx="1072515" cy="1600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950" b="1" spc="-10" dirty="0">
                <a:solidFill>
                  <a:srgbClr val="595959"/>
                </a:solidFill>
                <a:latin typeface="Century Gothic"/>
                <a:cs typeface="Century Gothic"/>
              </a:rPr>
              <a:t>Dev</a:t>
            </a:r>
            <a:r>
              <a:rPr sz="950" b="1" spc="-40" dirty="0">
                <a:solidFill>
                  <a:srgbClr val="595959"/>
                </a:solidFill>
                <a:latin typeface="Century Gothic"/>
                <a:cs typeface="Century Gothic"/>
              </a:rPr>
              <a:t>O</a:t>
            </a:r>
            <a:r>
              <a:rPr sz="950" b="1" spc="-30" dirty="0">
                <a:solidFill>
                  <a:srgbClr val="595959"/>
                </a:solidFill>
                <a:latin typeface="Century Gothic"/>
                <a:cs typeface="Century Gothic"/>
              </a:rPr>
              <a:t>p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r>
              <a:rPr sz="950" b="1" spc="-60" dirty="0">
                <a:solidFill>
                  <a:srgbClr val="595959"/>
                </a:solidFill>
                <a:latin typeface="Century Gothic"/>
                <a:cs typeface="Century Gothic"/>
              </a:rPr>
              <a:t> </a:t>
            </a:r>
            <a:r>
              <a:rPr sz="950" b="1" spc="114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spc="60" dirty="0">
                <a:solidFill>
                  <a:srgbClr val="595959"/>
                </a:solidFill>
                <a:latin typeface="Century Gothic"/>
                <a:cs typeface="Century Gothic"/>
              </a:rPr>
              <a:t>ss</a:t>
            </a:r>
            <a:r>
              <a:rPr sz="950" b="1" spc="-50" dirty="0">
                <a:solidFill>
                  <a:srgbClr val="595959"/>
                </a:solidFill>
                <a:latin typeface="Century Gothic"/>
                <a:cs typeface="Century Gothic"/>
              </a:rPr>
              <a:t>e</a:t>
            </a:r>
            <a:r>
              <a:rPr sz="950" b="1" dirty="0">
                <a:solidFill>
                  <a:srgbClr val="595959"/>
                </a:solidFill>
                <a:latin typeface="Century Gothic"/>
                <a:cs typeface="Century Gothic"/>
              </a:rPr>
              <a:t>n</a:t>
            </a:r>
            <a:r>
              <a:rPr sz="950" b="1" spc="95" dirty="0">
                <a:solidFill>
                  <a:srgbClr val="595959"/>
                </a:solidFill>
                <a:latin typeface="Century Gothic"/>
                <a:cs typeface="Century Gothic"/>
              </a:rPr>
              <a:t>t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i</a:t>
            </a:r>
            <a:r>
              <a:rPr sz="950" b="1" spc="-90" dirty="0">
                <a:solidFill>
                  <a:srgbClr val="595959"/>
                </a:solidFill>
                <a:latin typeface="Century Gothic"/>
                <a:cs typeface="Century Gothic"/>
              </a:rPr>
              <a:t>a</a:t>
            </a:r>
            <a:r>
              <a:rPr sz="950" b="1" spc="15" dirty="0">
                <a:solidFill>
                  <a:srgbClr val="595959"/>
                </a:solidFill>
                <a:latin typeface="Century Gothic"/>
                <a:cs typeface="Century Gothic"/>
              </a:rPr>
              <a:t>l</a:t>
            </a:r>
            <a:r>
              <a:rPr sz="950" b="1" spc="45" dirty="0">
                <a:solidFill>
                  <a:srgbClr val="595959"/>
                </a:solidFill>
                <a:latin typeface="Century Gothic"/>
                <a:cs typeface="Century Gothic"/>
              </a:rPr>
              <a:t>s</a:t>
            </a:r>
            <a:endParaRPr sz="9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7" name="object 7"/>
            <p:cNvSpPr/>
            <p:nvPr/>
          </p:nvSpPr>
          <p:spPr>
            <a:xfrm>
              <a:off x="6871474" y="4684064"/>
              <a:ext cx="2020570" cy="0"/>
            </a:xfrm>
            <a:custGeom>
              <a:avLst/>
              <a:gdLst/>
              <a:ahLst/>
              <a:cxnLst/>
              <a:rect l="l" t="t" r="r" b="b"/>
              <a:pathLst>
                <a:path w="2020570">
                  <a:moveTo>
                    <a:pt x="0" y="0"/>
                  </a:moveTo>
                  <a:lnTo>
                    <a:pt x="2020283" y="1"/>
                  </a:lnTo>
                </a:path>
              </a:pathLst>
            </a:custGeom>
            <a:ln w="952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7" y="4654296"/>
              <a:ext cx="326135" cy="1005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347" y="4672257"/>
              <a:ext cx="246379" cy="20320"/>
            </a:xfrm>
            <a:custGeom>
              <a:avLst/>
              <a:gdLst/>
              <a:ahLst/>
              <a:cxnLst/>
              <a:rect l="l" t="t" r="r" b="b"/>
              <a:pathLst>
                <a:path w="246379" h="20320">
                  <a:moveTo>
                    <a:pt x="246234" y="0"/>
                  </a:moveTo>
                  <a:lnTo>
                    <a:pt x="0" y="0"/>
                  </a:lnTo>
                  <a:lnTo>
                    <a:pt x="0" y="20117"/>
                  </a:lnTo>
                  <a:lnTo>
                    <a:pt x="246234" y="20117"/>
                  </a:lnTo>
                  <a:lnTo>
                    <a:pt x="2462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8055" y="975360"/>
              <a:ext cx="627888" cy="60655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DevOps</a:t>
            </a:r>
            <a:r>
              <a:rPr spc="-40" dirty="0"/>
              <a:t> </a:t>
            </a:r>
            <a:r>
              <a:rPr spc="-5" dirty="0"/>
              <a:t>Essentials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331975" y="3550920"/>
            <a:ext cx="6480175" cy="805180"/>
            <a:chOff x="1331975" y="3550920"/>
            <a:chExt cx="6480175" cy="805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31975" y="3550920"/>
              <a:ext cx="6480048" cy="7955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87879" y="3636264"/>
              <a:ext cx="4968240" cy="7193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71599" y="3566243"/>
              <a:ext cx="6400800" cy="719455"/>
            </a:xfrm>
            <a:custGeom>
              <a:avLst/>
              <a:gdLst/>
              <a:ahLst/>
              <a:cxnLst/>
              <a:rect l="l" t="t" r="r" b="b"/>
              <a:pathLst>
                <a:path w="6400800" h="719454">
                  <a:moveTo>
                    <a:pt x="6400800" y="0"/>
                  </a:moveTo>
                  <a:lnTo>
                    <a:pt x="0" y="0"/>
                  </a:lnTo>
                  <a:lnTo>
                    <a:pt x="0" y="719017"/>
                  </a:lnTo>
                  <a:lnTo>
                    <a:pt x="6400800" y="719017"/>
                  </a:lnTo>
                  <a:lnTo>
                    <a:pt x="6400800" y="0"/>
                  </a:lnTo>
                  <a:close/>
                </a:path>
              </a:pathLst>
            </a:custGeom>
            <a:solidFill>
              <a:srgbClr val="000000">
                <a:alpha val="411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71600" y="3566243"/>
            <a:ext cx="6400800" cy="7194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60"/>
              </a:spcBef>
            </a:pPr>
            <a:r>
              <a:rPr sz="2400" spc="95" dirty="0">
                <a:solidFill>
                  <a:srgbClr val="FB9400"/>
                </a:solidFill>
                <a:latin typeface="Calibri"/>
                <a:cs typeface="Calibri"/>
              </a:rPr>
              <a:t>DevOps</a:t>
            </a:r>
            <a:r>
              <a:rPr sz="2400" spc="-13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B9400"/>
                </a:solidFill>
                <a:latin typeface="Calibri"/>
                <a:cs typeface="Calibri"/>
              </a:rPr>
              <a:t>and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solidFill>
                  <a:srgbClr val="FB9400"/>
                </a:solidFill>
                <a:latin typeface="Calibri"/>
                <a:cs typeface="Calibri"/>
              </a:rPr>
              <a:t>Google</a:t>
            </a:r>
            <a:r>
              <a:rPr sz="2400" spc="-125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80" dirty="0">
                <a:solidFill>
                  <a:srgbClr val="FB9400"/>
                </a:solidFill>
                <a:latin typeface="Calibri"/>
                <a:cs typeface="Calibri"/>
              </a:rPr>
              <a:t>Cloud</a:t>
            </a:r>
            <a:r>
              <a:rPr sz="2400" spc="-120" dirty="0">
                <a:solidFill>
                  <a:srgbClr val="FB9400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FB9400"/>
                </a:solidFill>
                <a:latin typeface="Calibri"/>
                <a:cs typeface="Calibri"/>
              </a:rPr>
              <a:t>Platform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818888" cy="297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26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Google</a:t>
            </a:r>
            <a:r>
              <a:rPr sz="2000" spc="-110" dirty="0"/>
              <a:t> </a:t>
            </a:r>
            <a:r>
              <a:rPr sz="2000" spc="65" dirty="0"/>
              <a:t>Cloud</a:t>
            </a:r>
            <a:r>
              <a:rPr sz="2000" spc="-100" dirty="0"/>
              <a:t> </a:t>
            </a:r>
            <a:r>
              <a:rPr sz="2000" spc="15" dirty="0"/>
              <a:t>Platform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45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348480" cy="2554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Goog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FE2C3"/>
                </a:solidFill>
                <a:latin typeface="Verdana"/>
                <a:cs typeface="Verdana"/>
              </a:rPr>
              <a:t>p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p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g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FE2C3"/>
                </a:solidFill>
                <a:latin typeface="Verdana"/>
                <a:cs typeface="Verdana"/>
              </a:rPr>
              <a:t>PaaS</a:t>
            </a:r>
            <a:r>
              <a:rPr sz="1400" spc="-254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Deploy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your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code,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don’t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worry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about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the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rest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in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pp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70" dirty="0">
                <a:solidFill>
                  <a:srgbClr val="FFE2C3"/>
                </a:solidFill>
                <a:latin typeface="Verdana"/>
                <a:cs typeface="Verdana"/>
              </a:rPr>
              <a:t>m</a:t>
            </a:r>
            <a:r>
              <a:rPr sz="1400" spc="-45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v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Out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25" dirty="0">
                <a:solidFill>
                  <a:srgbClr val="FB9400"/>
                </a:solidFill>
                <a:latin typeface="Verdana"/>
                <a:cs typeface="Verdana"/>
              </a:rPr>
              <a:t>of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-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bo</a:t>
            </a:r>
            <a:r>
              <a:rPr sz="1400" spc="-150" dirty="0">
                <a:solidFill>
                  <a:srgbClr val="FB9400"/>
                </a:solidFill>
                <a:latin typeface="Verdana"/>
                <a:cs typeface="Verdana"/>
              </a:rPr>
              <a:t>x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E2C3"/>
                </a:solidFill>
                <a:latin typeface="Verdana"/>
                <a:cs typeface="Verdana"/>
              </a:rPr>
              <a:t>au</a:t>
            </a:r>
            <a:r>
              <a:rPr sz="1400" spc="-3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o</a:t>
            </a:r>
            <a:r>
              <a:rPr sz="1400" spc="-7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al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n</a:t>
            </a:r>
            <a:r>
              <a:rPr sz="1400" spc="-195" dirty="0">
                <a:solidFill>
                  <a:srgbClr val="FFE2C3"/>
                </a:solidFill>
                <a:latin typeface="Verdana"/>
                <a:cs typeface="Verdana"/>
              </a:rPr>
              <a:t>g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er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B9400"/>
                </a:solidFill>
                <a:latin typeface="Verdana"/>
                <a:cs typeface="Verdana"/>
              </a:rPr>
              <a:t>f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g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b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id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er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9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6257544" cy="2971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26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Google</a:t>
            </a:r>
            <a:r>
              <a:rPr sz="2000" spc="-110" dirty="0"/>
              <a:t> </a:t>
            </a:r>
            <a:r>
              <a:rPr sz="2000" spc="65" dirty="0"/>
              <a:t>Cloud</a:t>
            </a:r>
            <a:r>
              <a:rPr sz="2000" spc="-100" dirty="0"/>
              <a:t> </a:t>
            </a:r>
            <a:r>
              <a:rPr sz="2000" spc="15" dirty="0"/>
              <a:t>Platform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45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5788025" cy="2554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Goog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l</a:t>
            </a:r>
            <a:r>
              <a:rPr sz="1400" spc="10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30" dirty="0">
                <a:solidFill>
                  <a:srgbClr val="FFE2C3"/>
                </a:solidFill>
                <a:latin typeface="Tahoma"/>
                <a:cs typeface="Tahoma"/>
              </a:rPr>
              <a:t>o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m</a:t>
            </a:r>
            <a:r>
              <a:rPr sz="1400" spc="50" dirty="0">
                <a:solidFill>
                  <a:srgbClr val="FFE2C3"/>
                </a:solidFill>
                <a:latin typeface="Tahoma"/>
                <a:cs typeface="Tahoma"/>
              </a:rPr>
              <a:t>p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u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t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-204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FE2C3"/>
                </a:solidFill>
                <a:latin typeface="Tahoma"/>
                <a:cs typeface="Tahoma"/>
              </a:rPr>
              <a:t>E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n</a:t>
            </a:r>
            <a:r>
              <a:rPr sz="1400" spc="-90" dirty="0">
                <a:solidFill>
                  <a:srgbClr val="FFE2C3"/>
                </a:solidFill>
                <a:latin typeface="Tahoma"/>
                <a:cs typeface="Tahoma"/>
              </a:rPr>
              <a:t>g</a:t>
            </a:r>
            <a:r>
              <a:rPr sz="1400" dirty="0">
                <a:solidFill>
                  <a:srgbClr val="FFE2C3"/>
                </a:solidFill>
                <a:latin typeface="Tahoma"/>
                <a:cs typeface="Tahoma"/>
              </a:rPr>
              <a:t>i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ne</a:t>
            </a:r>
            <a:r>
              <a:rPr sz="1400" spc="-155" dirty="0">
                <a:solidFill>
                  <a:srgbClr val="FFE2C3"/>
                </a:solidFill>
                <a:latin typeface="Tahoma"/>
                <a:cs typeface="Tahoma"/>
              </a:rPr>
              <a:t>: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FE2C3"/>
                </a:solidFill>
                <a:latin typeface="Arial"/>
                <a:cs typeface="Arial"/>
              </a:rPr>
              <a:t>•	</a:t>
            </a:r>
            <a:r>
              <a:rPr sz="1400" spc="-45" dirty="0">
                <a:solidFill>
                  <a:srgbClr val="FFE2C3"/>
                </a:solidFill>
                <a:latin typeface="Tahoma"/>
                <a:cs typeface="Tahoma"/>
              </a:rPr>
              <a:t>IaaS</a:t>
            </a:r>
            <a:r>
              <a:rPr sz="1400" spc="-195" dirty="0">
                <a:solidFill>
                  <a:srgbClr val="FFE2C3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–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Deploy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orchestrate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clusters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of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VMs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on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Google’s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architecture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B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u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il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or</a:t>
            </a:r>
            <a:r>
              <a:rPr sz="1400" spc="75" dirty="0">
                <a:solidFill>
                  <a:srgbClr val="FFE2C3"/>
                </a:solidFill>
                <a:latin typeface="Tahoma"/>
                <a:cs typeface="Tahoma"/>
              </a:rPr>
              <a:t>c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he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s</a:t>
            </a:r>
            <a:r>
              <a:rPr sz="1400" spc="50" dirty="0">
                <a:solidFill>
                  <a:srgbClr val="FFE2C3"/>
                </a:solidFill>
                <a:latin typeface="Tahoma"/>
                <a:cs typeface="Tahoma"/>
              </a:rPr>
              <a:t>t</a:t>
            </a:r>
            <a:r>
              <a:rPr sz="1400" spc="15" dirty="0">
                <a:solidFill>
                  <a:srgbClr val="FFE2C3"/>
                </a:solidFill>
                <a:latin typeface="Tahoma"/>
                <a:cs typeface="Tahoma"/>
              </a:rPr>
              <a:t>r</a:t>
            </a:r>
            <a:r>
              <a:rPr sz="1400" spc="25" dirty="0">
                <a:solidFill>
                  <a:srgbClr val="FFE2C3"/>
                </a:solidFill>
                <a:latin typeface="Tahoma"/>
                <a:cs typeface="Tahoma"/>
              </a:rPr>
              <a:t>at</a:t>
            </a:r>
            <a:r>
              <a:rPr sz="1400" spc="5" dirty="0">
                <a:solidFill>
                  <a:srgbClr val="FFE2C3"/>
                </a:solidFill>
                <a:latin typeface="Tahoma"/>
                <a:cs typeface="Tahoma"/>
              </a:rPr>
              <a:t>i</a:t>
            </a:r>
            <a:r>
              <a:rPr sz="1400" spc="20" dirty="0">
                <a:solidFill>
                  <a:srgbClr val="FFE2C3"/>
                </a:solidFill>
                <a:latin typeface="Tahoma"/>
                <a:cs typeface="Tahoma"/>
              </a:rPr>
              <a:t>on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o</a:t>
            </a:r>
            <a:r>
              <a:rPr sz="1400" spc="15" dirty="0">
                <a:solidFill>
                  <a:srgbClr val="FB9400"/>
                </a:solidFill>
                <a:latin typeface="Tahoma"/>
                <a:cs typeface="Tahoma"/>
              </a:rPr>
              <a:t>r</a:t>
            </a:r>
            <a:r>
              <a:rPr sz="1400" spc="-40" dirty="0">
                <a:solidFill>
                  <a:srgbClr val="FB9400"/>
                </a:solidFill>
                <a:latin typeface="Tahoma"/>
                <a:cs typeface="Tahoma"/>
              </a:rPr>
              <a:t>k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s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Tahoma"/>
                <a:cs typeface="Tahoma"/>
              </a:rPr>
              <a:t>w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t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h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a</a:t>
            </a:r>
            <a:r>
              <a:rPr sz="1400" spc="5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40" dirty="0">
                <a:solidFill>
                  <a:srgbClr val="FB9400"/>
                </a:solidFill>
                <a:latin typeface="Tahoma"/>
                <a:cs typeface="Tahoma"/>
              </a:rPr>
              <a:t>p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en</a:t>
            </a:r>
            <a:r>
              <a:rPr sz="1400" spc="-90" dirty="0">
                <a:solidFill>
                  <a:srgbClr val="FB9400"/>
                </a:solidFill>
                <a:latin typeface="Tahoma"/>
                <a:cs typeface="Tahoma"/>
              </a:rPr>
              <a:t>g</a:t>
            </a:r>
            <a:r>
              <a:rPr sz="1400" spc="5" dirty="0">
                <a:solidFill>
                  <a:srgbClr val="FB9400"/>
                </a:solidFill>
                <a:latin typeface="Tahoma"/>
                <a:cs typeface="Tahoma"/>
              </a:rPr>
              <a:t>in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e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Can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B9400"/>
                </a:solidFill>
                <a:latin typeface="Tahoma"/>
                <a:cs typeface="Tahoma"/>
              </a:rPr>
              <a:t>be</a:t>
            </a:r>
            <a:r>
              <a:rPr sz="1400" spc="-20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srgbClr val="FB9400"/>
                </a:solidFill>
                <a:latin typeface="Tahoma"/>
                <a:cs typeface="Tahoma"/>
              </a:rPr>
              <a:t>managed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with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B9400"/>
                </a:solidFill>
                <a:latin typeface="Tahoma"/>
                <a:cs typeface="Tahoma"/>
              </a:rPr>
              <a:t>other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25" dirty="0">
                <a:solidFill>
                  <a:srgbClr val="FB9400"/>
                </a:solidFill>
                <a:latin typeface="Tahoma"/>
                <a:cs typeface="Tahoma"/>
              </a:rPr>
              <a:t>tools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Tahoma"/>
                <a:cs typeface="Tahoma"/>
              </a:rPr>
              <a:t>like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B9400"/>
                </a:solidFill>
                <a:latin typeface="Tahoma"/>
                <a:cs typeface="Tahoma"/>
              </a:rPr>
              <a:t>Ansible,</a:t>
            </a:r>
            <a:r>
              <a:rPr sz="1400" spc="-190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-15" dirty="0">
                <a:solidFill>
                  <a:srgbClr val="FB9400"/>
                </a:solidFill>
                <a:latin typeface="Tahoma"/>
                <a:cs typeface="Tahoma"/>
              </a:rPr>
              <a:t>Salt,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Puppet,</a:t>
            </a:r>
            <a:r>
              <a:rPr sz="1400" spc="-19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FB9400"/>
                </a:solidFill>
                <a:latin typeface="Tahoma"/>
                <a:cs typeface="Tahoma"/>
              </a:rPr>
              <a:t>and</a:t>
            </a:r>
            <a:r>
              <a:rPr sz="1400" spc="-185" dirty="0">
                <a:solidFill>
                  <a:srgbClr val="FB9400"/>
                </a:solidFill>
                <a:latin typeface="Tahoma"/>
                <a:cs typeface="Tahoma"/>
              </a:rPr>
              <a:t> </a:t>
            </a:r>
            <a:r>
              <a:rPr sz="1400" spc="35" dirty="0">
                <a:solidFill>
                  <a:srgbClr val="FB9400"/>
                </a:solidFill>
                <a:latin typeface="Tahoma"/>
                <a:cs typeface="Tahoma"/>
              </a:rPr>
              <a:t>Chef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4788408" cy="1813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26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Google</a:t>
            </a:r>
            <a:r>
              <a:rPr sz="2000" spc="-110" dirty="0"/>
              <a:t> </a:t>
            </a:r>
            <a:r>
              <a:rPr sz="2000" spc="65" dirty="0"/>
              <a:t>Cloud</a:t>
            </a:r>
            <a:r>
              <a:rPr sz="2000" spc="-100" dirty="0"/>
              <a:t> </a:t>
            </a:r>
            <a:r>
              <a:rPr sz="2000" spc="15" dirty="0"/>
              <a:t>Platform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45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4317365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Goog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ou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FE2C3"/>
                </a:solidFill>
                <a:latin typeface="Verdana"/>
                <a:cs typeface="Verdana"/>
              </a:rPr>
              <a:t>F</a:t>
            </a: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un</a:t>
            </a:r>
            <a:r>
              <a:rPr sz="1400" spc="-10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t</a:t>
            </a:r>
            <a:r>
              <a:rPr sz="1400" spc="-45" dirty="0">
                <a:solidFill>
                  <a:srgbClr val="FFE2C3"/>
                </a:solidFill>
                <a:latin typeface="Verdana"/>
                <a:cs typeface="Verdana"/>
              </a:rPr>
              <a:t>i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on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Goog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’s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Fa</a:t>
            </a:r>
            <a:r>
              <a:rPr sz="1400" spc="-110" dirty="0">
                <a:solidFill>
                  <a:srgbClr val="FFE2C3"/>
                </a:solidFill>
                <a:latin typeface="Verdana"/>
                <a:cs typeface="Verdana"/>
              </a:rPr>
              <a:t>a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165" dirty="0">
                <a:solidFill>
                  <a:srgbClr val="FFE2C3"/>
                </a:solidFill>
                <a:latin typeface="Verdana"/>
                <a:cs typeface="Verdana"/>
              </a:rPr>
              <a:t>/</a:t>
            </a:r>
            <a:r>
              <a:rPr sz="1400" spc="-145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130" dirty="0">
                <a:solidFill>
                  <a:srgbClr val="FFE2C3"/>
                </a:solidFill>
                <a:latin typeface="Verdana"/>
                <a:cs typeface="Verdana"/>
              </a:rPr>
              <a:t>v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75" dirty="0">
                <a:solidFill>
                  <a:srgbClr val="FFE2C3"/>
                </a:solidFill>
                <a:latin typeface="Verdana"/>
                <a:cs typeface="Verdana"/>
              </a:rPr>
              <a:t>r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90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ss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u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Qu</a:t>
            </a:r>
            <a:r>
              <a:rPr sz="1400" spc="-40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170" dirty="0">
                <a:solidFill>
                  <a:srgbClr val="FB9400"/>
                </a:solidFill>
                <a:latin typeface="Verdana"/>
                <a:cs typeface="Verdana"/>
              </a:rPr>
              <a:t>k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il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75" dirty="0">
                <a:solidFill>
                  <a:srgbClr val="FB9400"/>
                </a:solidFill>
                <a:latin typeface="Verdana"/>
                <a:cs typeface="Verdana"/>
              </a:rPr>
              <a:t>r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3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d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p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40" dirty="0">
                <a:solidFill>
                  <a:srgbClr val="FB9400"/>
                </a:solidFill>
                <a:latin typeface="Verdana"/>
                <a:cs typeface="Verdana"/>
              </a:rPr>
              <a:t>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Fa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</a:t>
            </a:r>
            <a:r>
              <a:rPr sz="1400" spc="-190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fu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10" dirty="0">
                <a:solidFill>
                  <a:srgbClr val="FB9400"/>
                </a:solidFill>
                <a:latin typeface="Verdana"/>
                <a:cs typeface="Verdana"/>
              </a:rPr>
              <a:t>c</a:t>
            </a:r>
            <a:r>
              <a:rPr sz="1400" spc="-55" dirty="0">
                <a:solidFill>
                  <a:srgbClr val="FB9400"/>
                </a:solidFill>
                <a:latin typeface="Verdana"/>
                <a:cs typeface="Verdana"/>
              </a:rPr>
              <a:t>t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o</a:t>
            </a:r>
            <a:r>
              <a:rPr sz="1400" spc="-100" dirty="0">
                <a:solidFill>
                  <a:srgbClr val="FB9400"/>
                </a:solidFill>
                <a:latin typeface="Verdana"/>
                <a:cs typeface="Verdana"/>
              </a:rPr>
              <a:t>n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s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384" y="867334"/>
            <a:ext cx="8528685" cy="4128770"/>
            <a:chOff x="405384" y="867334"/>
            <a:chExt cx="8528685" cy="4128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384" y="908304"/>
              <a:ext cx="6702552" cy="18135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867334"/>
              <a:ext cx="8229600" cy="3439795"/>
            </a:xfrm>
            <a:custGeom>
              <a:avLst/>
              <a:gdLst/>
              <a:ahLst/>
              <a:cxnLst/>
              <a:rect l="l" t="t" r="r" b="b"/>
              <a:pathLst>
                <a:path w="8229600" h="3439795">
                  <a:moveTo>
                    <a:pt x="8229600" y="0"/>
                  </a:moveTo>
                  <a:lnTo>
                    <a:pt x="0" y="0"/>
                  </a:lnTo>
                  <a:lnTo>
                    <a:pt x="0" y="3439638"/>
                  </a:lnTo>
                  <a:lnTo>
                    <a:pt x="8229600" y="34396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0217" y="356107"/>
            <a:ext cx="43262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25" dirty="0"/>
              <a:t>Google</a:t>
            </a:r>
            <a:r>
              <a:rPr sz="2000" spc="-110" dirty="0"/>
              <a:t> </a:t>
            </a:r>
            <a:r>
              <a:rPr sz="2000" spc="65" dirty="0"/>
              <a:t>Cloud</a:t>
            </a:r>
            <a:r>
              <a:rPr sz="2000" spc="-100" dirty="0"/>
              <a:t> </a:t>
            </a:r>
            <a:r>
              <a:rPr sz="2000" spc="15" dirty="0"/>
              <a:t>Platform</a:t>
            </a:r>
            <a:r>
              <a:rPr sz="2000" spc="-105" dirty="0"/>
              <a:t> </a:t>
            </a:r>
            <a:r>
              <a:rPr sz="2000" spc="80" dirty="0"/>
              <a:t>DevOps</a:t>
            </a:r>
            <a:r>
              <a:rPr sz="2000" spc="-105" dirty="0"/>
              <a:t> </a:t>
            </a:r>
            <a:r>
              <a:rPr sz="2000" spc="45" dirty="0"/>
              <a:t>Features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871219"/>
            <a:ext cx="6228715" cy="1396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0" dirty="0">
                <a:solidFill>
                  <a:srgbClr val="FFE2C3"/>
                </a:solidFill>
                <a:latin typeface="Verdana"/>
                <a:cs typeface="Verdana"/>
              </a:rPr>
              <a:t>Goog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85" dirty="0">
                <a:solidFill>
                  <a:srgbClr val="FFE2C3"/>
                </a:solidFill>
                <a:latin typeface="Verdana"/>
                <a:cs typeface="Verdana"/>
              </a:rPr>
              <a:t>e</a:t>
            </a:r>
            <a:r>
              <a:rPr sz="1400" spc="-26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E2C3"/>
                </a:solidFill>
                <a:latin typeface="Verdana"/>
                <a:cs typeface="Verdana"/>
              </a:rPr>
              <a:t>C</a:t>
            </a:r>
            <a:r>
              <a:rPr sz="1400" spc="-65" dirty="0">
                <a:solidFill>
                  <a:srgbClr val="FFE2C3"/>
                </a:solidFill>
                <a:latin typeface="Verdana"/>
                <a:cs typeface="Verdana"/>
              </a:rPr>
              <a:t>l</a:t>
            </a:r>
            <a:r>
              <a:rPr sz="1400" spc="-80" dirty="0">
                <a:solidFill>
                  <a:srgbClr val="FFE2C3"/>
                </a:solidFill>
                <a:latin typeface="Verdana"/>
                <a:cs typeface="Verdana"/>
              </a:rPr>
              <a:t>ou</a:t>
            </a:r>
            <a:r>
              <a:rPr sz="1400" spc="-60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245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190" dirty="0">
                <a:solidFill>
                  <a:srgbClr val="FFE2C3"/>
                </a:solidFill>
                <a:latin typeface="Verdana"/>
                <a:cs typeface="Verdana"/>
              </a:rPr>
              <a:t>S</a:t>
            </a:r>
            <a:r>
              <a:rPr sz="1400" spc="-135" dirty="0">
                <a:solidFill>
                  <a:srgbClr val="FFE2C3"/>
                </a:solidFill>
                <a:latin typeface="Verdana"/>
                <a:cs typeface="Verdana"/>
              </a:rPr>
              <a:t>D</a:t>
            </a:r>
            <a:r>
              <a:rPr sz="1400" spc="-160" dirty="0">
                <a:solidFill>
                  <a:srgbClr val="FFE2C3"/>
                </a:solidFill>
                <a:latin typeface="Verdana"/>
                <a:cs typeface="Verdana"/>
              </a:rPr>
              <a:t>K</a:t>
            </a:r>
            <a:r>
              <a:rPr sz="1400" spc="-295" dirty="0">
                <a:solidFill>
                  <a:srgbClr val="FFE2C3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60" dirty="0">
                <a:solidFill>
                  <a:srgbClr val="FFE2C3"/>
                </a:solidFill>
                <a:latin typeface="Verdana"/>
                <a:cs typeface="Verdana"/>
              </a:rPr>
              <a:t>SDK</a:t>
            </a:r>
            <a:r>
              <a:rPr sz="1400" spc="-250" dirty="0">
                <a:solidFill>
                  <a:srgbClr val="FFE2C3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(software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B9400"/>
                </a:solidFill>
                <a:latin typeface="Verdana"/>
                <a:cs typeface="Verdana"/>
              </a:rPr>
              <a:t>development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kit)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for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interacting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GCP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10" dirty="0">
                <a:solidFill>
                  <a:srgbClr val="FB9400"/>
                </a:solidFill>
                <a:latin typeface="Verdana"/>
                <a:cs typeface="Verdana"/>
              </a:rPr>
              <a:t>APIs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97815" algn="l"/>
              </a:tabLst>
            </a:pPr>
            <a:r>
              <a:rPr sz="1400" spc="-5" dirty="0">
                <a:solidFill>
                  <a:srgbClr val="FB9400"/>
                </a:solidFill>
                <a:latin typeface="Arial"/>
                <a:cs typeface="Arial"/>
              </a:rPr>
              <a:t>•	</a:t>
            </a:r>
            <a:r>
              <a:rPr sz="1400" spc="-114" dirty="0">
                <a:solidFill>
                  <a:srgbClr val="FB9400"/>
                </a:solidFill>
                <a:latin typeface="Verdana"/>
                <a:cs typeface="Verdana"/>
              </a:rPr>
              <a:t>Makes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B9400"/>
                </a:solidFill>
                <a:latin typeface="Verdana"/>
                <a:cs typeface="Verdana"/>
              </a:rPr>
              <a:t>it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easy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45" dirty="0">
                <a:solidFill>
                  <a:srgbClr val="FB9400"/>
                </a:solidFill>
                <a:latin typeface="Verdana"/>
                <a:cs typeface="Verdana"/>
              </a:rPr>
              <a:t>to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build</a:t>
            </a:r>
            <a:r>
              <a:rPr sz="1400" spc="-24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5" dirty="0">
                <a:solidFill>
                  <a:srgbClr val="FB9400"/>
                </a:solidFill>
                <a:latin typeface="Verdana"/>
                <a:cs typeface="Verdana"/>
              </a:rPr>
              <a:t>your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B9400"/>
                </a:solidFill>
                <a:latin typeface="Verdana"/>
                <a:cs typeface="Verdana"/>
              </a:rPr>
              <a:t>own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B9400"/>
                </a:solidFill>
                <a:latin typeface="Verdana"/>
                <a:cs typeface="Verdana"/>
              </a:rPr>
              <a:t>tools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and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80" dirty="0">
                <a:solidFill>
                  <a:srgbClr val="FB9400"/>
                </a:solidFill>
                <a:latin typeface="Verdana"/>
                <a:cs typeface="Verdana"/>
              </a:rPr>
              <a:t>automations</a:t>
            </a:r>
            <a:r>
              <a:rPr sz="1400" spc="-254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B9400"/>
                </a:solidFill>
                <a:latin typeface="Verdana"/>
                <a:cs typeface="Verdana"/>
              </a:rPr>
              <a:t>that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interact</a:t>
            </a:r>
            <a:r>
              <a:rPr sz="1400" spc="-250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90" dirty="0">
                <a:solidFill>
                  <a:srgbClr val="FB9400"/>
                </a:solidFill>
                <a:latin typeface="Verdana"/>
                <a:cs typeface="Verdana"/>
              </a:rPr>
              <a:t>with</a:t>
            </a:r>
            <a:r>
              <a:rPr sz="1400" spc="-245" dirty="0">
                <a:solidFill>
                  <a:srgbClr val="FB9400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B9400"/>
                </a:solidFill>
                <a:latin typeface="Verdana"/>
                <a:cs typeface="Verdana"/>
              </a:rPr>
              <a:t>GCP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2084</Words>
  <Application>Microsoft Office PowerPoint</Application>
  <PresentationFormat>On-screen Show (16:9)</PresentationFormat>
  <Paragraphs>822</Paragraphs>
  <Slides>119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0" baseType="lpstr">
      <vt:lpstr>Office Theme</vt:lpstr>
      <vt:lpstr>DevOps Essentials</vt:lpstr>
      <vt:lpstr>Defining DevOps</vt:lpstr>
      <vt:lpstr>DevOps Is...</vt:lpstr>
      <vt:lpstr>DevOps Is NOT...</vt:lpstr>
      <vt:lpstr>This Course Will Cover…</vt:lpstr>
      <vt:lpstr>DevOps Essentials</vt:lpstr>
      <vt:lpstr>Agile Software Development</vt:lpstr>
      <vt:lpstr>The Timeline of DevOps</vt:lpstr>
      <vt:lpstr>Today</vt:lpstr>
      <vt:lpstr>DevOps Essentials</vt:lpstr>
      <vt:lpstr>DevOps Culture</vt:lpstr>
      <vt:lpstr>DevOps Culture</vt:lpstr>
      <vt:lpstr>The Goals of DevOps Culture</vt:lpstr>
      <vt:lpstr>The Goals of DevOps Culture</vt:lpstr>
      <vt:lpstr>DevOps Essentials</vt:lpstr>
      <vt:lpstr>The Story of Some Code: Traditional Silos</vt:lpstr>
      <vt:lpstr>The Story of Some Code: Traditional Silos</vt:lpstr>
      <vt:lpstr>Traditional Silos – What Went Wrong?</vt:lpstr>
      <vt:lpstr>Downsides of Traditional Silos</vt:lpstr>
      <vt:lpstr>The Story of Some Code: DevOps</vt:lpstr>
      <vt:lpstr>The Story of Some Code: DevOps</vt:lpstr>
      <vt:lpstr>The Story of Some Code: DevOps</vt:lpstr>
      <vt:lpstr>DevOps – What Went Right?</vt:lpstr>
      <vt:lpstr>Why do DevOps?</vt:lpstr>
      <vt:lpstr>DevOps Essentials</vt:lpstr>
      <vt:lpstr>What is Build Automation?</vt:lpstr>
      <vt:lpstr>What does build automation look like?</vt:lpstr>
      <vt:lpstr>Why do build automation?</vt:lpstr>
      <vt:lpstr>DevOps Essentials</vt:lpstr>
      <vt:lpstr>What is Continuous Integration?</vt:lpstr>
      <vt:lpstr>What does Continuous Integration look like?</vt:lpstr>
      <vt:lpstr>Why do Continuous Integration?</vt:lpstr>
      <vt:lpstr>DevOps Essentials</vt:lpstr>
      <vt:lpstr>What is Continuous Delivery?</vt:lpstr>
      <vt:lpstr>What is Continuous Deployment?</vt:lpstr>
      <vt:lpstr>What does Continuous Delivery and Continuous Deployment look like?</vt:lpstr>
      <vt:lpstr>Why do Continuous Delivery and Continuous Deployment?</vt:lpstr>
      <vt:lpstr>DevOps Essentials</vt:lpstr>
      <vt:lpstr>What is Infrastructure as Code?</vt:lpstr>
      <vt:lpstr>What does infrastructure as code look like?</vt:lpstr>
      <vt:lpstr>Why do infrastructure as code?</vt:lpstr>
      <vt:lpstr>DevOps Essentials</vt:lpstr>
      <vt:lpstr>What is Configuration Management?</vt:lpstr>
      <vt:lpstr>What does configuration management look like?</vt:lpstr>
      <vt:lpstr>Why do configuration management?</vt:lpstr>
      <vt:lpstr>DevOps Essentials</vt:lpstr>
      <vt:lpstr>What is Orchestration?</vt:lpstr>
      <vt:lpstr>What does Orchestration look like?</vt:lpstr>
      <vt:lpstr>Why do orchestration?</vt:lpstr>
      <vt:lpstr>DevOps Essentials</vt:lpstr>
      <vt:lpstr>What is Monitoring?</vt:lpstr>
      <vt:lpstr>What does Monitoring look like?</vt:lpstr>
      <vt:lpstr>Why do Monitoring?</vt:lpstr>
      <vt:lpstr>DevOps Essentials</vt:lpstr>
      <vt:lpstr>What are Microservices?</vt:lpstr>
      <vt:lpstr>Microservices vs Monolith</vt:lpstr>
      <vt:lpstr>What do microservices look like?</vt:lpstr>
      <vt:lpstr>Why use Microservices?</vt:lpstr>
      <vt:lpstr>DevOps Essentials</vt:lpstr>
      <vt:lpstr>The Role of Tools in DevOps</vt:lpstr>
      <vt:lpstr>The Periodic Table of DevOps Tools</vt:lpstr>
      <vt:lpstr>DevOps Essentials</vt:lpstr>
      <vt:lpstr>Build Automation Tools</vt:lpstr>
      <vt:lpstr>Continuous Integration Tools</vt:lpstr>
      <vt:lpstr>Continuous Integration Tools</vt:lpstr>
      <vt:lpstr>Continuous Integration Tools</vt:lpstr>
      <vt:lpstr>Continuous Integration Tools</vt:lpstr>
      <vt:lpstr>DevOps Essentials</vt:lpstr>
      <vt:lpstr>Configuration Management Tools</vt:lpstr>
      <vt:lpstr>Configuration Management Tools</vt:lpstr>
      <vt:lpstr>Configuration Management Tools</vt:lpstr>
      <vt:lpstr>Configuration Management Tools</vt:lpstr>
      <vt:lpstr>Configuration Management Tools</vt:lpstr>
      <vt:lpstr>DevOps Essentials</vt:lpstr>
      <vt:lpstr>Virtualization Tools</vt:lpstr>
      <vt:lpstr>Containerization</vt:lpstr>
      <vt:lpstr>DevOps Essentials</vt:lpstr>
      <vt:lpstr>Monitoring Tools</vt:lpstr>
      <vt:lpstr>Infrastructure Monitoring Tools</vt:lpstr>
      <vt:lpstr>Application Performance Monitoring Tools</vt:lpstr>
      <vt:lpstr>Aggregation and Analytics Tools</vt:lpstr>
      <vt:lpstr>DevOps Essentials</vt:lpstr>
      <vt:lpstr>Orchestration Tools</vt:lpstr>
      <vt:lpstr>Orchestration Tools</vt:lpstr>
      <vt:lpstr>Orchestration Tools</vt:lpstr>
      <vt:lpstr>Orchestration Tools</vt:lpstr>
      <vt:lpstr>Orchestration Tools</vt:lpstr>
      <vt:lpstr>DevOps Essentials</vt:lpstr>
      <vt:lpstr>DevOps and the Cloud</vt:lpstr>
      <vt:lpstr>Traditional Non-Cloud Stack</vt:lpstr>
      <vt:lpstr>Infrastructure as a Service</vt:lpstr>
      <vt:lpstr>Platform as a Service</vt:lpstr>
      <vt:lpstr>Software as a Service</vt:lpstr>
      <vt:lpstr>Serverless</vt:lpstr>
      <vt:lpstr>DevOps Essentials</vt:lpstr>
      <vt:lpstr>Google Cloud Platform DevOps Features</vt:lpstr>
      <vt:lpstr>Google Cloud Platform DevOps Features</vt:lpstr>
      <vt:lpstr>Google Cloud Platform DevOps Features</vt:lpstr>
      <vt:lpstr>Google Cloud Platform DevOps Features</vt:lpstr>
      <vt:lpstr>Google Cloud Platform DevOps Features</vt:lpstr>
      <vt:lpstr>Google Cloud Platform DevOps Features</vt:lpstr>
      <vt:lpstr>Google Cloud Platform DevOps Features</vt:lpstr>
      <vt:lpstr>DevOps Essentials</vt:lpstr>
      <vt:lpstr>Microsoft Azure DevOps Features</vt:lpstr>
      <vt:lpstr>Microsoft Azure DevOps Features</vt:lpstr>
      <vt:lpstr>Microsoft Azure DevOps Features</vt:lpstr>
      <vt:lpstr>Microsoft Azure DevOps Features</vt:lpstr>
      <vt:lpstr>DevOps Essentials</vt:lpstr>
      <vt:lpstr>Amazon Web Services DevOps Features</vt:lpstr>
      <vt:lpstr>Amazon Web Services DevOps Features</vt:lpstr>
      <vt:lpstr>Amazon Web Services DevOps Features</vt:lpstr>
      <vt:lpstr>Amazon Web Services DevOps Features</vt:lpstr>
      <vt:lpstr>Amazon Web Services DevOps Features</vt:lpstr>
      <vt:lpstr>Amazon Web Services DevOps Features</vt:lpstr>
      <vt:lpstr>DevOps Essentials</vt:lpstr>
      <vt:lpstr>What we talked about</vt:lpstr>
      <vt:lpstr>Next Steps</vt:lpstr>
      <vt:lpstr>Next Steps</vt:lpstr>
      <vt:lpstr>Slide 119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DevOps Essentials</dc:title>
  <dc:creator>Manoj</dc:creator>
  <cp:lastModifiedBy>Manoj</cp:lastModifiedBy>
  <cp:revision>6</cp:revision>
  <dcterms:created xsi:type="dcterms:W3CDTF">2022-09-20T16:11:08Z</dcterms:created>
  <dcterms:modified xsi:type="dcterms:W3CDTF">2022-09-28T10:27:27Z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PDFsam Basic v3.3.5</vt:lpwstr>
  </property>
  <property fmtid="{D5CDD505-2E9C-101B-9397-08002B2CF9AE}" pid="3" name="LastSaved">
    <vt:filetime>2022-09-20T00:00:00Z</vt:filetime>
  </property>
</Properties>
</file>