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5" r:id="rId2"/>
  </p:sldMasterIdLst>
  <p:notesMasterIdLst>
    <p:notesMasterId r:id="rId19"/>
  </p:notesMasterIdLst>
  <p:sldIdLst>
    <p:sldId id="257" r:id="rId3"/>
    <p:sldId id="272" r:id="rId4"/>
    <p:sldId id="271"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4" d="100"/>
          <a:sy n="84" d="100"/>
        </p:scale>
        <p:origin x="581"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3A5815-7977-4C1E-9184-E60CC340A351}" type="datetimeFigureOut">
              <a:rPr lang="en-IN" smtClean="0"/>
              <a:t>26-11-2022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209C8D-B132-4E1C-AE76-E482AEDADCC5}" type="slidenum">
              <a:rPr lang="en-IN" smtClean="0"/>
              <a:t>‹#›</a:t>
            </a:fld>
            <a:endParaRPr lang="en-IN"/>
          </a:p>
        </p:txBody>
      </p:sp>
    </p:spTree>
    <p:extLst>
      <p:ext uri="{BB962C8B-B14F-4D97-AF65-F5344CB8AC3E}">
        <p14:creationId xmlns:p14="http://schemas.microsoft.com/office/powerpoint/2010/main" val="18814508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5BD1E4-F17B-44AD-9029-684CC7823072}" type="slidenum">
              <a:rPr lang="en-US" smtClean="0"/>
              <a:t>10</a:t>
            </a:fld>
            <a:endParaRPr lang="en-US"/>
          </a:p>
        </p:txBody>
      </p:sp>
    </p:spTree>
    <p:extLst>
      <p:ext uri="{BB962C8B-B14F-4D97-AF65-F5344CB8AC3E}">
        <p14:creationId xmlns:p14="http://schemas.microsoft.com/office/powerpoint/2010/main" val="2395489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7063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Tree>
    <p:extLst>
      <p:ext uri="{BB962C8B-B14F-4D97-AF65-F5344CB8AC3E}">
        <p14:creationId xmlns:p14="http://schemas.microsoft.com/office/powerpoint/2010/main" val="2609283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53673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000" b="1"/>
            </a:lvl1pPr>
          </a:lstStyle>
          <a:p>
            <a:r>
              <a:rPr lang="en-US" smtClean="0"/>
              <a:t>Click to edit Master title style</a:t>
            </a:r>
            <a:endParaRPr lang="en-MY"/>
          </a:p>
        </p:txBody>
      </p:sp>
      <p:sp>
        <p:nvSpPr>
          <p:cNvPr id="3" name="Content Placeholder 2"/>
          <p:cNvSpPr>
            <a:spLocks noGrp="1"/>
          </p:cNvSpPr>
          <p:nvPr>
            <p:ph idx="1"/>
          </p:nvPr>
        </p:nvSpPr>
        <p:spPr>
          <a:xfrm>
            <a:off x="4766733" y="273052"/>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smtClean="0"/>
              <a:t>Click to edit Master text styles</a:t>
            </a:r>
          </a:p>
        </p:txBody>
      </p:sp>
    </p:spTree>
    <p:extLst>
      <p:ext uri="{BB962C8B-B14F-4D97-AF65-F5344CB8AC3E}">
        <p14:creationId xmlns:p14="http://schemas.microsoft.com/office/powerpoint/2010/main" val="23736754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000" b="1"/>
            </a:lvl1pPr>
          </a:lstStyle>
          <a:p>
            <a:r>
              <a:rPr lang="en-US" smtClean="0"/>
              <a:t>Click to edit Master title style</a:t>
            </a:r>
            <a:endParaRPr lang="en-MY"/>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en-MY" noProof="0" smtClean="0"/>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smtClean="0"/>
              <a:t>Click to edit Master text styles</a:t>
            </a:r>
          </a:p>
        </p:txBody>
      </p:sp>
    </p:spTree>
    <p:extLst>
      <p:ext uri="{BB962C8B-B14F-4D97-AF65-F5344CB8AC3E}">
        <p14:creationId xmlns:p14="http://schemas.microsoft.com/office/powerpoint/2010/main" val="36643274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Tree>
    <p:extLst>
      <p:ext uri="{BB962C8B-B14F-4D97-AF65-F5344CB8AC3E}">
        <p14:creationId xmlns:p14="http://schemas.microsoft.com/office/powerpoint/2010/main" val="34358002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72035" y="609601"/>
            <a:ext cx="2984500" cy="6026151"/>
          </a:xfrm>
        </p:spPr>
        <p:txBody>
          <a:bodyPr vert="eaVert"/>
          <a:lstStyle/>
          <a:p>
            <a:r>
              <a:rPr lang="en-US" smtClean="0"/>
              <a:t>Click to edit Master title style</a:t>
            </a:r>
            <a:endParaRPr lang="en-MY"/>
          </a:p>
        </p:txBody>
      </p:sp>
      <p:sp>
        <p:nvSpPr>
          <p:cNvPr id="3" name="Vertical Text Placeholder 2"/>
          <p:cNvSpPr>
            <a:spLocks noGrp="1"/>
          </p:cNvSpPr>
          <p:nvPr>
            <p:ph type="body" orient="vert" idx="1"/>
          </p:nvPr>
        </p:nvSpPr>
        <p:spPr>
          <a:xfrm>
            <a:off x="112186" y="609601"/>
            <a:ext cx="8756649" cy="60261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Tree>
    <p:extLst>
      <p:ext uri="{BB962C8B-B14F-4D97-AF65-F5344CB8AC3E}">
        <p14:creationId xmlns:p14="http://schemas.microsoft.com/office/powerpoint/2010/main" val="7756358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obj">
  <p:cSld name="1_Title Slide">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3" y="3"/>
            <a:ext cx="12191999" cy="6857997"/>
          </a:xfrm>
          <a:prstGeom prst="rect">
            <a:avLst/>
          </a:prstGeom>
          <a:blipFill>
            <a:blip r:embed="rId2" cstate="print"/>
            <a:stretch>
              <a:fillRect/>
            </a:stretch>
          </a:blipFill>
        </p:spPr>
        <p:txBody>
          <a:bodyPr wrap="square" lIns="0" tIns="0" rIns="0" bIns="0" rtlCol="0"/>
          <a:lstStyle/>
          <a:p>
            <a:endParaRPr sz="1351"/>
          </a:p>
        </p:txBody>
      </p:sp>
      <p:sp>
        <p:nvSpPr>
          <p:cNvPr id="2" name="Holder 2"/>
          <p:cNvSpPr>
            <a:spLocks noGrp="1"/>
          </p:cNvSpPr>
          <p:nvPr>
            <p:ph type="ctrTitle"/>
          </p:nvPr>
        </p:nvSpPr>
        <p:spPr>
          <a:xfrm>
            <a:off x="1019390" y="2305504"/>
            <a:ext cx="10153225" cy="630941"/>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828800" y="3840481"/>
            <a:ext cx="8534400" cy="4154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11/26/2022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896779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36288"/>
            <a:ext cx="12192000" cy="1143000"/>
          </a:xfrm>
        </p:spPr>
        <p:txBody>
          <a:bodyPr/>
          <a:lstStyle>
            <a:lvl1pPr algn="l">
              <a:defRPr/>
            </a:lvl1pPr>
          </a:lstStyle>
          <a:p>
            <a:r>
              <a:rPr lang="en-US" altLang="ko-KR" dirty="0" smtClean="0"/>
              <a:t> Click to edit Master title style</a:t>
            </a:r>
            <a:endParaRPr lang="ko-KR" altLang="en-US" dirty="0"/>
          </a:p>
        </p:txBody>
      </p:sp>
      <p:sp>
        <p:nvSpPr>
          <p:cNvPr id="3" name="Content Placeholder 2"/>
          <p:cNvSpPr>
            <a:spLocks noGrp="1"/>
          </p:cNvSpPr>
          <p:nvPr>
            <p:ph idx="1"/>
          </p:nvPr>
        </p:nvSpPr>
        <p:spPr/>
        <p:txBody>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4" name="Date Placeholder 3"/>
          <p:cNvSpPr>
            <a:spLocks noGrp="1"/>
          </p:cNvSpPr>
          <p:nvPr>
            <p:ph type="dt" sz="half" idx="10"/>
          </p:nvPr>
        </p:nvSpPr>
        <p:spPr/>
        <p:txBody>
          <a:bodyPr/>
          <a:lstStyle/>
          <a:p>
            <a:fld id="{DF8C5CDB-1AEF-4522-8EAF-CE1F4E5D863E}" type="datetimeFigureOut">
              <a:rPr lang="ko-KR" altLang="en-US" smtClean="0"/>
              <a:t>2022-11-26</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83B0A39C-9AA3-4A83-82D7-24ADE085033F}" type="slidenum">
              <a:rPr lang="ko-KR" altLang="en-US" smtClean="0"/>
              <a:t>‹#›</a:t>
            </a:fld>
            <a:endParaRPr lang="ko-KR" altLang="en-US"/>
          </a:p>
        </p:txBody>
      </p:sp>
    </p:spTree>
    <p:extLst>
      <p:ext uri="{BB962C8B-B14F-4D97-AF65-F5344CB8AC3E}">
        <p14:creationId xmlns:p14="http://schemas.microsoft.com/office/powerpoint/2010/main" val="3832402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 2013 Pearson Education, Inc. publishing as Prentice Hall</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a:t>1-</a:t>
            </a:r>
            <a:fld id="{0E6BBA70-BD8D-483A-93F4-C8FEDE45134B}" type="slidenum">
              <a:rPr lang="en-US"/>
              <a:pPr>
                <a:defRPr/>
              </a:pPr>
              <a:t>‹#›</a:t>
            </a:fld>
            <a:endParaRPr lang="en-US"/>
          </a:p>
        </p:txBody>
      </p:sp>
    </p:spTree>
    <p:extLst>
      <p:ext uri="{BB962C8B-B14F-4D97-AF65-F5344CB8AC3E}">
        <p14:creationId xmlns:p14="http://schemas.microsoft.com/office/powerpoint/2010/main" val="1024578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4"/>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E45CE6C-306F-406F-BB5C-A7CEA1B5A1E5}" type="datetimeFigureOut">
              <a:rPr lang="en-US" smtClean="0"/>
              <a:t>11/26/2022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84FDBB-58C0-433C-BD20-BB2D52DA8A7C}" type="slidenum">
              <a:rPr lang="en-US" smtClean="0"/>
              <a:t>‹#›</a:t>
            </a:fld>
            <a:endParaRPr lang="en-US"/>
          </a:p>
        </p:txBody>
      </p:sp>
    </p:spTree>
    <p:extLst>
      <p:ext uri="{BB962C8B-B14F-4D97-AF65-F5344CB8AC3E}">
        <p14:creationId xmlns:p14="http://schemas.microsoft.com/office/powerpoint/2010/main" val="2355078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MY"/>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smtClean="0"/>
              <a:t>Click to edit Master subtitle style</a:t>
            </a:r>
            <a:endParaRPr lang="en-MY"/>
          </a:p>
        </p:txBody>
      </p:sp>
    </p:spTree>
    <p:extLst>
      <p:ext uri="{BB962C8B-B14F-4D97-AF65-F5344CB8AC3E}">
        <p14:creationId xmlns:p14="http://schemas.microsoft.com/office/powerpoint/2010/main" val="654473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smtClean="0"/>
              <a:t>Click to edit Master title style</a:t>
            </a:r>
            <a:endParaRPr lang="en-MY"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Tree>
    <p:extLst>
      <p:ext uri="{BB962C8B-B14F-4D97-AF65-F5344CB8AC3E}">
        <p14:creationId xmlns:p14="http://schemas.microsoft.com/office/powerpoint/2010/main" val="820206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MY"/>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en-US" smtClean="0"/>
              <a:t>Click to edit Master text styles</a:t>
            </a:r>
          </a:p>
        </p:txBody>
      </p:sp>
    </p:spTree>
    <p:extLst>
      <p:ext uri="{BB962C8B-B14F-4D97-AF65-F5344CB8AC3E}">
        <p14:creationId xmlns:p14="http://schemas.microsoft.com/office/powerpoint/2010/main" val="4142424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sz="half" idx="1"/>
          </p:nvPr>
        </p:nvSpPr>
        <p:spPr>
          <a:xfrm>
            <a:off x="112186" y="1771651"/>
            <a:ext cx="5869516" cy="4864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Content Placeholder 3"/>
          <p:cNvSpPr>
            <a:spLocks noGrp="1"/>
          </p:cNvSpPr>
          <p:nvPr>
            <p:ph sz="half" idx="2"/>
          </p:nvPr>
        </p:nvSpPr>
        <p:spPr>
          <a:xfrm>
            <a:off x="6184902" y="1771651"/>
            <a:ext cx="5871633" cy="4864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Tree>
    <p:extLst>
      <p:ext uri="{BB962C8B-B14F-4D97-AF65-F5344CB8AC3E}">
        <p14:creationId xmlns:p14="http://schemas.microsoft.com/office/powerpoint/2010/main" val="2483537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p:spPr>
        <p:txBody>
          <a:bodyPr/>
          <a:lstStyle>
            <a:lvl1pPr>
              <a:defRPr/>
            </a:lvl1pPr>
          </a:lstStyle>
          <a:p>
            <a:r>
              <a:rPr lang="en-US" smtClean="0"/>
              <a:t>Click to edit Master title style</a:t>
            </a:r>
            <a:endParaRPr lang="en-MY"/>
          </a:p>
        </p:txBody>
      </p:sp>
      <p:sp>
        <p:nvSpPr>
          <p:cNvPr id="3" name="Text Placeholder 2"/>
          <p:cNvSpPr>
            <a:spLocks noGrp="1"/>
          </p:cNvSpPr>
          <p:nvPr>
            <p:ph type="body" idx="1"/>
          </p:nvPr>
        </p:nvSpPr>
        <p:spPr>
          <a:xfrm>
            <a:off x="609600" y="1535113"/>
            <a:ext cx="5386917" cy="639763"/>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Tree>
    <p:extLst>
      <p:ext uri="{BB962C8B-B14F-4D97-AF65-F5344CB8AC3E}">
        <p14:creationId xmlns:p14="http://schemas.microsoft.com/office/powerpoint/2010/main" val="29853722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theme" Target="../theme/theme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image" Target="../media/image2.jpeg"/><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4890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sldNum="0" hdr="0" ftr="0" dt="0"/>
  <p:txStyles>
    <p:titleStyle>
      <a:lvl1pPr algn="ctr" defTabSz="1219170"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tile tx="0" ty="0" sx="100000" sy="100000" flip="none" algn="tl"/>
        </a:blipFill>
        <a:effectLst/>
      </p:bgPr>
    </p:bg>
    <p:spTree>
      <p:nvGrpSpPr>
        <p:cNvPr id="1" name=""/>
        <p:cNvGrpSpPr/>
        <p:nvPr/>
      </p:nvGrpSpPr>
      <p:grpSpPr>
        <a:xfrm>
          <a:off x="0" y="0"/>
          <a:ext cx="0" cy="0"/>
          <a:chOff x="0" y="0"/>
          <a:chExt cx="0" cy="0"/>
        </a:xfrm>
      </p:grpSpPr>
      <p:pic>
        <p:nvPicPr>
          <p:cNvPr id="1026" name="Picture 2" descr="C:\WINDOWS\Profiles\Linda\Desktop\McGraw-Hill\99006 SiegelPPT\Final\SHorzbrdr.jpg"/>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2"/>
            <a:ext cx="12192000" cy="70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descr="Parchment"/>
          <p:cNvSpPr>
            <a:spLocks noChangeArrowheads="1"/>
          </p:cNvSpPr>
          <p:nvPr/>
        </p:nvSpPr>
        <p:spPr bwMode="auto">
          <a:xfrm>
            <a:off x="0" y="685800"/>
            <a:ext cx="12192000" cy="1066800"/>
          </a:xfrm>
          <a:prstGeom prst="rect">
            <a:avLst/>
          </a:prstGeom>
          <a:gradFill rotWithShape="0">
            <a:gsLst>
              <a:gs pos="0">
                <a:srgbClr val="D7C2AD"/>
              </a:gs>
              <a:gs pos="100000">
                <a:srgbClr val="F5F0EB"/>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MY" altLang="en-US" sz="2400" smtClean="0"/>
          </a:p>
        </p:txBody>
      </p:sp>
      <p:sp>
        <p:nvSpPr>
          <p:cNvPr id="1028" name="Line 4"/>
          <p:cNvSpPr>
            <a:spLocks noChangeShapeType="1"/>
          </p:cNvSpPr>
          <p:nvPr/>
        </p:nvSpPr>
        <p:spPr bwMode="auto">
          <a:xfrm>
            <a:off x="0" y="685800"/>
            <a:ext cx="10464800" cy="0"/>
          </a:xfrm>
          <a:prstGeom prst="line">
            <a:avLst/>
          </a:prstGeom>
          <a:noFill/>
          <a:ln w="57150">
            <a:solidFill>
              <a:srgbClr val="0099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9" name="Rectangle 5"/>
          <p:cNvSpPr>
            <a:spLocks noGrp="1" noChangeArrowheads="1"/>
          </p:cNvSpPr>
          <p:nvPr>
            <p:ph type="title"/>
          </p:nvPr>
        </p:nvSpPr>
        <p:spPr bwMode="auto">
          <a:xfrm>
            <a:off x="304802" y="609600"/>
            <a:ext cx="11476567"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5" tIns="45718" rIns="91435" bIns="45718" numCol="1" anchor="ctr" anchorCtr="0" compatLnSpc="1">
            <a:prstTxWarp prst="textNoShape">
              <a:avLst/>
            </a:prstTxWarp>
          </a:bodyPr>
          <a:lstStyle/>
          <a:p>
            <a:pPr lvl="0"/>
            <a:r>
              <a:rPr lang="en-US" altLang="en-US" smtClean="0"/>
              <a:t>Click to edit Master title style</a:t>
            </a:r>
          </a:p>
        </p:txBody>
      </p:sp>
      <p:sp>
        <p:nvSpPr>
          <p:cNvPr id="1030" name="Rectangle 6"/>
          <p:cNvSpPr>
            <a:spLocks noGrp="1" noChangeArrowheads="1"/>
          </p:cNvSpPr>
          <p:nvPr>
            <p:ph type="body" idx="1"/>
          </p:nvPr>
        </p:nvSpPr>
        <p:spPr bwMode="auto">
          <a:xfrm>
            <a:off x="112184" y="1771651"/>
            <a:ext cx="11944349" cy="4864100"/>
          </a:xfrm>
          <a:prstGeom prst="rect">
            <a:avLst/>
          </a:prstGeom>
          <a:solidFill>
            <a:srgbClr val="FFF3F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5" tIns="45718" rIns="91435" bIns="4571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9399" name="Text Box 7"/>
          <p:cNvSpPr txBox="1">
            <a:spLocks noChangeArrowheads="1"/>
          </p:cNvSpPr>
          <p:nvPr/>
        </p:nvSpPr>
        <p:spPr bwMode="auto">
          <a:xfrm>
            <a:off x="232833" y="6627814"/>
            <a:ext cx="2305051" cy="2417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728" tIns="35865" rIns="71728" bIns="35865">
            <a:spAutoFit/>
          </a:bodyPr>
          <a:lstStyle>
            <a:lvl1pPr defTabSz="717550">
              <a:defRPr sz="2400">
                <a:solidFill>
                  <a:schemeClr val="tx1"/>
                </a:solidFill>
                <a:latin typeface="Times New Roman" pitchFamily="18" charset="0"/>
              </a:defRPr>
            </a:lvl1pPr>
            <a:lvl2pPr marL="358775" defTabSz="717550">
              <a:defRPr sz="2400">
                <a:solidFill>
                  <a:schemeClr val="tx1"/>
                </a:solidFill>
                <a:latin typeface="Times New Roman" pitchFamily="18" charset="0"/>
              </a:defRPr>
            </a:lvl2pPr>
            <a:lvl3pPr marL="717550" defTabSz="717550">
              <a:defRPr sz="2400">
                <a:solidFill>
                  <a:schemeClr val="tx1"/>
                </a:solidFill>
                <a:latin typeface="Times New Roman" pitchFamily="18" charset="0"/>
              </a:defRPr>
            </a:lvl3pPr>
            <a:lvl4pPr marL="1077913" defTabSz="717550">
              <a:defRPr sz="2400">
                <a:solidFill>
                  <a:schemeClr val="tx1"/>
                </a:solidFill>
                <a:latin typeface="Times New Roman" pitchFamily="18" charset="0"/>
              </a:defRPr>
            </a:lvl4pPr>
            <a:lvl5pPr marL="1433513" defTabSz="717550">
              <a:defRPr sz="2400">
                <a:solidFill>
                  <a:schemeClr val="tx1"/>
                </a:solidFill>
                <a:latin typeface="Times New Roman" pitchFamily="18" charset="0"/>
              </a:defRPr>
            </a:lvl5pPr>
            <a:lvl6pPr marL="1890713" defTabSz="717550" eaLnBrk="0" fontAlgn="base" hangingPunct="0">
              <a:spcBef>
                <a:spcPct val="0"/>
              </a:spcBef>
              <a:spcAft>
                <a:spcPct val="0"/>
              </a:spcAft>
              <a:defRPr sz="2400">
                <a:solidFill>
                  <a:schemeClr val="tx1"/>
                </a:solidFill>
                <a:latin typeface="Times New Roman" pitchFamily="18" charset="0"/>
              </a:defRPr>
            </a:lvl6pPr>
            <a:lvl7pPr marL="2347913" defTabSz="717550" eaLnBrk="0" fontAlgn="base" hangingPunct="0">
              <a:spcBef>
                <a:spcPct val="0"/>
              </a:spcBef>
              <a:spcAft>
                <a:spcPct val="0"/>
              </a:spcAft>
              <a:defRPr sz="2400">
                <a:solidFill>
                  <a:schemeClr val="tx1"/>
                </a:solidFill>
                <a:latin typeface="Times New Roman" pitchFamily="18" charset="0"/>
              </a:defRPr>
            </a:lvl7pPr>
            <a:lvl8pPr marL="2805113" defTabSz="717550" eaLnBrk="0" fontAlgn="base" hangingPunct="0">
              <a:spcBef>
                <a:spcPct val="0"/>
              </a:spcBef>
              <a:spcAft>
                <a:spcPct val="0"/>
              </a:spcAft>
              <a:defRPr sz="2400">
                <a:solidFill>
                  <a:schemeClr val="tx1"/>
                </a:solidFill>
                <a:latin typeface="Times New Roman" pitchFamily="18" charset="0"/>
              </a:defRPr>
            </a:lvl8pPr>
            <a:lvl9pPr marL="3262313" defTabSz="717550" eaLnBrk="0" fontAlgn="base" hangingPunct="0">
              <a:spcBef>
                <a:spcPct val="0"/>
              </a:spcBef>
              <a:spcAft>
                <a:spcPct val="0"/>
              </a:spcAft>
              <a:defRPr sz="2400">
                <a:solidFill>
                  <a:schemeClr val="tx1"/>
                </a:solidFill>
                <a:latin typeface="Times New Roman" pitchFamily="18" charset="0"/>
              </a:defRPr>
            </a:lvl9pPr>
          </a:lstStyle>
          <a:p>
            <a:pPr>
              <a:spcBef>
                <a:spcPct val="50000"/>
              </a:spcBef>
              <a:defRPr/>
            </a:pPr>
            <a:r>
              <a:rPr lang="en-US" altLang="en-US" sz="1100" b="1" i="1" smtClean="0">
                <a:latin typeface="Book Antiqua" pitchFamily="18" charset="0"/>
              </a:rPr>
              <a:t>Irwin/McGraw-Hill</a:t>
            </a:r>
            <a:endParaRPr lang="en-US" altLang="en-US" sz="1200" smtClean="0"/>
          </a:p>
        </p:txBody>
      </p:sp>
      <p:sp>
        <p:nvSpPr>
          <p:cNvPr id="59401" name="Text Box 9"/>
          <p:cNvSpPr txBox="1">
            <a:spLocks noChangeArrowheads="1"/>
          </p:cNvSpPr>
          <p:nvPr/>
        </p:nvSpPr>
        <p:spPr bwMode="auto">
          <a:xfrm>
            <a:off x="9067802" y="6597651"/>
            <a:ext cx="3119967" cy="251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981" tIns="40492" rIns="80981" bIns="40492">
            <a:spAutoFit/>
          </a:bodyPr>
          <a:lstStyle>
            <a:lvl1pPr defTabSz="809625">
              <a:defRPr sz="2400">
                <a:solidFill>
                  <a:schemeClr val="tx1"/>
                </a:solidFill>
                <a:latin typeface="Times New Roman" pitchFamily="18" charset="0"/>
              </a:defRPr>
            </a:lvl1pPr>
            <a:lvl2pPr marL="404813" defTabSz="809625">
              <a:defRPr sz="2400">
                <a:solidFill>
                  <a:schemeClr val="tx1"/>
                </a:solidFill>
                <a:latin typeface="Times New Roman" pitchFamily="18" charset="0"/>
              </a:defRPr>
            </a:lvl2pPr>
            <a:lvl3pPr marL="809625" defTabSz="809625">
              <a:defRPr sz="2400">
                <a:solidFill>
                  <a:schemeClr val="tx1"/>
                </a:solidFill>
                <a:latin typeface="Times New Roman" pitchFamily="18" charset="0"/>
              </a:defRPr>
            </a:lvl3pPr>
            <a:lvl4pPr marL="1217613" defTabSz="809625">
              <a:defRPr sz="2400">
                <a:solidFill>
                  <a:schemeClr val="tx1"/>
                </a:solidFill>
                <a:latin typeface="Times New Roman" pitchFamily="18" charset="0"/>
              </a:defRPr>
            </a:lvl4pPr>
            <a:lvl5pPr marL="1617663" defTabSz="809625">
              <a:defRPr sz="2400">
                <a:solidFill>
                  <a:schemeClr val="tx1"/>
                </a:solidFill>
                <a:latin typeface="Times New Roman" pitchFamily="18" charset="0"/>
              </a:defRPr>
            </a:lvl5pPr>
            <a:lvl6pPr marL="2074863" defTabSz="809625" eaLnBrk="0" fontAlgn="base" hangingPunct="0">
              <a:spcBef>
                <a:spcPct val="0"/>
              </a:spcBef>
              <a:spcAft>
                <a:spcPct val="0"/>
              </a:spcAft>
              <a:defRPr sz="2400">
                <a:solidFill>
                  <a:schemeClr val="tx1"/>
                </a:solidFill>
                <a:latin typeface="Times New Roman" pitchFamily="18" charset="0"/>
              </a:defRPr>
            </a:lvl6pPr>
            <a:lvl7pPr marL="2532063" defTabSz="809625" eaLnBrk="0" fontAlgn="base" hangingPunct="0">
              <a:spcBef>
                <a:spcPct val="0"/>
              </a:spcBef>
              <a:spcAft>
                <a:spcPct val="0"/>
              </a:spcAft>
              <a:defRPr sz="2400">
                <a:solidFill>
                  <a:schemeClr val="tx1"/>
                </a:solidFill>
                <a:latin typeface="Times New Roman" pitchFamily="18" charset="0"/>
              </a:defRPr>
            </a:lvl7pPr>
            <a:lvl8pPr marL="2989263" defTabSz="809625" eaLnBrk="0" fontAlgn="base" hangingPunct="0">
              <a:spcBef>
                <a:spcPct val="0"/>
              </a:spcBef>
              <a:spcAft>
                <a:spcPct val="0"/>
              </a:spcAft>
              <a:defRPr sz="2400">
                <a:solidFill>
                  <a:schemeClr val="tx1"/>
                </a:solidFill>
                <a:latin typeface="Times New Roman" pitchFamily="18" charset="0"/>
              </a:defRPr>
            </a:lvl8pPr>
            <a:lvl9pPr marL="3446463" defTabSz="809625" eaLnBrk="0" fontAlgn="base" hangingPunct="0">
              <a:spcBef>
                <a:spcPct val="0"/>
              </a:spcBef>
              <a:spcAft>
                <a:spcPct val="0"/>
              </a:spcAft>
              <a:defRPr sz="2400">
                <a:solidFill>
                  <a:schemeClr val="tx1"/>
                </a:solidFill>
                <a:latin typeface="Times New Roman" pitchFamily="18" charset="0"/>
              </a:defRPr>
            </a:lvl9pPr>
          </a:lstStyle>
          <a:p>
            <a:pPr>
              <a:spcBef>
                <a:spcPct val="50000"/>
              </a:spcBef>
              <a:defRPr/>
            </a:pPr>
            <a:r>
              <a:rPr lang="en-US" altLang="en-US" sz="1100" b="1" i="1" smtClean="0"/>
              <a:t>© Andrew F. Siegel, 1997 and 2000 </a:t>
            </a:r>
          </a:p>
        </p:txBody>
      </p:sp>
      <p:sp>
        <p:nvSpPr>
          <p:cNvPr id="1033" name="Text Box 10"/>
          <p:cNvSpPr txBox="1">
            <a:spLocks noChangeArrowheads="1"/>
          </p:cNvSpPr>
          <p:nvPr/>
        </p:nvSpPr>
        <p:spPr bwMode="auto">
          <a:xfrm>
            <a:off x="101600" y="0"/>
            <a:ext cx="12192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defRPr/>
            </a:pPr>
            <a:r>
              <a:rPr lang="en-US" altLang="en-US" sz="2000" b="1" smtClean="0">
                <a:solidFill>
                  <a:srgbClr val="FFFFFF"/>
                </a:solidFill>
                <a:latin typeface="Arial" panose="020B0604020202020204" pitchFamily="34" charset="0"/>
              </a:rPr>
              <a:t>3-</a:t>
            </a:r>
            <a:fld id="{B8322252-00FE-4586-A8D5-7140753D8D66}" type="slidenum">
              <a:rPr lang="en-US" altLang="en-US" sz="2000" b="1" smtClean="0">
                <a:solidFill>
                  <a:srgbClr val="FFFFFF"/>
                </a:solidFill>
                <a:latin typeface="Arial" panose="020B0604020202020204" pitchFamily="34" charset="0"/>
              </a:rPr>
              <a:pPr algn="ctr">
                <a:spcBef>
                  <a:spcPct val="50000"/>
                </a:spcBef>
                <a:defRPr/>
              </a:pPr>
              <a:t>‹#›</a:t>
            </a:fld>
            <a:endParaRPr lang="en-US" altLang="en-US" sz="2400" smtClean="0"/>
          </a:p>
        </p:txBody>
      </p:sp>
    </p:spTree>
    <p:extLst>
      <p:ext uri="{BB962C8B-B14F-4D97-AF65-F5344CB8AC3E}">
        <p14:creationId xmlns:p14="http://schemas.microsoft.com/office/powerpoint/2010/main" val="3117882"/>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Lst>
  <p:txStyles>
    <p:titleStyle>
      <a:lvl1pPr algn="l" rtl="0" eaLnBrk="0" fontAlgn="base" hangingPunct="0">
        <a:spcBef>
          <a:spcPct val="0"/>
        </a:spcBef>
        <a:spcAft>
          <a:spcPct val="0"/>
        </a:spcAft>
        <a:defRPr sz="4100">
          <a:solidFill>
            <a:schemeClr val="tx2"/>
          </a:solidFill>
          <a:latin typeface="+mj-lt"/>
          <a:ea typeface="+mj-ea"/>
          <a:cs typeface="+mj-cs"/>
        </a:defRPr>
      </a:lvl1pPr>
      <a:lvl2pPr algn="l" rtl="0" eaLnBrk="0" fontAlgn="base" hangingPunct="0">
        <a:spcBef>
          <a:spcPct val="0"/>
        </a:spcBef>
        <a:spcAft>
          <a:spcPct val="0"/>
        </a:spcAft>
        <a:defRPr sz="4100">
          <a:solidFill>
            <a:schemeClr val="tx2"/>
          </a:solidFill>
          <a:latin typeface="Arial Narrow" pitchFamily="34" charset="0"/>
        </a:defRPr>
      </a:lvl2pPr>
      <a:lvl3pPr algn="l" rtl="0" eaLnBrk="0" fontAlgn="base" hangingPunct="0">
        <a:spcBef>
          <a:spcPct val="0"/>
        </a:spcBef>
        <a:spcAft>
          <a:spcPct val="0"/>
        </a:spcAft>
        <a:defRPr sz="4100">
          <a:solidFill>
            <a:schemeClr val="tx2"/>
          </a:solidFill>
          <a:latin typeface="Arial Narrow" pitchFamily="34" charset="0"/>
        </a:defRPr>
      </a:lvl3pPr>
      <a:lvl4pPr algn="l" rtl="0" eaLnBrk="0" fontAlgn="base" hangingPunct="0">
        <a:spcBef>
          <a:spcPct val="0"/>
        </a:spcBef>
        <a:spcAft>
          <a:spcPct val="0"/>
        </a:spcAft>
        <a:defRPr sz="4100">
          <a:solidFill>
            <a:schemeClr val="tx2"/>
          </a:solidFill>
          <a:latin typeface="Arial Narrow" pitchFamily="34" charset="0"/>
        </a:defRPr>
      </a:lvl4pPr>
      <a:lvl5pPr algn="l" rtl="0" eaLnBrk="0" fontAlgn="base" hangingPunct="0">
        <a:spcBef>
          <a:spcPct val="0"/>
        </a:spcBef>
        <a:spcAft>
          <a:spcPct val="0"/>
        </a:spcAft>
        <a:defRPr sz="4100">
          <a:solidFill>
            <a:schemeClr val="tx2"/>
          </a:solidFill>
          <a:latin typeface="Arial Narrow" pitchFamily="34" charset="0"/>
        </a:defRPr>
      </a:lvl5pPr>
      <a:lvl6pPr marL="457189" algn="l" rtl="0" eaLnBrk="0" fontAlgn="base" hangingPunct="0">
        <a:spcBef>
          <a:spcPct val="0"/>
        </a:spcBef>
        <a:spcAft>
          <a:spcPct val="0"/>
        </a:spcAft>
        <a:defRPr sz="4100">
          <a:solidFill>
            <a:schemeClr val="tx2"/>
          </a:solidFill>
          <a:latin typeface="Arial Narrow" pitchFamily="34" charset="0"/>
        </a:defRPr>
      </a:lvl6pPr>
      <a:lvl7pPr marL="914377" algn="l" rtl="0" eaLnBrk="0" fontAlgn="base" hangingPunct="0">
        <a:spcBef>
          <a:spcPct val="0"/>
        </a:spcBef>
        <a:spcAft>
          <a:spcPct val="0"/>
        </a:spcAft>
        <a:defRPr sz="4100">
          <a:solidFill>
            <a:schemeClr val="tx2"/>
          </a:solidFill>
          <a:latin typeface="Arial Narrow" pitchFamily="34" charset="0"/>
        </a:defRPr>
      </a:lvl7pPr>
      <a:lvl8pPr marL="1371566" algn="l" rtl="0" eaLnBrk="0" fontAlgn="base" hangingPunct="0">
        <a:spcBef>
          <a:spcPct val="0"/>
        </a:spcBef>
        <a:spcAft>
          <a:spcPct val="0"/>
        </a:spcAft>
        <a:defRPr sz="4100">
          <a:solidFill>
            <a:schemeClr val="tx2"/>
          </a:solidFill>
          <a:latin typeface="Arial Narrow" pitchFamily="34" charset="0"/>
        </a:defRPr>
      </a:lvl8pPr>
      <a:lvl9pPr marL="1828754" algn="l" rtl="0" eaLnBrk="0" fontAlgn="base" hangingPunct="0">
        <a:spcBef>
          <a:spcPct val="0"/>
        </a:spcBef>
        <a:spcAft>
          <a:spcPct val="0"/>
        </a:spcAft>
        <a:defRPr sz="4100">
          <a:solidFill>
            <a:schemeClr val="tx2"/>
          </a:solidFill>
          <a:latin typeface="Arial Narrow" pitchFamily="34" charset="0"/>
        </a:defRPr>
      </a:lvl9pPr>
    </p:titleStyle>
    <p:bodyStyle>
      <a:lvl1pPr marL="252407" indent="-252407" algn="l" rtl="0" eaLnBrk="0" fontAlgn="base" hangingPunct="0">
        <a:spcBef>
          <a:spcPct val="20000"/>
        </a:spcBef>
        <a:spcAft>
          <a:spcPct val="0"/>
        </a:spcAft>
        <a:buClr>
          <a:schemeClr val="tx2"/>
        </a:buClr>
        <a:buSzPct val="65000"/>
        <a:buFont typeface="Wingdings" panose="05000000000000000000" pitchFamily="2" charset="2"/>
        <a:buChar char="u"/>
        <a:defRPr sz="2700">
          <a:solidFill>
            <a:schemeClr val="tx1"/>
          </a:solidFill>
          <a:latin typeface="+mn-lt"/>
          <a:ea typeface="+mn-ea"/>
          <a:cs typeface="+mn-cs"/>
        </a:defRPr>
      </a:lvl1pPr>
      <a:lvl2pPr marL="665146" indent="-284156" algn="l" rtl="0" eaLnBrk="0" fontAlgn="base" hangingPunct="0">
        <a:spcBef>
          <a:spcPct val="20000"/>
        </a:spcBef>
        <a:spcAft>
          <a:spcPct val="0"/>
        </a:spcAft>
        <a:buClr>
          <a:schemeClr val="accent1"/>
        </a:buClr>
        <a:buSzPct val="65000"/>
        <a:buFont typeface="Wingdings" panose="05000000000000000000" pitchFamily="2" charset="2"/>
        <a:buChar char="l"/>
        <a:defRPr sz="2300">
          <a:solidFill>
            <a:schemeClr val="tx1"/>
          </a:solidFill>
          <a:latin typeface="+mn-lt"/>
        </a:defRPr>
      </a:lvl2pPr>
      <a:lvl3pPr marL="1036613" indent="-242882" algn="l" rtl="0" eaLnBrk="0" fontAlgn="base" hangingPunct="0">
        <a:spcBef>
          <a:spcPct val="20000"/>
        </a:spcBef>
        <a:spcAft>
          <a:spcPct val="0"/>
        </a:spcAft>
        <a:buClr>
          <a:schemeClr val="accent2"/>
        </a:buClr>
        <a:buSzPct val="75000"/>
        <a:buFont typeface="Wingdings" panose="05000000000000000000" pitchFamily="2" charset="2"/>
        <a:buChar char="n"/>
        <a:defRPr sz="2000">
          <a:solidFill>
            <a:schemeClr val="tx1"/>
          </a:solidFill>
          <a:latin typeface="+mn-lt"/>
        </a:defRPr>
      </a:lvl3pPr>
      <a:lvl4pPr marL="1435064" indent="-269868" algn="l" rtl="0" eaLnBrk="0" fontAlgn="base" hangingPunct="0">
        <a:spcBef>
          <a:spcPct val="20000"/>
        </a:spcBef>
        <a:spcAft>
          <a:spcPct val="0"/>
        </a:spcAft>
        <a:buClr>
          <a:schemeClr val="folHlink"/>
        </a:buClr>
        <a:buSzPct val="75000"/>
        <a:buFont typeface="Wingdings" panose="05000000000000000000" pitchFamily="2" charset="2"/>
        <a:buChar char="l"/>
        <a:defRPr sz="2000">
          <a:solidFill>
            <a:schemeClr val="tx1"/>
          </a:solidFill>
          <a:latin typeface="+mn-lt"/>
        </a:defRPr>
      </a:lvl4pPr>
      <a:lvl5pPr marL="1819229" indent="-253994" algn="l" rtl="0" eaLnBrk="0" fontAlgn="base" hangingPunct="0">
        <a:spcBef>
          <a:spcPct val="20000"/>
        </a:spcBef>
        <a:spcAft>
          <a:spcPct val="0"/>
        </a:spcAft>
        <a:buClr>
          <a:schemeClr val="hlink"/>
        </a:buClr>
        <a:buSzPct val="75000"/>
        <a:buFont typeface="Wingdings" panose="05000000000000000000" pitchFamily="2" charset="2"/>
        <a:buChar char="n"/>
        <a:defRPr sz="2000">
          <a:solidFill>
            <a:schemeClr val="tx1"/>
          </a:solidFill>
          <a:latin typeface="+mn-lt"/>
        </a:defRPr>
      </a:lvl5pPr>
      <a:lvl6pPr marL="2276418" indent="-253994" algn="l" rtl="0" eaLnBrk="0" fontAlgn="base" hangingPunct="0">
        <a:spcBef>
          <a:spcPct val="20000"/>
        </a:spcBef>
        <a:spcAft>
          <a:spcPct val="0"/>
        </a:spcAft>
        <a:buClr>
          <a:schemeClr val="hlink"/>
        </a:buClr>
        <a:buSzPct val="75000"/>
        <a:buFont typeface="Wingdings" pitchFamily="2" charset="2"/>
        <a:buChar char="n"/>
        <a:defRPr sz="2000">
          <a:solidFill>
            <a:schemeClr val="tx1"/>
          </a:solidFill>
          <a:latin typeface="+mn-lt"/>
        </a:defRPr>
      </a:lvl6pPr>
      <a:lvl7pPr marL="2733606" indent="-253994" algn="l" rtl="0" eaLnBrk="0" fontAlgn="base" hangingPunct="0">
        <a:spcBef>
          <a:spcPct val="20000"/>
        </a:spcBef>
        <a:spcAft>
          <a:spcPct val="0"/>
        </a:spcAft>
        <a:buClr>
          <a:schemeClr val="hlink"/>
        </a:buClr>
        <a:buSzPct val="75000"/>
        <a:buFont typeface="Wingdings" pitchFamily="2" charset="2"/>
        <a:buChar char="n"/>
        <a:defRPr sz="2000">
          <a:solidFill>
            <a:schemeClr val="tx1"/>
          </a:solidFill>
          <a:latin typeface="+mn-lt"/>
        </a:defRPr>
      </a:lvl7pPr>
      <a:lvl8pPr marL="3190795" indent="-253994" algn="l" rtl="0" eaLnBrk="0" fontAlgn="base" hangingPunct="0">
        <a:spcBef>
          <a:spcPct val="20000"/>
        </a:spcBef>
        <a:spcAft>
          <a:spcPct val="0"/>
        </a:spcAft>
        <a:buClr>
          <a:schemeClr val="hlink"/>
        </a:buClr>
        <a:buSzPct val="75000"/>
        <a:buFont typeface="Wingdings" pitchFamily="2" charset="2"/>
        <a:buChar char="n"/>
        <a:defRPr sz="2000">
          <a:solidFill>
            <a:schemeClr val="tx1"/>
          </a:solidFill>
          <a:latin typeface="+mn-lt"/>
        </a:defRPr>
      </a:lvl8pPr>
      <a:lvl9pPr marL="3647983" indent="-253994" algn="l" rtl="0" eaLnBrk="0" fontAlgn="base" hangingPunct="0">
        <a:spcBef>
          <a:spcPct val="20000"/>
        </a:spcBef>
        <a:spcAft>
          <a:spcPct val="0"/>
        </a:spcAft>
        <a:buClr>
          <a:schemeClr val="hlink"/>
        </a:buClr>
        <a:buSzPct val="75000"/>
        <a:buFont typeface="Wingdings" pitchFamily="2" charset="2"/>
        <a:buChar char="n"/>
        <a:defRPr sz="20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2688" y="2843783"/>
            <a:ext cx="10363200" cy="768097"/>
          </a:xfrm>
        </p:spPr>
        <p:txBody>
          <a:bodyPr>
            <a:noAutofit/>
          </a:bodyPr>
          <a:lstStyle/>
          <a:p>
            <a:r>
              <a:rPr lang="en-US" sz="5400" b="1" dirty="0">
                <a:solidFill>
                  <a:srgbClr val="C00000"/>
                </a:solidFill>
                <a:latin typeface="Arial" panose="020B0604020202020204" pitchFamily="34" charset="0"/>
                <a:cs typeface="Arial" panose="020B0604020202020204" pitchFamily="34" charset="0"/>
              </a:rPr>
              <a:t>Exploratory  Data Analysis</a:t>
            </a:r>
            <a:endParaRPr lang="en-IN" sz="5400" b="1" dirty="0">
              <a:solidFill>
                <a:srgbClr val="C00000"/>
              </a:solidFill>
              <a:latin typeface="Arial" panose="020B0604020202020204" pitchFamily="34" charset="0"/>
              <a:cs typeface="Arial" panose="020B0604020202020204" pitchFamily="34" charset="0"/>
            </a:endParaRPr>
          </a:p>
        </p:txBody>
      </p:sp>
      <p:pic>
        <p:nvPicPr>
          <p:cNvPr id="6" name="Picture 5"/>
          <p:cNvPicPr>
            <a:picLocks noChangeAspect="1"/>
          </p:cNvPicPr>
          <p:nvPr/>
        </p:nvPicPr>
        <p:blipFill rotWithShape="1">
          <a:blip r:embed="rId2"/>
          <a:srcRect t="1622" b="6597"/>
          <a:stretch/>
        </p:blipFill>
        <p:spPr>
          <a:xfrm>
            <a:off x="3739942" y="3998997"/>
            <a:ext cx="4382933" cy="2242631"/>
          </a:xfrm>
          <a:prstGeom prst="rect">
            <a:avLst/>
          </a:prstGeom>
        </p:spPr>
      </p:pic>
      <p:sp>
        <p:nvSpPr>
          <p:cNvPr id="4" name="Subtitle 2"/>
          <p:cNvSpPr>
            <a:spLocks noGrp="1"/>
          </p:cNvSpPr>
          <p:nvPr>
            <p:ph type="subTitle" idx="1"/>
          </p:nvPr>
        </p:nvSpPr>
        <p:spPr>
          <a:xfrm>
            <a:off x="2845308" y="409527"/>
            <a:ext cx="6172200" cy="843060"/>
          </a:xfrm>
        </p:spPr>
        <p:txBody>
          <a:bodyPr/>
          <a:lstStyle/>
          <a:p>
            <a:r>
              <a:rPr lang="en-US" b="1" i="1" dirty="0" smtClean="0">
                <a:solidFill>
                  <a:srgbClr val="7030A0"/>
                </a:solidFill>
                <a:latin typeface="Arial" panose="020B0604020202020204" pitchFamily="34" charset="0"/>
                <a:cs typeface="Arial" panose="020B0604020202020204" pitchFamily="34" charset="0"/>
              </a:rPr>
              <a:t>Welcome</a:t>
            </a:r>
            <a:r>
              <a:rPr lang="en-US" b="1" dirty="0" smtClean="0">
                <a:solidFill>
                  <a:srgbClr val="0070C0"/>
                </a:solidFill>
                <a:latin typeface="Arial" panose="020B0604020202020204" pitchFamily="34" charset="0"/>
                <a:cs typeface="Arial" panose="020B0604020202020204" pitchFamily="34" charset="0"/>
              </a:rPr>
              <a:t> </a:t>
            </a:r>
          </a:p>
          <a:p>
            <a:r>
              <a:rPr lang="en-US" sz="2400" b="1" dirty="0" smtClean="0">
                <a:solidFill>
                  <a:schemeClr val="tx1"/>
                </a:solidFill>
                <a:latin typeface="Arial" panose="020B0604020202020204" pitchFamily="34" charset="0"/>
                <a:cs typeface="Arial" panose="020B0604020202020204" pitchFamily="34" charset="0"/>
              </a:rPr>
              <a:t>to</a:t>
            </a:r>
          </a:p>
          <a:p>
            <a:r>
              <a:rPr lang="en-US" sz="3600" b="1" dirty="0" smtClean="0">
                <a:solidFill>
                  <a:srgbClr val="0070C0"/>
                </a:solidFill>
                <a:latin typeface="Arial" panose="020B0604020202020204" pitchFamily="34" charset="0"/>
                <a:cs typeface="Arial" panose="020B0604020202020204" pitchFamily="34" charset="0"/>
              </a:rPr>
              <a:t>Technical Session</a:t>
            </a:r>
          </a:p>
          <a:p>
            <a:r>
              <a:rPr lang="en-US" sz="2400" b="1" dirty="0" smtClean="0">
                <a:solidFill>
                  <a:schemeClr val="tx1"/>
                </a:solidFill>
                <a:latin typeface="Arial" panose="020B0604020202020204" pitchFamily="34" charset="0"/>
                <a:cs typeface="Arial" panose="020B0604020202020204" pitchFamily="34" charset="0"/>
              </a:rPr>
              <a:t>on</a:t>
            </a:r>
            <a:endParaRPr lang="en-IN" sz="2400" b="1" dirty="0">
              <a:solidFill>
                <a:schemeClr val="tx1"/>
              </a:solidFill>
              <a:latin typeface="Arial" panose="020B0604020202020204" pitchFamily="34" charset="0"/>
              <a:cs typeface="Arial" panose="020B0604020202020204" pitchFamily="34" charset="0"/>
            </a:endParaRPr>
          </a:p>
        </p:txBody>
      </p:sp>
      <p:sp>
        <p:nvSpPr>
          <p:cNvPr id="5" name="Rectangle 4"/>
          <p:cNvSpPr/>
          <p:nvPr/>
        </p:nvSpPr>
        <p:spPr>
          <a:xfrm>
            <a:off x="212621" y="151760"/>
            <a:ext cx="11647147" cy="6614800"/>
          </a:xfrm>
          <a:prstGeom prst="rect">
            <a:avLst/>
          </a:prstGeom>
          <a:noFill/>
          <a:ln w="146050" cmpd="sng">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base">
              <a:spcBef>
                <a:spcPct val="0"/>
              </a:spcBef>
              <a:spcAft>
                <a:spcPct val="0"/>
              </a:spcAft>
              <a:defRPr/>
            </a:pPr>
            <a:endParaRPr lang="en-US" sz="1350">
              <a:solidFill>
                <a:prstClr val="white"/>
              </a:solidFill>
              <a:latin typeface="Calibri"/>
            </a:endParaRPr>
          </a:p>
        </p:txBody>
      </p:sp>
      <p:sp>
        <p:nvSpPr>
          <p:cNvPr id="7" name="Subtitle 2"/>
          <p:cNvSpPr txBox="1">
            <a:spLocks/>
          </p:cNvSpPr>
          <p:nvPr/>
        </p:nvSpPr>
        <p:spPr>
          <a:xfrm>
            <a:off x="8322906" y="4088898"/>
            <a:ext cx="3433665" cy="843060"/>
          </a:xfrm>
        </p:spPr>
        <p:txBody>
          <a:bodyPr/>
          <a:lstStyle>
            <a:lvl1pPr marL="0" indent="0" algn="ctr" defTabSz="1219170" rtl="0" eaLnBrk="1" latinLnBrk="0" hangingPunct="1">
              <a:spcBef>
                <a:spcPct val="20000"/>
              </a:spcBef>
              <a:buFont typeface="Arial" pitchFamily="34" charset="0"/>
              <a:buNone/>
              <a:defRPr sz="4267" kern="1200">
                <a:solidFill>
                  <a:schemeClr val="tx1">
                    <a:tint val="75000"/>
                  </a:schemeClr>
                </a:solidFill>
                <a:latin typeface="+mn-lt"/>
                <a:ea typeface="+mn-ea"/>
                <a:cs typeface="+mn-cs"/>
              </a:defRPr>
            </a:lvl1pPr>
            <a:lvl2pPr marL="457189" indent="0" algn="ctr" defTabSz="1219170" rtl="0" eaLnBrk="1" latinLnBrk="0" hangingPunct="1">
              <a:spcBef>
                <a:spcPct val="20000"/>
              </a:spcBef>
              <a:buFont typeface="Arial" pitchFamily="34" charset="0"/>
              <a:buNone/>
              <a:defRPr sz="3733" kern="1200">
                <a:solidFill>
                  <a:schemeClr val="tx1">
                    <a:tint val="75000"/>
                  </a:schemeClr>
                </a:solidFill>
                <a:latin typeface="+mn-lt"/>
                <a:ea typeface="+mn-ea"/>
                <a:cs typeface="+mn-cs"/>
              </a:defRPr>
            </a:lvl2pPr>
            <a:lvl3pPr marL="914377" indent="0" algn="ctr" defTabSz="121917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3pPr>
            <a:lvl4pPr marL="1371566" indent="0" algn="ctr" defTabSz="1219170" rtl="0" eaLnBrk="1" latinLnBrk="0" hangingPunct="1">
              <a:spcBef>
                <a:spcPct val="20000"/>
              </a:spcBef>
              <a:buFont typeface="Arial" pitchFamily="34" charset="0"/>
              <a:buNone/>
              <a:defRPr sz="2667" kern="1200">
                <a:solidFill>
                  <a:schemeClr val="tx1">
                    <a:tint val="75000"/>
                  </a:schemeClr>
                </a:solidFill>
                <a:latin typeface="+mn-lt"/>
                <a:ea typeface="+mn-ea"/>
                <a:cs typeface="+mn-cs"/>
              </a:defRPr>
            </a:lvl4pPr>
            <a:lvl5pPr marL="1828754" indent="0" algn="ctr" defTabSz="1219170" rtl="0" eaLnBrk="1" latinLnBrk="0" hangingPunct="1">
              <a:spcBef>
                <a:spcPct val="20000"/>
              </a:spcBef>
              <a:buFont typeface="Arial" pitchFamily="34" charset="0"/>
              <a:buNone/>
              <a:defRPr sz="2667" kern="1200">
                <a:solidFill>
                  <a:schemeClr val="tx1">
                    <a:tint val="75000"/>
                  </a:schemeClr>
                </a:solidFill>
                <a:latin typeface="+mn-lt"/>
                <a:ea typeface="+mn-ea"/>
                <a:cs typeface="+mn-cs"/>
              </a:defRPr>
            </a:lvl5pPr>
            <a:lvl6pPr marL="2285943" indent="0" algn="ctr" defTabSz="1219170" rtl="0" eaLnBrk="1" latinLnBrk="0" hangingPunct="1">
              <a:spcBef>
                <a:spcPct val="20000"/>
              </a:spcBef>
              <a:buFont typeface="Arial" pitchFamily="34" charset="0"/>
              <a:buNone/>
              <a:defRPr sz="2667" kern="1200">
                <a:solidFill>
                  <a:schemeClr val="tx1">
                    <a:tint val="75000"/>
                  </a:schemeClr>
                </a:solidFill>
                <a:latin typeface="+mn-lt"/>
                <a:ea typeface="+mn-ea"/>
                <a:cs typeface="+mn-cs"/>
              </a:defRPr>
            </a:lvl6pPr>
            <a:lvl7pPr marL="2743131" indent="0" algn="ctr" defTabSz="1219170" rtl="0" eaLnBrk="1" latinLnBrk="0" hangingPunct="1">
              <a:spcBef>
                <a:spcPct val="20000"/>
              </a:spcBef>
              <a:buFont typeface="Arial" pitchFamily="34" charset="0"/>
              <a:buNone/>
              <a:defRPr sz="2667" kern="1200">
                <a:solidFill>
                  <a:schemeClr val="tx1">
                    <a:tint val="75000"/>
                  </a:schemeClr>
                </a:solidFill>
                <a:latin typeface="+mn-lt"/>
                <a:ea typeface="+mn-ea"/>
                <a:cs typeface="+mn-cs"/>
              </a:defRPr>
            </a:lvl7pPr>
            <a:lvl8pPr marL="3200320" indent="0" algn="ctr" defTabSz="1219170" rtl="0" eaLnBrk="1" latinLnBrk="0" hangingPunct="1">
              <a:spcBef>
                <a:spcPct val="20000"/>
              </a:spcBef>
              <a:buFont typeface="Arial" pitchFamily="34" charset="0"/>
              <a:buNone/>
              <a:defRPr sz="2667" kern="1200">
                <a:solidFill>
                  <a:schemeClr val="tx1">
                    <a:tint val="75000"/>
                  </a:schemeClr>
                </a:solidFill>
                <a:latin typeface="+mn-lt"/>
                <a:ea typeface="+mn-ea"/>
                <a:cs typeface="+mn-cs"/>
              </a:defRPr>
            </a:lvl8pPr>
            <a:lvl9pPr marL="3657509" indent="0" algn="ctr" defTabSz="1219170" rtl="0" eaLnBrk="1" latinLnBrk="0" hangingPunct="1">
              <a:spcBef>
                <a:spcPct val="20000"/>
              </a:spcBef>
              <a:buFont typeface="Arial" pitchFamily="34" charset="0"/>
              <a:buNone/>
              <a:defRPr sz="2667" kern="1200">
                <a:solidFill>
                  <a:schemeClr val="tx1">
                    <a:tint val="75000"/>
                  </a:schemeClr>
                </a:solidFill>
                <a:latin typeface="+mn-lt"/>
                <a:ea typeface="+mn-ea"/>
                <a:cs typeface="+mn-cs"/>
              </a:defRPr>
            </a:lvl9pPr>
          </a:lstStyle>
          <a:p>
            <a:endParaRPr lang="en-IN" sz="24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41242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258" y="529773"/>
            <a:ext cx="10856685" cy="1143000"/>
          </a:xfrm>
        </p:spPr>
        <p:txBody>
          <a:bodyPr/>
          <a:lstStyle/>
          <a:p>
            <a:r>
              <a:rPr lang="en-US" sz="4800" dirty="0">
                <a:solidFill>
                  <a:srgbClr val="0C14B4"/>
                </a:solidFill>
              </a:rPr>
              <a:t>Data Format- Categorical Variables</a:t>
            </a:r>
          </a:p>
        </p:txBody>
      </p:sp>
      <p:sp>
        <p:nvSpPr>
          <p:cNvPr id="3" name="Content Placeholder 2"/>
          <p:cNvSpPr>
            <a:spLocks noGrp="1"/>
          </p:cNvSpPr>
          <p:nvPr>
            <p:ph idx="1"/>
          </p:nvPr>
        </p:nvSpPr>
        <p:spPr>
          <a:xfrm>
            <a:off x="464025" y="1845733"/>
            <a:ext cx="11354937" cy="4527771"/>
          </a:xfrm>
        </p:spPr>
        <p:txBody>
          <a:bodyPr>
            <a:normAutofit/>
          </a:bodyPr>
          <a:lstStyle/>
          <a:p>
            <a:pPr marL="241294" indent="-241294">
              <a:buFont typeface="Wingdings" panose="05000000000000000000" pitchFamily="2" charset="2"/>
              <a:buChar char="ü"/>
            </a:pPr>
            <a:r>
              <a:rPr lang="en-US" sz="1867" b="1" i="1" dirty="0"/>
              <a:t>Marital</a:t>
            </a:r>
            <a:r>
              <a:rPr lang="en-US" sz="1867" dirty="0"/>
              <a:t> - (Married , Single , Divorced)",</a:t>
            </a:r>
          </a:p>
          <a:p>
            <a:pPr marL="241294" indent="-241294">
              <a:buFont typeface="Wingdings" panose="05000000000000000000" pitchFamily="2" charset="2"/>
              <a:buChar char="ü"/>
            </a:pPr>
            <a:r>
              <a:rPr lang="en-US" sz="1867" b="1" i="1" dirty="0"/>
              <a:t>Job</a:t>
            </a:r>
            <a:r>
              <a:rPr lang="en-US" sz="1867" dirty="0"/>
              <a:t> - (Management,BlueCollar,Technician,entrepreneur,retired,admin.,services,selfemployed,</a:t>
            </a:r>
          </a:p>
          <a:p>
            <a:pPr marL="241294" indent="-241294">
              <a:buFont typeface="Wingdings" panose="05000000000000000000" pitchFamily="2" charset="2"/>
              <a:buChar char="ü"/>
            </a:pPr>
            <a:r>
              <a:rPr lang="en-US" sz="1867" dirty="0" err="1"/>
              <a:t>housemaid,student,unemployed,unknown</a:t>
            </a:r>
            <a:r>
              <a:rPr lang="en-US" sz="1867" dirty="0"/>
              <a:t>)</a:t>
            </a:r>
          </a:p>
          <a:p>
            <a:pPr marL="241294" indent="-241294">
              <a:buFont typeface="Wingdings" panose="05000000000000000000" pitchFamily="2" charset="2"/>
              <a:buChar char="ü"/>
            </a:pPr>
            <a:r>
              <a:rPr lang="en-US" sz="1867" b="1" i="1" dirty="0"/>
              <a:t>Contact</a:t>
            </a:r>
            <a:r>
              <a:rPr lang="en-US" sz="1867" dirty="0"/>
              <a:t> - (Telephone, Cellular, Unknown)</a:t>
            </a:r>
          </a:p>
          <a:p>
            <a:pPr marL="241294" indent="-241294">
              <a:buFont typeface="Wingdings" panose="05000000000000000000" pitchFamily="2" charset="2"/>
              <a:buChar char="ü"/>
            </a:pPr>
            <a:r>
              <a:rPr lang="en-US" sz="1867" b="1" i="1" dirty="0"/>
              <a:t>Education</a:t>
            </a:r>
            <a:r>
              <a:rPr lang="en-US" sz="1867" dirty="0"/>
              <a:t> - (Primary, Secondary, Tertiary, Unknown)</a:t>
            </a:r>
          </a:p>
          <a:p>
            <a:pPr marL="241294" indent="-241294">
              <a:buFont typeface="Wingdings" panose="05000000000000000000" pitchFamily="2" charset="2"/>
              <a:buChar char="ü"/>
            </a:pPr>
            <a:r>
              <a:rPr lang="en-US" sz="1867" b="1" i="1" dirty="0"/>
              <a:t>Month</a:t>
            </a:r>
            <a:r>
              <a:rPr lang="en-US" sz="1867" i="1" dirty="0"/>
              <a:t> </a:t>
            </a:r>
            <a:r>
              <a:rPr lang="en-US" sz="1867" dirty="0"/>
              <a:t>- (</a:t>
            </a:r>
            <a:r>
              <a:rPr lang="en-US" sz="1867" dirty="0" err="1"/>
              <a:t>Jan,Feb,Mar,Apr,May,Jun,Jul,Aug,Sep,Oct,Nov,Dec</a:t>
            </a:r>
            <a:r>
              <a:rPr lang="en-US" sz="1867" dirty="0"/>
              <a:t>)</a:t>
            </a:r>
          </a:p>
          <a:p>
            <a:pPr marL="241294" indent="-241294">
              <a:buFont typeface="Wingdings" panose="05000000000000000000" pitchFamily="2" charset="2"/>
              <a:buChar char="ü"/>
            </a:pPr>
            <a:r>
              <a:rPr lang="en-US" sz="1867" b="1" i="1" dirty="0" err="1"/>
              <a:t>Poutcome</a:t>
            </a:r>
            <a:r>
              <a:rPr lang="en-US" sz="1867" dirty="0"/>
              <a:t> - (Success, Failure, </a:t>
            </a:r>
            <a:r>
              <a:rPr lang="en-US" sz="1867" dirty="0" err="1"/>
              <a:t>Other,Unknown</a:t>
            </a:r>
            <a:r>
              <a:rPr lang="en-US" sz="1867" dirty="0"/>
              <a:t>)</a:t>
            </a:r>
          </a:p>
          <a:p>
            <a:pPr marL="241294" indent="-241294">
              <a:buFont typeface="Wingdings" panose="05000000000000000000" pitchFamily="2" charset="2"/>
              <a:buChar char="ü"/>
            </a:pPr>
            <a:r>
              <a:rPr lang="en-US" sz="1867" b="1" i="1" dirty="0"/>
              <a:t>Housing</a:t>
            </a:r>
            <a:r>
              <a:rPr lang="en-US" sz="1867" dirty="0"/>
              <a:t> - (Yes/No)</a:t>
            </a:r>
          </a:p>
          <a:p>
            <a:pPr marL="241294" indent="-241294">
              <a:buFont typeface="Wingdings" panose="05000000000000000000" pitchFamily="2" charset="2"/>
              <a:buChar char="ü"/>
            </a:pPr>
            <a:r>
              <a:rPr lang="en-US" sz="1867" b="1" i="1" dirty="0"/>
              <a:t>Loan</a:t>
            </a:r>
            <a:r>
              <a:rPr lang="en-US" sz="1867" b="1" dirty="0"/>
              <a:t> </a:t>
            </a:r>
            <a:r>
              <a:rPr lang="en-US" sz="1867" dirty="0"/>
              <a:t>- (Yes/No)</a:t>
            </a:r>
          </a:p>
          <a:p>
            <a:pPr marL="241294" indent="-241294">
              <a:buFont typeface="Wingdings" panose="05000000000000000000" pitchFamily="2" charset="2"/>
              <a:buChar char="ü"/>
            </a:pPr>
            <a:r>
              <a:rPr lang="en-US" sz="1867" b="1" i="1" dirty="0"/>
              <a:t>Default</a:t>
            </a:r>
            <a:r>
              <a:rPr lang="en-US" sz="1867" i="1" dirty="0"/>
              <a:t> </a:t>
            </a:r>
            <a:r>
              <a:rPr lang="en-US" sz="1867" dirty="0"/>
              <a:t>- (Yes/No)</a:t>
            </a:r>
          </a:p>
          <a:p>
            <a:pPr marL="241294" indent="-241294"/>
            <a:endParaRPr lang="en-US" dirty="0"/>
          </a:p>
        </p:txBody>
      </p:sp>
    </p:spTree>
    <p:extLst>
      <p:ext uri="{BB962C8B-B14F-4D97-AF65-F5344CB8AC3E}">
        <p14:creationId xmlns:p14="http://schemas.microsoft.com/office/powerpoint/2010/main" val="23694187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86856" y="1845735"/>
            <a:ext cx="5448185" cy="4023360"/>
          </a:xfrm>
        </p:spPr>
        <p:txBody>
          <a:bodyPr>
            <a:normAutofit/>
          </a:bodyPr>
          <a:lstStyle/>
          <a:p>
            <a:pPr marL="0" indent="0">
              <a:buNone/>
            </a:pPr>
            <a:r>
              <a:rPr lang="en-US" sz="3200" b="1" dirty="0"/>
              <a:t>Numerical Variables</a:t>
            </a:r>
          </a:p>
          <a:p>
            <a:pPr marL="241294" indent="-241294">
              <a:buFont typeface="Wingdings" panose="05000000000000000000" pitchFamily="2" charset="2"/>
              <a:buChar char="ü"/>
            </a:pPr>
            <a:r>
              <a:rPr lang="en-US" sz="1867" i="1" dirty="0"/>
              <a:t>Age</a:t>
            </a:r>
          </a:p>
          <a:p>
            <a:pPr marL="241294" indent="-241294">
              <a:buFont typeface="Wingdings" panose="05000000000000000000" pitchFamily="2" charset="2"/>
              <a:buChar char="ü"/>
            </a:pPr>
            <a:r>
              <a:rPr lang="en-US" sz="1867" i="1" dirty="0"/>
              <a:t>Balance</a:t>
            </a:r>
          </a:p>
          <a:p>
            <a:pPr marL="241294" indent="-241294">
              <a:buFont typeface="Wingdings" panose="05000000000000000000" pitchFamily="2" charset="2"/>
              <a:buChar char="ü"/>
            </a:pPr>
            <a:r>
              <a:rPr lang="en-US" sz="1867" i="1" dirty="0"/>
              <a:t>Day</a:t>
            </a:r>
          </a:p>
          <a:p>
            <a:pPr marL="241294" indent="-241294">
              <a:buFont typeface="Wingdings" panose="05000000000000000000" pitchFamily="2" charset="2"/>
              <a:buChar char="ü"/>
            </a:pPr>
            <a:r>
              <a:rPr lang="en-US" sz="1867" i="1" dirty="0"/>
              <a:t>Duration</a:t>
            </a:r>
          </a:p>
          <a:p>
            <a:pPr marL="241294" indent="-241294">
              <a:buFont typeface="Wingdings" panose="05000000000000000000" pitchFamily="2" charset="2"/>
              <a:buChar char="ü"/>
            </a:pPr>
            <a:r>
              <a:rPr lang="en-US" sz="1867" i="1" dirty="0"/>
              <a:t>Campaign</a:t>
            </a:r>
          </a:p>
          <a:p>
            <a:pPr marL="241294" indent="-241294">
              <a:buFont typeface="Wingdings" panose="05000000000000000000" pitchFamily="2" charset="2"/>
              <a:buChar char="ü"/>
            </a:pPr>
            <a:r>
              <a:rPr lang="en-US" sz="1867" i="1" dirty="0" err="1"/>
              <a:t>Pdays</a:t>
            </a:r>
            <a:endParaRPr lang="en-US" sz="1867" i="1" dirty="0"/>
          </a:p>
          <a:p>
            <a:pPr marL="241294" indent="-241294">
              <a:buFont typeface="Wingdings" panose="05000000000000000000" pitchFamily="2" charset="2"/>
              <a:buChar char="ü"/>
            </a:pPr>
            <a:r>
              <a:rPr lang="en-US" sz="1867" i="1" dirty="0"/>
              <a:t>Previous</a:t>
            </a:r>
          </a:p>
          <a:p>
            <a:endParaRPr lang="en-US" sz="3200" b="1" dirty="0"/>
          </a:p>
        </p:txBody>
      </p:sp>
      <p:sp>
        <p:nvSpPr>
          <p:cNvPr id="4" name="Content Placeholder 3"/>
          <p:cNvSpPr>
            <a:spLocks noGrp="1"/>
          </p:cNvSpPr>
          <p:nvPr>
            <p:ph sz="half" idx="2"/>
          </p:nvPr>
        </p:nvSpPr>
        <p:spPr/>
        <p:txBody>
          <a:bodyPr>
            <a:normAutofit/>
          </a:bodyPr>
          <a:lstStyle/>
          <a:p>
            <a:pPr marL="0" indent="0">
              <a:buNone/>
            </a:pPr>
            <a:r>
              <a:rPr lang="en-US" b="1" dirty="0"/>
              <a:t>Class Variable</a:t>
            </a:r>
          </a:p>
          <a:p>
            <a:pPr marL="241294" indent="-241294">
              <a:buFont typeface="Wingdings" panose="05000000000000000000" pitchFamily="2" charset="2"/>
              <a:buChar char="ü"/>
            </a:pPr>
            <a:r>
              <a:rPr lang="en-US" sz="2133" i="1" dirty="0"/>
              <a:t>Deposit</a:t>
            </a:r>
            <a:r>
              <a:rPr lang="en-US" sz="2133" dirty="0"/>
              <a:t> - (Yes/No)</a:t>
            </a:r>
          </a:p>
          <a:p>
            <a:endParaRPr lang="en-US" sz="2133" b="1" dirty="0"/>
          </a:p>
        </p:txBody>
      </p:sp>
    </p:spTree>
    <p:extLst>
      <p:ext uri="{BB962C8B-B14F-4D97-AF65-F5344CB8AC3E}">
        <p14:creationId xmlns:p14="http://schemas.microsoft.com/office/powerpoint/2010/main" val="29853956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934" y="191107"/>
            <a:ext cx="3125409" cy="1143000"/>
          </a:xfrm>
        </p:spPr>
        <p:txBody>
          <a:bodyPr/>
          <a:lstStyle/>
          <a:p>
            <a:r>
              <a:rPr lang="en-US" b="1" dirty="0" smtClean="0">
                <a:solidFill>
                  <a:srgbClr val="0C14B4"/>
                </a:solidFill>
              </a:rPr>
              <a:t>Aim</a:t>
            </a:r>
            <a:endParaRPr lang="en-US" b="1" dirty="0">
              <a:solidFill>
                <a:srgbClr val="0C14B4"/>
              </a:solidFill>
            </a:endParaRPr>
          </a:p>
        </p:txBody>
      </p:sp>
      <p:sp>
        <p:nvSpPr>
          <p:cNvPr id="3" name="Content Placeholder 2"/>
          <p:cNvSpPr>
            <a:spLocks noGrp="1"/>
          </p:cNvSpPr>
          <p:nvPr>
            <p:ph idx="1"/>
          </p:nvPr>
        </p:nvSpPr>
        <p:spPr>
          <a:xfrm>
            <a:off x="655094" y="1845734"/>
            <a:ext cx="11095629" cy="4295759"/>
          </a:xfrm>
        </p:spPr>
        <p:txBody>
          <a:bodyPr>
            <a:normAutofit/>
          </a:bodyPr>
          <a:lstStyle/>
          <a:p>
            <a:pPr marL="241294" indent="-241294" algn="just">
              <a:buFont typeface="Wingdings" panose="05000000000000000000" pitchFamily="2" charset="2"/>
              <a:buChar char="ü"/>
            </a:pPr>
            <a:r>
              <a:rPr lang="en-US" sz="1867" dirty="0"/>
              <a:t>To predict, given relevant customer information , whether a particular customer will choose to subscribe to a term deposit product.</a:t>
            </a:r>
          </a:p>
          <a:p>
            <a:pPr marL="241294" indent="-241294" algn="just">
              <a:buFont typeface="Wingdings" panose="05000000000000000000" pitchFamily="2" charset="2"/>
              <a:buChar char="ü"/>
            </a:pPr>
            <a:endParaRPr lang="en-US" sz="1867" dirty="0"/>
          </a:p>
          <a:p>
            <a:pPr marL="241294" indent="-241294" algn="just">
              <a:buFont typeface="Wingdings" panose="05000000000000000000" pitchFamily="2" charset="2"/>
              <a:buChar char="ü"/>
            </a:pPr>
            <a:r>
              <a:rPr lang="en-US" sz="1867" dirty="0"/>
              <a:t>A </a:t>
            </a:r>
            <a:r>
              <a:rPr lang="en-US" sz="1867" b="1" dirty="0"/>
              <a:t>Term deposit</a:t>
            </a:r>
            <a:r>
              <a:rPr lang="en-US" sz="1867" dirty="0"/>
              <a:t> is a deposit that a bank or a financial institution offers with a fixed rate (often better than just opening deposit account) in which your money will be returned back at a specific maturity time.</a:t>
            </a:r>
            <a:endParaRPr lang="en-US" sz="1067" dirty="0"/>
          </a:p>
          <a:p>
            <a:pPr marL="0" indent="0" algn="ctr">
              <a:buNone/>
            </a:pPr>
            <a:r>
              <a:rPr lang="en-US" sz="2400" b="1" i="1" dirty="0">
                <a:solidFill>
                  <a:srgbClr val="C00000"/>
                </a:solidFill>
              </a:rPr>
              <a:t>Challenge?</a:t>
            </a:r>
          </a:p>
          <a:p>
            <a:pPr marL="0" indent="0" algn="ctr">
              <a:buNone/>
            </a:pPr>
            <a:r>
              <a:rPr lang="en-US" sz="2000" i="1" dirty="0">
                <a:solidFill>
                  <a:srgbClr val="0C14B4"/>
                </a:solidFill>
              </a:rPr>
              <a:t>   </a:t>
            </a:r>
            <a:r>
              <a:rPr lang="en-US" sz="2267" b="1" i="1" dirty="0">
                <a:solidFill>
                  <a:srgbClr val="0C14B4"/>
                </a:solidFill>
              </a:rPr>
              <a:t>H</a:t>
            </a:r>
            <a:r>
              <a:rPr lang="en-US" sz="2000" b="1" dirty="0">
                <a:solidFill>
                  <a:srgbClr val="0C14B4"/>
                </a:solidFill>
              </a:rPr>
              <a:t>ow would such a prediction be of use to the bank? </a:t>
            </a:r>
          </a:p>
          <a:p>
            <a:pPr marL="0" indent="0" algn="ctr">
              <a:buNone/>
            </a:pPr>
            <a:endParaRPr lang="en-US" sz="2000" b="1" dirty="0">
              <a:solidFill>
                <a:srgbClr val="0C14B4"/>
              </a:solidFill>
            </a:endParaRPr>
          </a:p>
          <a:p>
            <a:pPr marL="241294" indent="-241294">
              <a:buFont typeface="Wingdings" panose="05000000000000000000" pitchFamily="2" charset="2"/>
              <a:buChar char="ü"/>
            </a:pPr>
            <a:r>
              <a:rPr lang="en-US" sz="2000" i="1" dirty="0"/>
              <a:t> </a:t>
            </a:r>
            <a:r>
              <a:rPr lang="en-US" sz="1867" dirty="0"/>
              <a:t>Usually banks depend on direct marketing campaigns using in-house or out-sourced call centers.</a:t>
            </a:r>
          </a:p>
          <a:p>
            <a:pPr marL="241294" indent="-241294">
              <a:buFont typeface="Wingdings" panose="05000000000000000000" pitchFamily="2" charset="2"/>
              <a:buChar char="ü"/>
            </a:pPr>
            <a:r>
              <a:rPr lang="en-US" sz="1867" i="1" dirty="0"/>
              <a:t> </a:t>
            </a:r>
            <a:r>
              <a:rPr lang="en-US" sz="1867" dirty="0"/>
              <a:t>Cost of such sales teams can put a considerable strain on the expense ratio of the product</a:t>
            </a:r>
            <a:r>
              <a:rPr lang="en-US" sz="3200" dirty="0"/>
              <a:t>. </a:t>
            </a:r>
            <a:endParaRPr lang="en-US" sz="2133" i="1" dirty="0"/>
          </a:p>
        </p:txBody>
      </p:sp>
    </p:spTree>
    <p:extLst>
      <p:ext uri="{BB962C8B-B14F-4D97-AF65-F5344CB8AC3E}">
        <p14:creationId xmlns:p14="http://schemas.microsoft.com/office/powerpoint/2010/main" val="34378118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523657" y="2021269"/>
            <a:ext cx="10309236" cy="344514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88379" indent="0" algn="just">
              <a:buNone/>
            </a:pPr>
            <a:r>
              <a:rPr lang="en-US" sz="4267" dirty="0"/>
              <a:t> </a:t>
            </a:r>
          </a:p>
          <a:p>
            <a:pPr marL="569370" indent="-380990" algn="just">
              <a:buFont typeface="Wingdings" panose="05000000000000000000" pitchFamily="2" charset="2"/>
              <a:buChar char="ü"/>
            </a:pPr>
            <a:r>
              <a:rPr lang="en-US" sz="1867" dirty="0"/>
              <a:t>A targeted approach in which the company is able to identify customers who are more likely to subscribe is desirable and would allow greater focus on those customers most likely to generate a sale. </a:t>
            </a:r>
          </a:p>
          <a:p>
            <a:pPr marL="569370" indent="-380990" algn="just">
              <a:buFont typeface="Wingdings" panose="05000000000000000000" pitchFamily="2" charset="2"/>
              <a:buChar char="ü"/>
            </a:pPr>
            <a:endParaRPr lang="en-US" sz="1867" dirty="0"/>
          </a:p>
          <a:p>
            <a:pPr marL="715415" indent="-380990" algn="just">
              <a:buFont typeface="Wingdings" panose="05000000000000000000" pitchFamily="2" charset="2"/>
              <a:buChar char="ü"/>
            </a:pPr>
            <a:r>
              <a:rPr lang="en-US" sz="1867" dirty="0"/>
              <a:t> The potential reduction in marketing costs is likely to increase the profit margin of the product overall. </a:t>
            </a:r>
          </a:p>
          <a:p>
            <a:pPr marL="334425" indent="0" algn="just">
              <a:buNone/>
            </a:pPr>
            <a:endParaRPr lang="en-US" sz="2400" dirty="0"/>
          </a:p>
        </p:txBody>
      </p:sp>
      <p:sp>
        <p:nvSpPr>
          <p:cNvPr id="3" name="Title 1"/>
          <p:cNvSpPr txBox="1">
            <a:spLocks/>
          </p:cNvSpPr>
          <p:nvPr/>
        </p:nvSpPr>
        <p:spPr>
          <a:xfrm>
            <a:off x="283814" y="761890"/>
            <a:ext cx="7311201" cy="90701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5867" b="1" dirty="0">
                <a:solidFill>
                  <a:srgbClr val="0C14B4"/>
                </a:solidFill>
              </a:rPr>
              <a:t>Possible Solution</a:t>
            </a:r>
          </a:p>
        </p:txBody>
      </p:sp>
    </p:spTree>
    <p:extLst>
      <p:ext uri="{BB962C8B-B14F-4D97-AF65-F5344CB8AC3E}">
        <p14:creationId xmlns:p14="http://schemas.microsoft.com/office/powerpoint/2010/main" val="36465729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solidFill>
                  <a:srgbClr val="0C14B4"/>
                </a:solidFill>
              </a:rPr>
              <a:t>A Scenario</a:t>
            </a:r>
          </a:p>
        </p:txBody>
      </p:sp>
      <p:sp>
        <p:nvSpPr>
          <p:cNvPr id="3" name="Content Placeholder 2"/>
          <p:cNvSpPr>
            <a:spLocks noGrp="1"/>
          </p:cNvSpPr>
          <p:nvPr>
            <p:ph sz="half" idx="1"/>
          </p:nvPr>
        </p:nvSpPr>
        <p:spPr/>
        <p:txBody>
          <a:bodyPr>
            <a:normAutofit fontScale="85000" lnSpcReduction="20000"/>
          </a:bodyPr>
          <a:lstStyle/>
          <a:p>
            <a:pPr marL="239178" indent="-239178" algn="just">
              <a:buFont typeface="Wingdings" panose="05000000000000000000" pitchFamily="2" charset="2"/>
              <a:buChar char="ü"/>
            </a:pPr>
            <a:r>
              <a:rPr lang="en-US" dirty="0"/>
              <a:t>Suppose the bank needs to contact 2,00,000 customers. Each call made to a customer costs $5 and the bank has a total of $1m to spend on marketing.</a:t>
            </a:r>
          </a:p>
          <a:p>
            <a:pPr marL="239178" indent="-239178" algn="just">
              <a:buFont typeface="Wingdings" panose="05000000000000000000" pitchFamily="2" charset="2"/>
              <a:buChar char="ü"/>
            </a:pPr>
            <a:endParaRPr lang="en-US" dirty="0"/>
          </a:p>
          <a:p>
            <a:pPr marL="239178" indent="-239178" algn="just">
              <a:buFont typeface="Wingdings" panose="05000000000000000000" pitchFamily="2" charset="2"/>
              <a:buChar char="ü"/>
            </a:pPr>
            <a:r>
              <a:rPr lang="en-US" dirty="0"/>
              <a:t>Assume that the bank generates a profit of $100 for each successful product sale. Historical experience of the bank says that 1 in every 10 calls results in a successful sale.</a:t>
            </a:r>
          </a:p>
          <a:p>
            <a:pPr marL="239178" indent="-239178" algn="just">
              <a:buFont typeface="Wingdings" panose="05000000000000000000" pitchFamily="2" charset="2"/>
              <a:buChar char="ü"/>
            </a:pPr>
            <a:endParaRPr lang="en-US" dirty="0"/>
          </a:p>
          <a:p>
            <a:pPr marL="239178" indent="-239178" algn="just">
              <a:buFont typeface="Wingdings" panose="05000000000000000000" pitchFamily="2" charset="2"/>
              <a:buChar char="ü"/>
            </a:pPr>
            <a:r>
              <a:rPr lang="en-US" dirty="0"/>
              <a:t>Suppose the bank were to call 100,000 of our customers randomly, we would expect to have 10,000 sales, and $0.5m in profit after allowing for telemarketing costs ($1m minus $0.5m). </a:t>
            </a:r>
          </a:p>
          <a:p>
            <a:pPr marL="239178" indent="-239178" algn="just">
              <a:buFont typeface="Wingdings" panose="05000000000000000000" pitchFamily="2" charset="2"/>
              <a:buChar char="ü"/>
            </a:pPr>
            <a:endParaRPr lang="en-US" dirty="0"/>
          </a:p>
          <a:p>
            <a:endParaRPr lang="en-US" dirty="0"/>
          </a:p>
        </p:txBody>
      </p:sp>
      <p:pic>
        <p:nvPicPr>
          <p:cNvPr id="5" name="Content Placeholder 4"/>
          <p:cNvPicPr>
            <a:picLocks noGrp="1" noChangeAspect="1"/>
          </p:cNvPicPr>
          <p:nvPr>
            <p:ph sz="half" idx="2"/>
          </p:nvPr>
        </p:nvPicPr>
        <p:blipFill>
          <a:blip r:embed="rId2"/>
          <a:stretch>
            <a:fillRect/>
          </a:stretch>
        </p:blipFill>
        <p:spPr>
          <a:xfrm>
            <a:off x="6218240" y="1845734"/>
            <a:ext cx="5768041" cy="4367780"/>
          </a:xfrm>
          <a:prstGeom prst="rect">
            <a:avLst/>
          </a:prstGeom>
        </p:spPr>
      </p:pic>
    </p:spTree>
    <p:extLst>
      <p:ext uri="{BB962C8B-B14F-4D97-AF65-F5344CB8AC3E}">
        <p14:creationId xmlns:p14="http://schemas.microsoft.com/office/powerpoint/2010/main" val="739922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53703" y="1741451"/>
            <a:ext cx="10898848" cy="4904189"/>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1867" b="1" dirty="0">
                <a:solidFill>
                  <a:srgbClr val="00B050"/>
                </a:solidFill>
              </a:rPr>
              <a:t>                              </a:t>
            </a:r>
            <a:r>
              <a:rPr lang="en-US" sz="2400" b="1" dirty="0">
                <a:solidFill>
                  <a:srgbClr val="00B050"/>
                </a:solidFill>
              </a:rPr>
              <a:t>With ‘Data Analytics’ the answer is </a:t>
            </a:r>
            <a:r>
              <a:rPr lang="en-US" sz="2400" b="1" i="1" dirty="0">
                <a:solidFill>
                  <a:srgbClr val="00B050"/>
                </a:solidFill>
              </a:rPr>
              <a:t>yes</a:t>
            </a:r>
          </a:p>
          <a:p>
            <a:pPr marL="0" indent="0" algn="ctr">
              <a:buNone/>
            </a:pPr>
            <a:endParaRPr lang="en-US" sz="1867" b="1" dirty="0">
              <a:solidFill>
                <a:srgbClr val="00B050"/>
              </a:solidFill>
            </a:endParaRPr>
          </a:p>
          <a:p>
            <a:pPr marL="0" indent="0" algn="ctr">
              <a:buNone/>
            </a:pPr>
            <a:r>
              <a:rPr lang="en-US" sz="1867" dirty="0"/>
              <a:t>                                          </a:t>
            </a:r>
            <a:r>
              <a:rPr lang="en-US" sz="1867" b="1" i="1" dirty="0">
                <a:solidFill>
                  <a:srgbClr val="C00000"/>
                </a:solidFill>
              </a:rPr>
              <a:t>But How?</a:t>
            </a:r>
          </a:p>
          <a:p>
            <a:pPr>
              <a:buFont typeface="Wingdings" panose="05000000000000000000" pitchFamily="2" charset="2"/>
              <a:buChar char="ü"/>
            </a:pPr>
            <a:r>
              <a:rPr lang="en-US" sz="1867" dirty="0"/>
              <a:t>On average customers are 10% likely to respond favorably to a marketing call, but in reality this probability varies from one customer to the next. </a:t>
            </a:r>
          </a:p>
          <a:p>
            <a:pPr>
              <a:buFont typeface="Wingdings" panose="05000000000000000000" pitchFamily="2" charset="2"/>
              <a:buChar char="ü"/>
            </a:pPr>
            <a:r>
              <a:rPr lang="en-US" sz="1867" dirty="0"/>
              <a:t> If the bank finds a way to rank customers from “most likely to buy” (say 50%) to “least likely to buy” (&lt;5%), it could easily increase savings or profits by focusing on the right customers. </a:t>
            </a:r>
          </a:p>
          <a:p>
            <a:pPr marL="0" indent="0">
              <a:buNone/>
            </a:pPr>
            <a:r>
              <a:rPr lang="en-US" sz="1867" dirty="0"/>
              <a:t>                     </a:t>
            </a:r>
          </a:p>
          <a:p>
            <a:pPr marL="0" indent="0">
              <a:buNone/>
            </a:pPr>
            <a:endParaRPr lang="en-US" sz="1867" dirty="0"/>
          </a:p>
          <a:p>
            <a:pPr marL="0" indent="0" algn="ctr">
              <a:buNone/>
            </a:pPr>
            <a:r>
              <a:rPr lang="en-US" sz="1867" dirty="0"/>
              <a:t>This is how, </a:t>
            </a:r>
            <a:r>
              <a:rPr lang="en-US" sz="1867" i="1" dirty="0"/>
              <a:t>Analytics</a:t>
            </a:r>
            <a:r>
              <a:rPr lang="en-US" sz="1867" dirty="0"/>
              <a:t> gives a tremendous added value to retail banking.</a:t>
            </a:r>
          </a:p>
          <a:p>
            <a:endParaRPr lang="en-US" sz="4267" dirty="0"/>
          </a:p>
        </p:txBody>
      </p:sp>
      <p:sp>
        <p:nvSpPr>
          <p:cNvPr id="3" name="Title 1"/>
          <p:cNvSpPr txBox="1">
            <a:spLocks/>
          </p:cNvSpPr>
          <p:nvPr/>
        </p:nvSpPr>
        <p:spPr>
          <a:xfrm>
            <a:off x="193872" y="382139"/>
            <a:ext cx="7051373" cy="976971"/>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4800" b="1" dirty="0">
                <a:solidFill>
                  <a:srgbClr val="0C14B4"/>
                </a:solidFill>
              </a:rPr>
              <a:t>Can this be achieved?</a:t>
            </a:r>
          </a:p>
        </p:txBody>
      </p:sp>
    </p:spTree>
    <p:extLst>
      <p:ext uri="{BB962C8B-B14F-4D97-AF65-F5344CB8AC3E}">
        <p14:creationId xmlns:p14="http://schemas.microsoft.com/office/powerpoint/2010/main" val="1410325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solidFill>
                  <a:srgbClr val="0C14B4"/>
                </a:solidFill>
              </a:rPr>
              <a:t>Interpretation</a:t>
            </a:r>
            <a:endParaRPr lang="en-US" b="1" dirty="0">
              <a:solidFill>
                <a:srgbClr val="0C14B4"/>
              </a:solidFill>
            </a:endParaRPr>
          </a:p>
        </p:txBody>
      </p:sp>
      <p:sp>
        <p:nvSpPr>
          <p:cNvPr id="3" name="Content Placeholder 2"/>
          <p:cNvSpPr>
            <a:spLocks noGrp="1"/>
          </p:cNvSpPr>
          <p:nvPr>
            <p:ph sz="half" idx="1"/>
          </p:nvPr>
        </p:nvSpPr>
        <p:spPr>
          <a:xfrm>
            <a:off x="559634" y="1845735"/>
            <a:ext cx="5475405" cy="4023360"/>
          </a:xfrm>
        </p:spPr>
        <p:txBody>
          <a:bodyPr>
            <a:normAutofit/>
          </a:bodyPr>
          <a:lstStyle/>
          <a:p>
            <a:pPr marL="239178" indent="-239178" algn="just">
              <a:buFont typeface="Wingdings" panose="05000000000000000000" pitchFamily="2" charset="2"/>
              <a:buChar char="ü"/>
            </a:pPr>
            <a:r>
              <a:rPr lang="en-US" sz="2133" dirty="0"/>
              <a:t>The predictive model could help the bank to effectively differentiate customers by ensuring 80% of successful sales from making same number of calls(100,000).</a:t>
            </a:r>
          </a:p>
          <a:p>
            <a:pPr marL="0" indent="0" algn="ctr">
              <a:buNone/>
            </a:pPr>
            <a:r>
              <a:rPr lang="en-US" sz="2133" dirty="0"/>
              <a:t>i.e. </a:t>
            </a:r>
            <a:r>
              <a:rPr lang="en-US" sz="1867" i="1" dirty="0"/>
              <a:t>profit is significantly increased</a:t>
            </a:r>
            <a:r>
              <a:rPr lang="en-US" sz="2133" dirty="0"/>
              <a:t>.</a:t>
            </a:r>
          </a:p>
          <a:p>
            <a:pPr marL="239178" indent="-239178" algn="just">
              <a:buFont typeface="Wingdings" panose="05000000000000000000" pitchFamily="2" charset="2"/>
              <a:buChar char="ü"/>
            </a:pPr>
            <a:endParaRPr lang="en-US" sz="2133" dirty="0"/>
          </a:p>
          <a:p>
            <a:pPr marL="239178" indent="-239178" algn="just">
              <a:buFont typeface="Wingdings" panose="05000000000000000000" pitchFamily="2" charset="2"/>
              <a:buChar char="ü"/>
            </a:pPr>
            <a:r>
              <a:rPr lang="en-US" sz="2133" dirty="0"/>
              <a:t>Thus an accurate predictive model when applied correctly, can give the bank the potential to significantly improve the financial performance</a:t>
            </a:r>
          </a:p>
          <a:p>
            <a:pPr algn="just"/>
            <a:endParaRPr lang="en-US" sz="2133" dirty="0"/>
          </a:p>
          <a:p>
            <a:endParaRPr lang="en-US" sz="2133" dirty="0"/>
          </a:p>
        </p:txBody>
      </p:sp>
      <p:pic>
        <p:nvPicPr>
          <p:cNvPr id="5" name="Content Placeholder 4"/>
          <p:cNvPicPr>
            <a:picLocks noGrp="1" noChangeAspect="1"/>
          </p:cNvPicPr>
          <p:nvPr>
            <p:ph sz="half" idx="2"/>
          </p:nvPr>
        </p:nvPicPr>
        <p:blipFill>
          <a:blip r:embed="rId2"/>
          <a:stretch>
            <a:fillRect/>
          </a:stretch>
        </p:blipFill>
        <p:spPr>
          <a:xfrm>
            <a:off x="6218239" y="1845734"/>
            <a:ext cx="6041436" cy="4309407"/>
          </a:xfrm>
          <a:prstGeom prst="rect">
            <a:avLst/>
          </a:prstGeom>
        </p:spPr>
      </p:pic>
    </p:spTree>
    <p:extLst>
      <p:ext uri="{BB962C8B-B14F-4D97-AF65-F5344CB8AC3E}">
        <p14:creationId xmlns:p14="http://schemas.microsoft.com/office/powerpoint/2010/main" val="12300639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latin typeface="Arial" panose="020B0604020202020204" pitchFamily="34" charset="0"/>
                <a:cs typeface="Arial" panose="020B0604020202020204" pitchFamily="34" charset="0"/>
              </a:rPr>
              <a:t>Data Exploration</a:t>
            </a:r>
            <a:endParaRPr lang="en-US" b="1" dirty="0">
              <a:solidFill>
                <a:srgbClr val="C00000"/>
              </a:solidFill>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a:xfrm>
            <a:off x="1435395" y="1690687"/>
            <a:ext cx="8984511" cy="4380503"/>
          </a:xfrm>
        </p:spPr>
        <p:txBody>
          <a:bodyPr>
            <a:normAutofit fontScale="92500" lnSpcReduction="10000"/>
          </a:bodyPr>
          <a:lstStyle/>
          <a:p>
            <a:pPr algn="just">
              <a:spcBef>
                <a:spcPct val="50000"/>
              </a:spcBef>
            </a:pPr>
            <a:r>
              <a:rPr lang="en-US" altLang="zh-TW" dirty="0" smtClean="0">
                <a:ea typeface="新細明體" pitchFamily="18" charset="-120"/>
              </a:rPr>
              <a:t>Data exploration allows a researcher to examine the general trends in the data, to take a close look at data subsets, and to focus on possible relationships between data sets. </a:t>
            </a:r>
          </a:p>
          <a:p>
            <a:pPr algn="just">
              <a:spcBef>
                <a:spcPct val="50000"/>
              </a:spcBef>
            </a:pPr>
            <a:endParaRPr lang="en-US" altLang="zh-TW" dirty="0" smtClean="0">
              <a:ea typeface="新細明體" pitchFamily="18" charset="-120"/>
            </a:endParaRPr>
          </a:p>
          <a:p>
            <a:pPr algn="just">
              <a:spcBef>
                <a:spcPct val="50000"/>
              </a:spcBef>
            </a:pPr>
            <a:r>
              <a:rPr lang="en-US" altLang="zh-TW" dirty="0" smtClean="0">
                <a:ea typeface="新細明體" pitchFamily="18" charset="-120"/>
              </a:rPr>
              <a:t>Data exploration takes advantage of interactive and dynamically linked visual tools. </a:t>
            </a:r>
          </a:p>
          <a:p>
            <a:pPr marL="0" indent="0" algn="just">
              <a:spcBef>
                <a:spcPct val="50000"/>
              </a:spcBef>
              <a:buNone/>
            </a:pPr>
            <a:endParaRPr lang="en-US" altLang="zh-TW" dirty="0" smtClean="0">
              <a:ea typeface="新細明體" pitchFamily="18" charset="-120"/>
            </a:endParaRPr>
          </a:p>
          <a:p>
            <a:pPr algn="just">
              <a:spcBef>
                <a:spcPct val="50000"/>
              </a:spcBef>
            </a:pPr>
            <a:r>
              <a:rPr lang="en-US" altLang="zh-TW" dirty="0" smtClean="0">
                <a:ea typeface="新細明體" pitchFamily="18" charset="-120"/>
              </a:rPr>
              <a:t>Graphs, and tables are displayed in multiple windows and dynamically linked so that selecting records from a dataset will automatically highlight the corresponding features.</a:t>
            </a:r>
            <a:endParaRPr lang="zh-TW" altLang="en-US" dirty="0" smtClean="0">
              <a:ea typeface="新細明體" pitchFamily="18" charset="-120"/>
            </a:endParaRPr>
          </a:p>
          <a:p>
            <a:endParaRPr lang="en-US" dirty="0"/>
          </a:p>
        </p:txBody>
      </p:sp>
    </p:spTree>
    <p:extLst>
      <p:ext uri="{BB962C8B-B14F-4D97-AF65-F5344CB8AC3E}">
        <p14:creationId xmlns:p14="http://schemas.microsoft.com/office/powerpoint/2010/main" val="36589593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6562" r="31409" b="49419"/>
          <a:stretch/>
        </p:blipFill>
        <p:spPr>
          <a:xfrm>
            <a:off x="1223051" y="1492898"/>
            <a:ext cx="9649465" cy="3470988"/>
          </a:xfrm>
          <a:prstGeom prst="rect">
            <a:avLst/>
          </a:prstGeom>
        </p:spPr>
      </p:pic>
    </p:spTree>
    <p:extLst>
      <p:ext uri="{BB962C8B-B14F-4D97-AF65-F5344CB8AC3E}">
        <p14:creationId xmlns:p14="http://schemas.microsoft.com/office/powerpoint/2010/main" val="900222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03162" y="4180093"/>
            <a:ext cx="10740572" cy="1286955"/>
          </a:xfrm>
        </p:spPr>
        <p:txBody>
          <a:bodyPr>
            <a:normAutofit fontScale="77500" lnSpcReduction="20000"/>
          </a:bodyPr>
          <a:lstStyle/>
          <a:p>
            <a:r>
              <a:rPr lang="en-US" sz="2933" b="1" i="1" dirty="0" smtClean="0">
                <a:solidFill>
                  <a:srgbClr val="C00000"/>
                </a:solidFill>
                <a:latin typeface="Arial" panose="020B0604020202020204" pitchFamily="34" charset="0"/>
                <a:cs typeface="Arial" panose="020B0604020202020204" pitchFamily="34" charset="0"/>
              </a:rPr>
              <a:t>Exploratory Data Analysis(EDA)</a:t>
            </a:r>
            <a:endParaRPr lang="en-US" sz="2933" b="1" i="1" dirty="0">
              <a:solidFill>
                <a:srgbClr val="C00000"/>
              </a:solidFill>
              <a:latin typeface="Arial" panose="020B0604020202020204" pitchFamily="34" charset="0"/>
              <a:cs typeface="Arial" panose="020B0604020202020204" pitchFamily="34" charset="0"/>
            </a:endParaRPr>
          </a:p>
          <a:p>
            <a:r>
              <a:rPr lang="en-US" sz="2200" b="1" dirty="0">
                <a:latin typeface="Arial" panose="020B0604020202020204" pitchFamily="34" charset="0"/>
                <a:cs typeface="Arial" panose="020B0604020202020204" pitchFamily="34" charset="0"/>
              </a:rPr>
              <a:t>for</a:t>
            </a:r>
            <a:r>
              <a:rPr lang="en-US" sz="2933" b="1" dirty="0">
                <a:latin typeface="Arial" panose="020B0604020202020204" pitchFamily="34" charset="0"/>
                <a:cs typeface="Arial" panose="020B0604020202020204" pitchFamily="34" charset="0"/>
              </a:rPr>
              <a:t> </a:t>
            </a:r>
            <a:endParaRPr lang="en-US" sz="2933" b="1" dirty="0" smtClean="0">
              <a:latin typeface="Arial" panose="020B0604020202020204" pitchFamily="34" charset="0"/>
              <a:cs typeface="Arial" panose="020B0604020202020204" pitchFamily="34" charset="0"/>
            </a:endParaRPr>
          </a:p>
          <a:p>
            <a:r>
              <a:rPr lang="en-US" sz="4200" b="1" dirty="0" smtClean="0">
                <a:solidFill>
                  <a:srgbClr val="0070C0"/>
                </a:solidFill>
                <a:latin typeface="Arial" panose="020B0604020202020204" pitchFamily="34" charset="0"/>
                <a:cs typeface="Arial" panose="020B0604020202020204" pitchFamily="34" charset="0"/>
              </a:rPr>
              <a:t>Product Marketing for Retail Banks</a:t>
            </a:r>
            <a:endParaRPr lang="en-US" sz="4200" b="1" dirty="0">
              <a:solidFill>
                <a:srgbClr val="0070C0"/>
              </a:solidFill>
              <a:latin typeface="Arial" panose="020B0604020202020204" pitchFamily="34" charset="0"/>
              <a:cs typeface="Arial" panose="020B0604020202020204" pitchFamily="34" charset="0"/>
            </a:endParaRPr>
          </a:p>
        </p:txBody>
      </p:sp>
      <p:pic>
        <p:nvPicPr>
          <p:cNvPr id="1026" name="Picture 2" descr="Telenor: Revolutionizing Retail Banking in Serbia: Digital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02744" y="660964"/>
            <a:ext cx="3399995" cy="30961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70245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C14B4"/>
                </a:solidFill>
              </a:rPr>
              <a:t>Introduction</a:t>
            </a:r>
            <a:endParaRPr lang="en-US" dirty="0">
              <a:solidFill>
                <a:srgbClr val="0C14B4"/>
              </a:solidFill>
            </a:endParaRPr>
          </a:p>
        </p:txBody>
      </p:sp>
      <p:sp>
        <p:nvSpPr>
          <p:cNvPr id="3" name="Content Placeholder 2"/>
          <p:cNvSpPr>
            <a:spLocks noGrp="1"/>
          </p:cNvSpPr>
          <p:nvPr>
            <p:ph idx="1"/>
          </p:nvPr>
        </p:nvSpPr>
        <p:spPr>
          <a:xfrm>
            <a:off x="565090" y="1330961"/>
            <a:ext cx="10272127" cy="4476153"/>
          </a:xfrm>
        </p:spPr>
        <p:txBody>
          <a:bodyPr>
            <a:normAutofit fontScale="85000" lnSpcReduction="20000"/>
          </a:bodyPr>
          <a:lstStyle/>
          <a:p>
            <a:pPr algn="just">
              <a:lnSpc>
                <a:spcPct val="150000"/>
              </a:lnSpc>
              <a:buFont typeface="Arial" panose="020B0604020202020204" pitchFamily="34" charset="0"/>
              <a:buChar char="•"/>
            </a:pPr>
            <a:endParaRPr lang="en-US" dirty="0" smtClean="0"/>
          </a:p>
          <a:p>
            <a:pPr algn="just">
              <a:lnSpc>
                <a:spcPct val="150000"/>
              </a:lnSpc>
              <a:buFont typeface="Arial" panose="020B0604020202020204" pitchFamily="34" charset="0"/>
              <a:buChar char="•"/>
            </a:pPr>
            <a:r>
              <a:rPr lang="en-US" dirty="0" smtClean="0"/>
              <a:t>Data </a:t>
            </a:r>
            <a:r>
              <a:rPr lang="en-US" dirty="0"/>
              <a:t>Analytics can become the main driver of innovation in the banking </a:t>
            </a:r>
            <a:r>
              <a:rPr lang="en-US" dirty="0" smtClean="0"/>
              <a:t>industry.</a:t>
            </a:r>
          </a:p>
          <a:p>
            <a:pPr algn="just">
              <a:lnSpc>
                <a:spcPct val="150000"/>
              </a:lnSpc>
              <a:buFont typeface="Arial" panose="020B0604020202020204" pitchFamily="34" charset="0"/>
              <a:buChar char="•"/>
            </a:pPr>
            <a:r>
              <a:rPr lang="en-US" dirty="0" smtClean="0">
                <a:solidFill>
                  <a:schemeClr val="tx1"/>
                </a:solidFill>
              </a:rPr>
              <a:t>Data Analytics is gaining prominence in banking sector with investments in Big Data analytics in banking totaled to ($20.8 billion-2016 status).</a:t>
            </a:r>
          </a:p>
          <a:p>
            <a:pPr algn="just">
              <a:lnSpc>
                <a:spcPct val="150000"/>
              </a:lnSpc>
              <a:buFont typeface="Arial" panose="020B0604020202020204" pitchFamily="34" charset="0"/>
              <a:buChar char="•"/>
            </a:pPr>
            <a:r>
              <a:rPr lang="en-US" dirty="0" smtClean="0">
                <a:solidFill>
                  <a:schemeClr val="tx1"/>
                </a:solidFill>
              </a:rPr>
              <a:t>Typical challenges of Retail Banking segment includes </a:t>
            </a:r>
          </a:p>
          <a:p>
            <a:pPr algn="ctr">
              <a:buFont typeface="Wingdings" panose="05000000000000000000" pitchFamily="2" charset="2"/>
              <a:buChar char="ü"/>
            </a:pPr>
            <a:r>
              <a:rPr lang="en-US" dirty="0">
                <a:solidFill>
                  <a:schemeClr val="tx1"/>
                </a:solidFill>
              </a:rPr>
              <a:t>V</a:t>
            </a:r>
            <a:r>
              <a:rPr lang="en-US" dirty="0" smtClean="0">
                <a:solidFill>
                  <a:schemeClr val="tx1"/>
                </a:solidFill>
              </a:rPr>
              <a:t>aluable customer support</a:t>
            </a:r>
          </a:p>
          <a:p>
            <a:pPr algn="ctr">
              <a:buFont typeface="Wingdings" panose="05000000000000000000" pitchFamily="2" charset="2"/>
              <a:buChar char="ü"/>
            </a:pPr>
            <a:r>
              <a:rPr lang="en-US" dirty="0">
                <a:solidFill>
                  <a:schemeClr val="tx1"/>
                </a:solidFill>
              </a:rPr>
              <a:t>R</a:t>
            </a:r>
            <a:r>
              <a:rPr lang="en-US" dirty="0" smtClean="0">
                <a:solidFill>
                  <a:schemeClr val="tx1"/>
                </a:solidFill>
              </a:rPr>
              <a:t>isk assessment </a:t>
            </a:r>
          </a:p>
          <a:p>
            <a:pPr algn="ctr">
              <a:buFont typeface="Wingdings" panose="05000000000000000000" pitchFamily="2" charset="2"/>
              <a:buChar char="ü"/>
            </a:pPr>
            <a:r>
              <a:rPr lang="en-US" dirty="0" smtClean="0">
                <a:solidFill>
                  <a:schemeClr val="tx1"/>
                </a:solidFill>
              </a:rPr>
              <a:t>Decision-making support </a:t>
            </a:r>
          </a:p>
          <a:p>
            <a:pPr algn="ctr">
              <a:buFont typeface="Wingdings" panose="05000000000000000000" pitchFamily="2" charset="2"/>
              <a:buChar char="ü"/>
            </a:pPr>
            <a:r>
              <a:rPr lang="en-US" dirty="0" smtClean="0">
                <a:solidFill>
                  <a:schemeClr val="tx1"/>
                </a:solidFill>
              </a:rPr>
              <a:t>Finding new profit opportunities </a:t>
            </a:r>
          </a:p>
          <a:p>
            <a:pPr algn="ctr">
              <a:buFont typeface="Wingdings" panose="05000000000000000000" pitchFamily="2" charset="2"/>
              <a:buChar char="ü"/>
            </a:pPr>
            <a:r>
              <a:rPr lang="en-US" dirty="0" smtClean="0">
                <a:solidFill>
                  <a:schemeClr val="tx1"/>
                </a:solidFill>
              </a:rPr>
              <a:t>Investing in new markets</a:t>
            </a:r>
          </a:p>
          <a:p>
            <a:pPr algn="ctr">
              <a:buFont typeface="Wingdings" panose="05000000000000000000" pitchFamily="2" charset="2"/>
              <a:buChar char="ü"/>
            </a:pPr>
            <a:endParaRPr lang="en-US" dirty="0">
              <a:solidFill>
                <a:schemeClr val="tx1"/>
              </a:solidFill>
            </a:endParaRPr>
          </a:p>
          <a:p>
            <a:pPr>
              <a:buFont typeface="Wingdings" panose="05000000000000000000" pitchFamily="2" charset="2"/>
              <a:buChar char="ü"/>
            </a:pPr>
            <a:endParaRPr lang="en-US" dirty="0">
              <a:solidFill>
                <a:schemeClr val="tx1"/>
              </a:solidFill>
            </a:endParaRPr>
          </a:p>
        </p:txBody>
      </p:sp>
    </p:spTree>
    <p:extLst>
      <p:ext uri="{BB962C8B-B14F-4D97-AF65-F5344CB8AC3E}">
        <p14:creationId xmlns:p14="http://schemas.microsoft.com/office/powerpoint/2010/main" val="42680402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8343" y="529775"/>
            <a:ext cx="9347200" cy="689427"/>
          </a:xfrm>
        </p:spPr>
        <p:txBody>
          <a:bodyPr/>
          <a:lstStyle/>
          <a:p>
            <a:r>
              <a:rPr lang="en-US" sz="3600" dirty="0">
                <a:solidFill>
                  <a:srgbClr val="0C14B4"/>
                </a:solidFill>
              </a:rPr>
              <a:t>Why Data Analytics for Retail Banking?</a:t>
            </a:r>
          </a:p>
        </p:txBody>
      </p:sp>
      <p:sp>
        <p:nvSpPr>
          <p:cNvPr id="3" name="Content Placeholder 2"/>
          <p:cNvSpPr>
            <a:spLocks noGrp="1"/>
          </p:cNvSpPr>
          <p:nvPr>
            <p:ph idx="1"/>
          </p:nvPr>
        </p:nvSpPr>
        <p:spPr>
          <a:xfrm>
            <a:off x="487681" y="1653987"/>
            <a:ext cx="10415347" cy="3942756"/>
          </a:xfrm>
        </p:spPr>
        <p:txBody>
          <a:bodyPr>
            <a:normAutofit/>
          </a:bodyPr>
          <a:lstStyle/>
          <a:p>
            <a:pPr marL="116414" indent="-116414" algn="just"/>
            <a:r>
              <a:rPr lang="en-US" sz="1600" dirty="0"/>
              <a:t> Analytics is helping the banking industry become smarter in managing the myriad challenges.</a:t>
            </a:r>
          </a:p>
          <a:p>
            <a:pPr marL="116414" indent="-116414" algn="just"/>
            <a:endParaRPr lang="en-US" sz="1600" dirty="0"/>
          </a:p>
          <a:p>
            <a:pPr marL="116414" indent="-116414" algn="just"/>
            <a:r>
              <a:rPr lang="en-US" sz="1600" dirty="0"/>
              <a:t>To manage the increasing cost of compliance while minimizing risk(both monetary and reputational) of non-compliance banks are looking towards are analytics-backed solutions.</a:t>
            </a:r>
          </a:p>
          <a:p>
            <a:pPr marL="116414" indent="-116414" algn="just"/>
            <a:endParaRPr lang="en-US" sz="1467" dirty="0"/>
          </a:p>
          <a:p>
            <a:pPr marL="116414" indent="-116414" algn="just"/>
            <a:r>
              <a:rPr lang="en-US" sz="1467" dirty="0"/>
              <a:t>Sophisticated analytical models for retail banking presents the opportunity to assess short and long term profitability enabling bank’s survival in the future.</a:t>
            </a:r>
          </a:p>
          <a:p>
            <a:pPr marL="116414" indent="-116414" algn="just"/>
            <a:endParaRPr lang="en-US" sz="1467" dirty="0"/>
          </a:p>
          <a:p>
            <a:pPr marL="116414" indent="-116414" algn="just"/>
            <a:r>
              <a:rPr lang="en-US" sz="1467" dirty="0"/>
              <a:t> Analytics plays a vital role for resolving the challenges of the banking industry while discovering new opportunities.</a:t>
            </a:r>
          </a:p>
        </p:txBody>
      </p:sp>
    </p:spTree>
    <p:extLst>
      <p:ext uri="{BB962C8B-B14F-4D97-AF65-F5344CB8AC3E}">
        <p14:creationId xmlns:p14="http://schemas.microsoft.com/office/powerpoint/2010/main" val="32933430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1029325" y="2218544"/>
            <a:ext cx="8934140" cy="348771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67" dirty="0"/>
              <a:t>The results of data analytics in retail banking can be applied for real time decision making for:</a:t>
            </a:r>
          </a:p>
          <a:p>
            <a:pPr>
              <a:buFont typeface="Wingdings" panose="05000000000000000000" pitchFamily="2" charset="2"/>
              <a:buChar char="ü"/>
            </a:pPr>
            <a:r>
              <a:rPr lang="en-US" sz="1867" dirty="0"/>
              <a:t>Discovering the spending patterns of the customer.</a:t>
            </a:r>
          </a:p>
          <a:p>
            <a:pPr>
              <a:buFont typeface="Wingdings" panose="05000000000000000000" pitchFamily="2" charset="2"/>
              <a:buChar char="ü"/>
            </a:pPr>
            <a:r>
              <a:rPr lang="en-US" sz="1867" dirty="0"/>
              <a:t>Identifying the main channels of transactions (ATM withdrawal, credit/debit card payments)</a:t>
            </a:r>
          </a:p>
          <a:p>
            <a:pPr>
              <a:buFont typeface="Wingdings" panose="05000000000000000000" pitchFamily="2" charset="2"/>
              <a:buChar char="ü"/>
            </a:pPr>
            <a:r>
              <a:rPr lang="en-US" sz="1867" dirty="0"/>
              <a:t>Splitting the customers into segments according to their profiles</a:t>
            </a:r>
          </a:p>
          <a:p>
            <a:pPr>
              <a:buFont typeface="Wingdings" panose="05000000000000000000" pitchFamily="2" charset="2"/>
              <a:buChar char="ü"/>
            </a:pPr>
            <a:r>
              <a:rPr lang="en-US" sz="1867" dirty="0"/>
              <a:t>Product cross-selling based on the customers’ segmentation</a:t>
            </a:r>
          </a:p>
          <a:p>
            <a:pPr>
              <a:buFont typeface="Wingdings" panose="05000000000000000000" pitchFamily="2" charset="2"/>
              <a:buChar char="ü"/>
            </a:pPr>
            <a:r>
              <a:rPr lang="en-US" sz="1867" dirty="0"/>
              <a:t>Fraud management &amp; prevention</a:t>
            </a:r>
          </a:p>
          <a:p>
            <a:pPr>
              <a:buFont typeface="Wingdings" panose="05000000000000000000" pitchFamily="2" charset="2"/>
              <a:buChar char="ü"/>
            </a:pPr>
            <a:r>
              <a:rPr lang="en-US" sz="1867" dirty="0"/>
              <a:t>Risk assessment, compliance &amp; reporting</a:t>
            </a:r>
          </a:p>
          <a:p>
            <a:pPr>
              <a:buFont typeface="Wingdings" panose="05000000000000000000" pitchFamily="2" charset="2"/>
              <a:buChar char="ü"/>
            </a:pPr>
            <a:r>
              <a:rPr lang="en-US" sz="1867" dirty="0"/>
              <a:t>Customer feedback analysis and application</a:t>
            </a:r>
          </a:p>
          <a:p>
            <a:pPr marL="239178" indent="-239178">
              <a:buFont typeface="+mj-lt"/>
              <a:buAutoNum type="arabicPeriod"/>
            </a:pPr>
            <a:endParaRPr lang="en-US" sz="1867" dirty="0"/>
          </a:p>
        </p:txBody>
      </p:sp>
      <p:sp>
        <p:nvSpPr>
          <p:cNvPr id="3" name="Title 1"/>
          <p:cNvSpPr txBox="1">
            <a:spLocks/>
          </p:cNvSpPr>
          <p:nvPr/>
        </p:nvSpPr>
        <p:spPr>
          <a:xfrm>
            <a:off x="333781" y="961759"/>
            <a:ext cx="9969459" cy="567239"/>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1" dirty="0">
                <a:solidFill>
                  <a:srgbClr val="0C14B4"/>
                </a:solidFill>
              </a:rPr>
              <a:t>Does Analytics adds Value to Retail Banking?</a:t>
            </a:r>
          </a:p>
        </p:txBody>
      </p:sp>
    </p:spTree>
    <p:extLst>
      <p:ext uri="{BB962C8B-B14F-4D97-AF65-F5344CB8AC3E}">
        <p14:creationId xmlns:p14="http://schemas.microsoft.com/office/powerpoint/2010/main" val="8415323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862" y="427875"/>
            <a:ext cx="9723620" cy="783175"/>
          </a:xfrm>
        </p:spPr>
        <p:txBody>
          <a:bodyPr/>
          <a:lstStyle/>
          <a:p>
            <a:r>
              <a:rPr lang="en-US" sz="3733" dirty="0">
                <a:solidFill>
                  <a:srgbClr val="0C14B4"/>
                </a:solidFill>
              </a:rPr>
              <a:t>Challenges and Objectives for Marketing</a:t>
            </a:r>
          </a:p>
        </p:txBody>
      </p:sp>
      <p:sp>
        <p:nvSpPr>
          <p:cNvPr id="3" name="Content Placeholder 2"/>
          <p:cNvSpPr>
            <a:spLocks noGrp="1"/>
          </p:cNvSpPr>
          <p:nvPr>
            <p:ph idx="1"/>
          </p:nvPr>
        </p:nvSpPr>
        <p:spPr>
          <a:xfrm>
            <a:off x="399920" y="1509268"/>
            <a:ext cx="11325339" cy="4023360"/>
          </a:xfrm>
        </p:spPr>
        <p:txBody>
          <a:bodyPr>
            <a:normAutofit fontScale="92500" lnSpcReduction="10000"/>
          </a:bodyPr>
          <a:lstStyle/>
          <a:p>
            <a:pPr marL="0" indent="0">
              <a:buNone/>
            </a:pPr>
            <a:r>
              <a:rPr lang="en-US" sz="2800" b="1" dirty="0">
                <a:solidFill>
                  <a:srgbClr val="C00000"/>
                </a:solidFill>
              </a:rPr>
              <a:t>Challenges</a:t>
            </a:r>
            <a:endParaRPr lang="en-US" dirty="0" smtClean="0">
              <a:solidFill>
                <a:srgbClr val="C00000"/>
              </a:solidFill>
            </a:endParaRPr>
          </a:p>
          <a:p>
            <a:pPr marL="0" indent="0">
              <a:buNone/>
            </a:pPr>
            <a:r>
              <a:rPr lang="en-US" dirty="0" smtClean="0"/>
              <a:t> </a:t>
            </a:r>
          </a:p>
          <a:p>
            <a:pPr>
              <a:buFont typeface="Wingdings" panose="05000000000000000000" pitchFamily="2" charset="2"/>
              <a:buChar char="q"/>
            </a:pPr>
            <a:r>
              <a:rPr lang="en-US" sz="2267" dirty="0"/>
              <a:t>What is a suitable product to recommend to a customer? </a:t>
            </a:r>
          </a:p>
          <a:p>
            <a:pPr>
              <a:buFont typeface="Wingdings" panose="05000000000000000000" pitchFamily="2" charset="2"/>
              <a:buChar char="q"/>
            </a:pPr>
            <a:r>
              <a:rPr lang="en-US" sz="2267" dirty="0"/>
              <a:t> What is the best time to market the product? </a:t>
            </a:r>
          </a:p>
          <a:p>
            <a:pPr>
              <a:buFont typeface="Wingdings" panose="05000000000000000000" pitchFamily="2" charset="2"/>
              <a:buChar char="q"/>
            </a:pPr>
            <a:r>
              <a:rPr lang="en-US" sz="2267" dirty="0"/>
              <a:t> Which is the most effective channel to contact a customer</a:t>
            </a:r>
            <a:r>
              <a:rPr lang="en-US" sz="2000" dirty="0"/>
              <a:t>? </a:t>
            </a:r>
          </a:p>
          <a:p>
            <a:pPr>
              <a:buFont typeface="Wingdings" panose="05000000000000000000" pitchFamily="2" charset="2"/>
              <a:buChar char="q"/>
            </a:pPr>
            <a:endParaRPr lang="en-US" sz="2133" dirty="0"/>
          </a:p>
          <a:p>
            <a:pPr marL="0" indent="0">
              <a:buNone/>
            </a:pPr>
            <a:r>
              <a:rPr lang="en-US" sz="2800" b="1" dirty="0">
                <a:solidFill>
                  <a:srgbClr val="C00000"/>
                </a:solidFill>
              </a:rPr>
              <a:t>Objectives</a:t>
            </a:r>
          </a:p>
          <a:p>
            <a:pPr>
              <a:buFont typeface="Wingdings" panose="05000000000000000000" pitchFamily="2" charset="2"/>
              <a:buChar char="ü"/>
            </a:pPr>
            <a:r>
              <a:rPr lang="en-US" sz="2000" dirty="0"/>
              <a:t>To show how a simple predictive analytics exercise may be carried out on real data using open source   statistical modelling software. </a:t>
            </a:r>
          </a:p>
          <a:p>
            <a:pPr>
              <a:buFont typeface="Wingdings" panose="05000000000000000000" pitchFamily="2" charset="2"/>
              <a:buChar char="ü"/>
            </a:pPr>
            <a:r>
              <a:rPr lang="en-US" sz="2000" dirty="0"/>
              <a:t>To demonstrate how the results from a predictive analytics study can be applied to produce real, tangible improvements in a company’s business performance.</a:t>
            </a:r>
            <a:r>
              <a:rPr lang="en-US" sz="2600" dirty="0"/>
              <a:t> </a:t>
            </a:r>
            <a:endParaRPr lang="en-US" sz="2600" b="1" dirty="0"/>
          </a:p>
        </p:txBody>
      </p:sp>
    </p:spTree>
    <p:extLst>
      <p:ext uri="{BB962C8B-B14F-4D97-AF65-F5344CB8AC3E}">
        <p14:creationId xmlns:p14="http://schemas.microsoft.com/office/powerpoint/2010/main" val="19231314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776031" y="2025551"/>
            <a:ext cx="9238827" cy="2696431"/>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buFont typeface="Wingdings" panose="05000000000000000000" pitchFamily="2" charset="2"/>
              <a:buChar char="§"/>
            </a:pPr>
            <a:r>
              <a:rPr lang="en-US" sz="1867" dirty="0"/>
              <a:t>The data is related with direct marketing campaigns of a banking institution. The marketing campaigns were based on phone calls. Often, more than one contact to the same client was required, in order to access if the product (bank term deposit) would be ('yes') or not ('no') subscribed.</a:t>
            </a:r>
          </a:p>
          <a:p>
            <a:pPr algn="just">
              <a:buFont typeface="Wingdings" panose="05000000000000000000" pitchFamily="2" charset="2"/>
              <a:buChar char="§"/>
            </a:pPr>
            <a:endParaRPr lang="en-US" sz="2133" dirty="0"/>
          </a:p>
          <a:p>
            <a:pPr algn="just">
              <a:buFont typeface="Wingdings" panose="05000000000000000000" pitchFamily="2" charset="2"/>
              <a:buChar char="§"/>
            </a:pPr>
            <a:r>
              <a:rPr lang="en-US" sz="1867" dirty="0"/>
              <a:t>The goal is to predict if the client will subscribe a term deposit </a:t>
            </a:r>
          </a:p>
        </p:txBody>
      </p:sp>
      <p:sp>
        <p:nvSpPr>
          <p:cNvPr id="3" name="Title 1"/>
          <p:cNvSpPr txBox="1">
            <a:spLocks/>
          </p:cNvSpPr>
          <p:nvPr/>
        </p:nvSpPr>
        <p:spPr>
          <a:xfrm>
            <a:off x="485745" y="807891"/>
            <a:ext cx="5223208" cy="711272"/>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4267" b="1" dirty="0">
                <a:solidFill>
                  <a:srgbClr val="0C14B4"/>
                </a:solidFill>
              </a:rPr>
              <a:t>Problem Statement</a:t>
            </a:r>
          </a:p>
        </p:txBody>
      </p:sp>
    </p:spTree>
    <p:extLst>
      <p:ext uri="{BB962C8B-B14F-4D97-AF65-F5344CB8AC3E}">
        <p14:creationId xmlns:p14="http://schemas.microsoft.com/office/powerpoint/2010/main" val="115481401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egelT">
  <a:themeElements>
    <a:clrScheme name="">
      <a:dk1>
        <a:srgbClr val="000000"/>
      </a:dk1>
      <a:lt1>
        <a:srgbClr val="DFDFDF"/>
      </a:lt1>
      <a:dk2>
        <a:srgbClr val="333399"/>
      </a:dk2>
      <a:lt2>
        <a:srgbClr val="808080"/>
      </a:lt2>
      <a:accent1>
        <a:srgbClr val="990099"/>
      </a:accent1>
      <a:accent2>
        <a:srgbClr val="99CCFF"/>
      </a:accent2>
      <a:accent3>
        <a:srgbClr val="ECECEC"/>
      </a:accent3>
      <a:accent4>
        <a:srgbClr val="000000"/>
      </a:accent4>
      <a:accent5>
        <a:srgbClr val="CAAACA"/>
      </a:accent5>
      <a:accent6>
        <a:srgbClr val="8AB9E7"/>
      </a:accent6>
      <a:hlink>
        <a:srgbClr val="CCCCFF"/>
      </a:hlink>
      <a:folHlink>
        <a:srgbClr val="FFCCCC"/>
      </a:folHlink>
    </a:clrScheme>
    <a:fontScheme name="SiegelT.pot">
      <a:majorFont>
        <a:latin typeface="Arial Narrow"/>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iegelT.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iegelT.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iegelT.po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iegelT.po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iegelT.po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iegelT.po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iegelT.po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1008</Words>
  <Application>Microsoft Office PowerPoint</Application>
  <PresentationFormat>Widescreen</PresentationFormat>
  <Paragraphs>111</Paragraphs>
  <Slides>16</Slides>
  <Notes>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16</vt:i4>
      </vt:variant>
    </vt:vector>
  </HeadingPairs>
  <TitlesOfParts>
    <vt:vector size="26" baseType="lpstr">
      <vt:lpstr>맑은 고딕</vt:lpstr>
      <vt:lpstr>Arial</vt:lpstr>
      <vt:lpstr>Arial Narrow</vt:lpstr>
      <vt:lpstr>Book Antiqua</vt:lpstr>
      <vt:lpstr>Calibri</vt:lpstr>
      <vt:lpstr>新細明體</vt:lpstr>
      <vt:lpstr>Times New Roman</vt:lpstr>
      <vt:lpstr>Wingdings</vt:lpstr>
      <vt:lpstr>1_Office Theme</vt:lpstr>
      <vt:lpstr>SiegelT</vt:lpstr>
      <vt:lpstr>Exploratory  Data Analysis</vt:lpstr>
      <vt:lpstr>Data Exploration</vt:lpstr>
      <vt:lpstr>PowerPoint Presentation</vt:lpstr>
      <vt:lpstr>PowerPoint Presentation</vt:lpstr>
      <vt:lpstr>Introduction</vt:lpstr>
      <vt:lpstr>Why Data Analytics for Retail Banking?</vt:lpstr>
      <vt:lpstr>PowerPoint Presentation</vt:lpstr>
      <vt:lpstr>Challenges and Objectives for Marketing</vt:lpstr>
      <vt:lpstr>PowerPoint Presentation</vt:lpstr>
      <vt:lpstr>Data Format- Categorical Variables</vt:lpstr>
      <vt:lpstr>PowerPoint Presentation</vt:lpstr>
      <vt:lpstr>Aim</vt:lpstr>
      <vt:lpstr>PowerPoint Presentation</vt:lpstr>
      <vt:lpstr>A Scenario</vt:lpstr>
      <vt:lpstr>PowerPoint Presentation</vt:lpstr>
      <vt:lpstr>Interpretation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Exploratory  Data Analysis</dc:title>
  <dc:creator>MOHAN</dc:creator>
  <cp:lastModifiedBy>MOHAN</cp:lastModifiedBy>
  <cp:revision>6</cp:revision>
  <dcterms:created xsi:type="dcterms:W3CDTF">2022-11-26T13:17:48Z</dcterms:created>
  <dcterms:modified xsi:type="dcterms:W3CDTF">2022-11-26T15:24:41Z</dcterms:modified>
</cp:coreProperties>
</file>