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708" r:id="rId2"/>
    <p:sldId id="689" r:id="rId3"/>
    <p:sldId id="262" r:id="rId4"/>
    <p:sldId id="691" r:id="rId5"/>
    <p:sldId id="709" r:id="rId6"/>
    <p:sldId id="711" r:id="rId7"/>
    <p:sldId id="296" r:id="rId8"/>
    <p:sldId id="342" r:id="rId9"/>
    <p:sldId id="457" r:id="rId10"/>
    <p:sldId id="690" r:id="rId11"/>
    <p:sldId id="710" r:id="rId12"/>
    <p:sldId id="700" r:id="rId13"/>
    <p:sldId id="698" r:id="rId14"/>
    <p:sldId id="699" r:id="rId15"/>
    <p:sldId id="701" r:id="rId16"/>
    <p:sldId id="704" r:id="rId17"/>
    <p:sldId id="702" r:id="rId18"/>
    <p:sldId id="703" r:id="rId19"/>
    <p:sldId id="705" r:id="rId20"/>
    <p:sldId id="706" r:id="rId21"/>
    <p:sldId id="70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apatiRaju Nadimpalli" initials="GN" lastIdx="1" clrIdx="0">
    <p:extLst>
      <p:ext uri="{19B8F6BF-5375-455C-9EA6-DF929625EA0E}">
        <p15:presenceInfo xmlns:p15="http://schemas.microsoft.com/office/powerpoint/2012/main" userId="d9f10cd8c1805c6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4660"/>
  </p:normalViewPr>
  <p:slideViewPr>
    <p:cSldViewPr snapToGrid="0">
      <p:cViewPr varScale="1">
        <p:scale>
          <a:sx n="72" d="100"/>
          <a:sy n="72" d="100"/>
        </p:scale>
        <p:origin x="7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CCE5D-B39B-41EF-8C01-4F721209B96E}"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B1B0D-589E-436B-9E12-696F0017BD64}" type="slidenum">
              <a:rPr lang="en-US" smtClean="0"/>
              <a:t>‹#›</a:t>
            </a:fld>
            <a:endParaRPr lang="en-US"/>
          </a:p>
        </p:txBody>
      </p:sp>
    </p:spTree>
    <p:extLst>
      <p:ext uri="{BB962C8B-B14F-4D97-AF65-F5344CB8AC3E}">
        <p14:creationId xmlns:p14="http://schemas.microsoft.com/office/powerpoint/2010/main" val="3550989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DD912-63E3-41FE-8709-B972E40740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7CAEAC-205B-4F31-BF00-9BA0B1536B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E4EE40-8054-49F7-9CD0-6F3715C93B8C}"/>
              </a:ext>
            </a:extLst>
          </p:cNvPr>
          <p:cNvSpPr>
            <a:spLocks noGrp="1"/>
          </p:cNvSpPr>
          <p:nvPr>
            <p:ph type="dt" sz="half" idx="10"/>
          </p:nvPr>
        </p:nvSpPr>
        <p:spPr/>
        <p:txBody>
          <a:bodyPr/>
          <a:lstStyle/>
          <a:p>
            <a:fld id="{D4CA0B54-205F-424F-8473-9E7B386C941A}" type="datetimeFigureOut">
              <a:rPr lang="en-US" smtClean="0"/>
              <a:t>11/16/2022</a:t>
            </a:fld>
            <a:endParaRPr lang="en-US"/>
          </a:p>
        </p:txBody>
      </p:sp>
      <p:sp>
        <p:nvSpPr>
          <p:cNvPr id="5" name="Footer Placeholder 4">
            <a:extLst>
              <a:ext uri="{FF2B5EF4-FFF2-40B4-BE49-F238E27FC236}">
                <a16:creationId xmlns:a16="http://schemas.microsoft.com/office/drawing/2014/main" id="{9475D998-8CDB-479A-8CA9-98276B408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B7099-771B-43EB-ACCC-878C43BEE0E5}"/>
              </a:ext>
            </a:extLst>
          </p:cNvPr>
          <p:cNvSpPr>
            <a:spLocks noGrp="1"/>
          </p:cNvSpPr>
          <p:nvPr>
            <p:ph type="sldNum" sz="quarter" idx="12"/>
          </p:nvPr>
        </p:nvSpPr>
        <p:spPr/>
        <p:txBody>
          <a:bodyPr/>
          <a:lstStyle/>
          <a:p>
            <a:fld id="{183C825F-A010-48C1-90C2-DBB3B4D4B2FA}" type="slidenum">
              <a:rPr lang="en-US" smtClean="0"/>
              <a:t>‹#›</a:t>
            </a:fld>
            <a:endParaRPr lang="en-US"/>
          </a:p>
        </p:txBody>
      </p:sp>
    </p:spTree>
    <p:extLst>
      <p:ext uri="{BB962C8B-B14F-4D97-AF65-F5344CB8AC3E}">
        <p14:creationId xmlns:p14="http://schemas.microsoft.com/office/powerpoint/2010/main" val="289600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85A1-5218-47FC-B6BB-B8913FACD5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195DF7-134F-40E3-BBA2-F626A990AC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BA54E-B2F1-45BA-9141-571A8DF112CF}"/>
              </a:ext>
            </a:extLst>
          </p:cNvPr>
          <p:cNvSpPr>
            <a:spLocks noGrp="1"/>
          </p:cNvSpPr>
          <p:nvPr>
            <p:ph type="dt" sz="half" idx="10"/>
          </p:nvPr>
        </p:nvSpPr>
        <p:spPr/>
        <p:txBody>
          <a:bodyPr/>
          <a:lstStyle/>
          <a:p>
            <a:fld id="{D4CA0B54-205F-424F-8473-9E7B386C941A}" type="datetimeFigureOut">
              <a:rPr lang="en-US" smtClean="0"/>
              <a:t>11/16/2022</a:t>
            </a:fld>
            <a:endParaRPr lang="en-US"/>
          </a:p>
        </p:txBody>
      </p:sp>
      <p:sp>
        <p:nvSpPr>
          <p:cNvPr id="5" name="Footer Placeholder 4">
            <a:extLst>
              <a:ext uri="{FF2B5EF4-FFF2-40B4-BE49-F238E27FC236}">
                <a16:creationId xmlns:a16="http://schemas.microsoft.com/office/drawing/2014/main" id="{AE0308AD-692F-47BA-BD4F-8BA82E903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EDC02-373B-4840-9214-D3E4DC4A1C24}"/>
              </a:ext>
            </a:extLst>
          </p:cNvPr>
          <p:cNvSpPr>
            <a:spLocks noGrp="1"/>
          </p:cNvSpPr>
          <p:nvPr>
            <p:ph type="sldNum" sz="quarter" idx="12"/>
          </p:nvPr>
        </p:nvSpPr>
        <p:spPr/>
        <p:txBody>
          <a:bodyPr/>
          <a:lstStyle/>
          <a:p>
            <a:fld id="{183C825F-A010-48C1-90C2-DBB3B4D4B2FA}" type="slidenum">
              <a:rPr lang="en-US" smtClean="0"/>
              <a:t>‹#›</a:t>
            </a:fld>
            <a:endParaRPr lang="en-US"/>
          </a:p>
        </p:txBody>
      </p:sp>
    </p:spTree>
    <p:extLst>
      <p:ext uri="{BB962C8B-B14F-4D97-AF65-F5344CB8AC3E}">
        <p14:creationId xmlns:p14="http://schemas.microsoft.com/office/powerpoint/2010/main" val="238859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1BD648-3E13-45FA-8D71-4BB30A7CBA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869380-8F1B-44F0-8255-C7E7250EB1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E7EAA-8738-4C9E-A293-CCC06B48C0FC}"/>
              </a:ext>
            </a:extLst>
          </p:cNvPr>
          <p:cNvSpPr>
            <a:spLocks noGrp="1"/>
          </p:cNvSpPr>
          <p:nvPr>
            <p:ph type="dt" sz="half" idx="10"/>
          </p:nvPr>
        </p:nvSpPr>
        <p:spPr/>
        <p:txBody>
          <a:bodyPr/>
          <a:lstStyle/>
          <a:p>
            <a:fld id="{D4CA0B54-205F-424F-8473-9E7B386C941A}" type="datetimeFigureOut">
              <a:rPr lang="en-US" smtClean="0"/>
              <a:t>11/16/2022</a:t>
            </a:fld>
            <a:endParaRPr lang="en-US"/>
          </a:p>
        </p:txBody>
      </p:sp>
      <p:sp>
        <p:nvSpPr>
          <p:cNvPr id="5" name="Footer Placeholder 4">
            <a:extLst>
              <a:ext uri="{FF2B5EF4-FFF2-40B4-BE49-F238E27FC236}">
                <a16:creationId xmlns:a16="http://schemas.microsoft.com/office/drawing/2014/main" id="{0D19A517-3D92-4DCC-A6FD-21C5E75440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B822C-4A1D-4E61-BCB0-0ACFC7674737}"/>
              </a:ext>
            </a:extLst>
          </p:cNvPr>
          <p:cNvSpPr>
            <a:spLocks noGrp="1"/>
          </p:cNvSpPr>
          <p:nvPr>
            <p:ph type="sldNum" sz="quarter" idx="12"/>
          </p:nvPr>
        </p:nvSpPr>
        <p:spPr/>
        <p:txBody>
          <a:bodyPr/>
          <a:lstStyle/>
          <a:p>
            <a:fld id="{183C825F-A010-48C1-90C2-DBB3B4D4B2FA}" type="slidenum">
              <a:rPr lang="en-US" smtClean="0"/>
              <a:t>‹#›</a:t>
            </a:fld>
            <a:endParaRPr lang="en-US"/>
          </a:p>
        </p:txBody>
      </p:sp>
    </p:spTree>
    <p:extLst>
      <p:ext uri="{BB962C8B-B14F-4D97-AF65-F5344CB8AC3E}">
        <p14:creationId xmlns:p14="http://schemas.microsoft.com/office/powerpoint/2010/main" val="2795786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B0864-095F-44F9-B204-8E877E0A28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6B7187-0484-42D4-96AF-6931119118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421B64-F3A3-4F74-8B81-E673943D9E95}"/>
              </a:ext>
            </a:extLst>
          </p:cNvPr>
          <p:cNvSpPr>
            <a:spLocks noGrp="1"/>
          </p:cNvSpPr>
          <p:nvPr>
            <p:ph type="dt" sz="half" idx="10"/>
          </p:nvPr>
        </p:nvSpPr>
        <p:spPr/>
        <p:txBody>
          <a:bodyPr/>
          <a:lstStyle/>
          <a:p>
            <a:fld id="{D4CA0B54-205F-424F-8473-9E7B386C941A}" type="datetimeFigureOut">
              <a:rPr lang="en-US" smtClean="0"/>
              <a:t>11/16/2022</a:t>
            </a:fld>
            <a:endParaRPr lang="en-US"/>
          </a:p>
        </p:txBody>
      </p:sp>
      <p:sp>
        <p:nvSpPr>
          <p:cNvPr id="5" name="Footer Placeholder 4">
            <a:extLst>
              <a:ext uri="{FF2B5EF4-FFF2-40B4-BE49-F238E27FC236}">
                <a16:creationId xmlns:a16="http://schemas.microsoft.com/office/drawing/2014/main" id="{F2DF36FD-4C82-4A62-A091-576CE3221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2825C-C0E7-462C-B2C1-7A8EB5B8C539}"/>
              </a:ext>
            </a:extLst>
          </p:cNvPr>
          <p:cNvSpPr>
            <a:spLocks noGrp="1"/>
          </p:cNvSpPr>
          <p:nvPr>
            <p:ph type="sldNum" sz="quarter" idx="12"/>
          </p:nvPr>
        </p:nvSpPr>
        <p:spPr/>
        <p:txBody>
          <a:bodyPr/>
          <a:lstStyle/>
          <a:p>
            <a:fld id="{183C825F-A010-48C1-90C2-DBB3B4D4B2FA}" type="slidenum">
              <a:rPr lang="en-US" smtClean="0"/>
              <a:t>‹#›</a:t>
            </a:fld>
            <a:endParaRPr lang="en-US"/>
          </a:p>
        </p:txBody>
      </p:sp>
    </p:spTree>
    <p:extLst>
      <p:ext uri="{BB962C8B-B14F-4D97-AF65-F5344CB8AC3E}">
        <p14:creationId xmlns:p14="http://schemas.microsoft.com/office/powerpoint/2010/main" val="1906151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08B3C-A7F9-4D97-800E-25F4AAF956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4AAE67-D713-47BB-B863-03975F646F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1D1E49-3C4C-4B35-A3A3-EDC7A56463AB}"/>
              </a:ext>
            </a:extLst>
          </p:cNvPr>
          <p:cNvSpPr>
            <a:spLocks noGrp="1"/>
          </p:cNvSpPr>
          <p:nvPr>
            <p:ph type="dt" sz="half" idx="10"/>
          </p:nvPr>
        </p:nvSpPr>
        <p:spPr/>
        <p:txBody>
          <a:bodyPr/>
          <a:lstStyle/>
          <a:p>
            <a:fld id="{D4CA0B54-205F-424F-8473-9E7B386C941A}" type="datetimeFigureOut">
              <a:rPr lang="en-US" smtClean="0"/>
              <a:t>11/16/2022</a:t>
            </a:fld>
            <a:endParaRPr lang="en-US"/>
          </a:p>
        </p:txBody>
      </p:sp>
      <p:sp>
        <p:nvSpPr>
          <p:cNvPr id="5" name="Footer Placeholder 4">
            <a:extLst>
              <a:ext uri="{FF2B5EF4-FFF2-40B4-BE49-F238E27FC236}">
                <a16:creationId xmlns:a16="http://schemas.microsoft.com/office/drawing/2014/main" id="{332B648A-C44F-4807-B797-F67B338F6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AE50A3-5692-49C1-8950-2C6EECACA92A}"/>
              </a:ext>
            </a:extLst>
          </p:cNvPr>
          <p:cNvSpPr>
            <a:spLocks noGrp="1"/>
          </p:cNvSpPr>
          <p:nvPr>
            <p:ph type="sldNum" sz="quarter" idx="12"/>
          </p:nvPr>
        </p:nvSpPr>
        <p:spPr/>
        <p:txBody>
          <a:bodyPr/>
          <a:lstStyle/>
          <a:p>
            <a:fld id="{183C825F-A010-48C1-90C2-DBB3B4D4B2FA}" type="slidenum">
              <a:rPr lang="en-US" smtClean="0"/>
              <a:t>‹#›</a:t>
            </a:fld>
            <a:endParaRPr lang="en-US"/>
          </a:p>
        </p:txBody>
      </p:sp>
    </p:spTree>
    <p:extLst>
      <p:ext uri="{BB962C8B-B14F-4D97-AF65-F5344CB8AC3E}">
        <p14:creationId xmlns:p14="http://schemas.microsoft.com/office/powerpoint/2010/main" val="103241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BDDA-36A7-44B0-9398-9C8CA7904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E68ADD-4521-47BC-B302-4167DA9FE0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6CF162-AD6B-46E6-8F7E-0C593CA908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D71D3D-6CAA-4B69-930F-DFE2881D3190}"/>
              </a:ext>
            </a:extLst>
          </p:cNvPr>
          <p:cNvSpPr>
            <a:spLocks noGrp="1"/>
          </p:cNvSpPr>
          <p:nvPr>
            <p:ph type="dt" sz="half" idx="10"/>
          </p:nvPr>
        </p:nvSpPr>
        <p:spPr/>
        <p:txBody>
          <a:bodyPr/>
          <a:lstStyle/>
          <a:p>
            <a:fld id="{D4CA0B54-205F-424F-8473-9E7B386C941A}" type="datetimeFigureOut">
              <a:rPr lang="en-US" smtClean="0"/>
              <a:t>11/16/2022</a:t>
            </a:fld>
            <a:endParaRPr lang="en-US"/>
          </a:p>
        </p:txBody>
      </p:sp>
      <p:sp>
        <p:nvSpPr>
          <p:cNvPr id="6" name="Footer Placeholder 5">
            <a:extLst>
              <a:ext uri="{FF2B5EF4-FFF2-40B4-BE49-F238E27FC236}">
                <a16:creationId xmlns:a16="http://schemas.microsoft.com/office/drawing/2014/main" id="{47160CF4-BA97-4D73-9C10-943473D1B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3C7B0F-6E16-4537-BE9B-9D45E0103140}"/>
              </a:ext>
            </a:extLst>
          </p:cNvPr>
          <p:cNvSpPr>
            <a:spLocks noGrp="1"/>
          </p:cNvSpPr>
          <p:nvPr>
            <p:ph type="sldNum" sz="quarter" idx="12"/>
          </p:nvPr>
        </p:nvSpPr>
        <p:spPr/>
        <p:txBody>
          <a:bodyPr/>
          <a:lstStyle/>
          <a:p>
            <a:fld id="{183C825F-A010-48C1-90C2-DBB3B4D4B2FA}" type="slidenum">
              <a:rPr lang="en-US" smtClean="0"/>
              <a:t>‹#›</a:t>
            </a:fld>
            <a:endParaRPr lang="en-US"/>
          </a:p>
        </p:txBody>
      </p:sp>
    </p:spTree>
    <p:extLst>
      <p:ext uri="{BB962C8B-B14F-4D97-AF65-F5344CB8AC3E}">
        <p14:creationId xmlns:p14="http://schemas.microsoft.com/office/powerpoint/2010/main" val="507924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CF51D-E22B-4C73-929D-3B9B9AB4A6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26D1F8-9B3A-4B49-BA7C-19EA8DEA95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B8F2DA-EB39-4845-8B34-622F273AD1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14613E-997C-41A1-B557-2B801BFC2E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FA3ABD-CCCC-4D67-ADAC-CDF709DDC8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8ACB99-0697-4B75-8104-CFB78CD0C1B9}"/>
              </a:ext>
            </a:extLst>
          </p:cNvPr>
          <p:cNvSpPr>
            <a:spLocks noGrp="1"/>
          </p:cNvSpPr>
          <p:nvPr>
            <p:ph type="dt" sz="half" idx="10"/>
          </p:nvPr>
        </p:nvSpPr>
        <p:spPr/>
        <p:txBody>
          <a:bodyPr/>
          <a:lstStyle/>
          <a:p>
            <a:fld id="{D4CA0B54-205F-424F-8473-9E7B386C941A}" type="datetimeFigureOut">
              <a:rPr lang="en-US" smtClean="0"/>
              <a:t>11/16/2022</a:t>
            </a:fld>
            <a:endParaRPr lang="en-US"/>
          </a:p>
        </p:txBody>
      </p:sp>
      <p:sp>
        <p:nvSpPr>
          <p:cNvPr id="8" name="Footer Placeholder 7">
            <a:extLst>
              <a:ext uri="{FF2B5EF4-FFF2-40B4-BE49-F238E27FC236}">
                <a16:creationId xmlns:a16="http://schemas.microsoft.com/office/drawing/2014/main" id="{3EE20A3E-BAD3-497A-AEAC-755AC22C1D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2303E4-B860-478A-9D68-F5977994C0AC}"/>
              </a:ext>
            </a:extLst>
          </p:cNvPr>
          <p:cNvSpPr>
            <a:spLocks noGrp="1"/>
          </p:cNvSpPr>
          <p:nvPr>
            <p:ph type="sldNum" sz="quarter" idx="12"/>
          </p:nvPr>
        </p:nvSpPr>
        <p:spPr/>
        <p:txBody>
          <a:bodyPr/>
          <a:lstStyle/>
          <a:p>
            <a:fld id="{183C825F-A010-48C1-90C2-DBB3B4D4B2FA}" type="slidenum">
              <a:rPr lang="en-US" smtClean="0"/>
              <a:t>‹#›</a:t>
            </a:fld>
            <a:endParaRPr lang="en-US"/>
          </a:p>
        </p:txBody>
      </p:sp>
    </p:spTree>
    <p:extLst>
      <p:ext uri="{BB962C8B-B14F-4D97-AF65-F5344CB8AC3E}">
        <p14:creationId xmlns:p14="http://schemas.microsoft.com/office/powerpoint/2010/main" val="101932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5C197-7ABB-48B1-AF7F-161856CAC9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77841D-D759-41BB-A4C9-6CAE8EF31E59}"/>
              </a:ext>
            </a:extLst>
          </p:cNvPr>
          <p:cNvSpPr>
            <a:spLocks noGrp="1"/>
          </p:cNvSpPr>
          <p:nvPr>
            <p:ph type="dt" sz="half" idx="10"/>
          </p:nvPr>
        </p:nvSpPr>
        <p:spPr/>
        <p:txBody>
          <a:bodyPr/>
          <a:lstStyle/>
          <a:p>
            <a:fld id="{D4CA0B54-205F-424F-8473-9E7B386C941A}" type="datetimeFigureOut">
              <a:rPr lang="en-US" smtClean="0"/>
              <a:t>11/16/2022</a:t>
            </a:fld>
            <a:endParaRPr lang="en-US"/>
          </a:p>
        </p:txBody>
      </p:sp>
      <p:sp>
        <p:nvSpPr>
          <p:cNvPr id="4" name="Footer Placeholder 3">
            <a:extLst>
              <a:ext uri="{FF2B5EF4-FFF2-40B4-BE49-F238E27FC236}">
                <a16:creationId xmlns:a16="http://schemas.microsoft.com/office/drawing/2014/main" id="{574B8C1C-4608-429B-93E5-AC41A469E9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2268F7-2B35-4AF3-A6E5-B41A724A7E78}"/>
              </a:ext>
            </a:extLst>
          </p:cNvPr>
          <p:cNvSpPr>
            <a:spLocks noGrp="1"/>
          </p:cNvSpPr>
          <p:nvPr>
            <p:ph type="sldNum" sz="quarter" idx="12"/>
          </p:nvPr>
        </p:nvSpPr>
        <p:spPr/>
        <p:txBody>
          <a:bodyPr/>
          <a:lstStyle/>
          <a:p>
            <a:fld id="{183C825F-A010-48C1-90C2-DBB3B4D4B2FA}" type="slidenum">
              <a:rPr lang="en-US" smtClean="0"/>
              <a:t>‹#›</a:t>
            </a:fld>
            <a:endParaRPr lang="en-US"/>
          </a:p>
        </p:txBody>
      </p:sp>
    </p:spTree>
    <p:extLst>
      <p:ext uri="{BB962C8B-B14F-4D97-AF65-F5344CB8AC3E}">
        <p14:creationId xmlns:p14="http://schemas.microsoft.com/office/powerpoint/2010/main" val="225324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E2EDD0-A3A6-4DAD-A411-8370AB907770}"/>
              </a:ext>
            </a:extLst>
          </p:cNvPr>
          <p:cNvSpPr>
            <a:spLocks noGrp="1"/>
          </p:cNvSpPr>
          <p:nvPr>
            <p:ph type="dt" sz="half" idx="10"/>
          </p:nvPr>
        </p:nvSpPr>
        <p:spPr/>
        <p:txBody>
          <a:bodyPr/>
          <a:lstStyle/>
          <a:p>
            <a:fld id="{D4CA0B54-205F-424F-8473-9E7B386C941A}" type="datetimeFigureOut">
              <a:rPr lang="en-US" smtClean="0"/>
              <a:t>11/16/2022</a:t>
            </a:fld>
            <a:endParaRPr lang="en-US"/>
          </a:p>
        </p:txBody>
      </p:sp>
      <p:sp>
        <p:nvSpPr>
          <p:cNvPr id="3" name="Footer Placeholder 2">
            <a:extLst>
              <a:ext uri="{FF2B5EF4-FFF2-40B4-BE49-F238E27FC236}">
                <a16:creationId xmlns:a16="http://schemas.microsoft.com/office/drawing/2014/main" id="{C1F9F723-619D-486C-8B20-57E2CE3AFF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DC94DF-9E1D-41CA-AF11-B39DAB477503}"/>
              </a:ext>
            </a:extLst>
          </p:cNvPr>
          <p:cNvSpPr>
            <a:spLocks noGrp="1"/>
          </p:cNvSpPr>
          <p:nvPr>
            <p:ph type="sldNum" sz="quarter" idx="12"/>
          </p:nvPr>
        </p:nvSpPr>
        <p:spPr/>
        <p:txBody>
          <a:bodyPr/>
          <a:lstStyle/>
          <a:p>
            <a:fld id="{183C825F-A010-48C1-90C2-DBB3B4D4B2FA}" type="slidenum">
              <a:rPr lang="en-US" smtClean="0"/>
              <a:t>‹#›</a:t>
            </a:fld>
            <a:endParaRPr lang="en-US"/>
          </a:p>
        </p:txBody>
      </p:sp>
    </p:spTree>
    <p:extLst>
      <p:ext uri="{BB962C8B-B14F-4D97-AF65-F5344CB8AC3E}">
        <p14:creationId xmlns:p14="http://schemas.microsoft.com/office/powerpoint/2010/main" val="188522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E58B6-C084-46B7-87FF-FCE2454F06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FC0463-6B84-4972-A403-1E0BDB893B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83DD6A-3012-4A6D-827B-408CDC3D4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458BE0-A78F-4742-81DC-704F9E56CEF7}"/>
              </a:ext>
            </a:extLst>
          </p:cNvPr>
          <p:cNvSpPr>
            <a:spLocks noGrp="1"/>
          </p:cNvSpPr>
          <p:nvPr>
            <p:ph type="dt" sz="half" idx="10"/>
          </p:nvPr>
        </p:nvSpPr>
        <p:spPr/>
        <p:txBody>
          <a:bodyPr/>
          <a:lstStyle/>
          <a:p>
            <a:fld id="{D4CA0B54-205F-424F-8473-9E7B386C941A}" type="datetimeFigureOut">
              <a:rPr lang="en-US" smtClean="0"/>
              <a:t>11/16/2022</a:t>
            </a:fld>
            <a:endParaRPr lang="en-US"/>
          </a:p>
        </p:txBody>
      </p:sp>
      <p:sp>
        <p:nvSpPr>
          <p:cNvPr id="6" name="Footer Placeholder 5">
            <a:extLst>
              <a:ext uri="{FF2B5EF4-FFF2-40B4-BE49-F238E27FC236}">
                <a16:creationId xmlns:a16="http://schemas.microsoft.com/office/drawing/2014/main" id="{1BBC1A93-DC56-4C2A-AF67-33DBFB41D6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4D976-C3DD-4FA9-BA07-4218F79190A0}"/>
              </a:ext>
            </a:extLst>
          </p:cNvPr>
          <p:cNvSpPr>
            <a:spLocks noGrp="1"/>
          </p:cNvSpPr>
          <p:nvPr>
            <p:ph type="sldNum" sz="quarter" idx="12"/>
          </p:nvPr>
        </p:nvSpPr>
        <p:spPr/>
        <p:txBody>
          <a:bodyPr/>
          <a:lstStyle/>
          <a:p>
            <a:fld id="{183C825F-A010-48C1-90C2-DBB3B4D4B2FA}" type="slidenum">
              <a:rPr lang="en-US" smtClean="0"/>
              <a:t>‹#›</a:t>
            </a:fld>
            <a:endParaRPr lang="en-US"/>
          </a:p>
        </p:txBody>
      </p:sp>
    </p:spTree>
    <p:extLst>
      <p:ext uri="{BB962C8B-B14F-4D97-AF65-F5344CB8AC3E}">
        <p14:creationId xmlns:p14="http://schemas.microsoft.com/office/powerpoint/2010/main" val="667215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86604-F25C-4174-9436-F10FD8192F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B4EB0F-610D-40AE-B89D-241EC0E5F1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49229C-2A98-4F68-A68A-09566E859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5D1188-30FE-4F17-BEDE-5C3694851D1E}"/>
              </a:ext>
            </a:extLst>
          </p:cNvPr>
          <p:cNvSpPr>
            <a:spLocks noGrp="1"/>
          </p:cNvSpPr>
          <p:nvPr>
            <p:ph type="dt" sz="half" idx="10"/>
          </p:nvPr>
        </p:nvSpPr>
        <p:spPr/>
        <p:txBody>
          <a:bodyPr/>
          <a:lstStyle/>
          <a:p>
            <a:fld id="{D4CA0B54-205F-424F-8473-9E7B386C941A}" type="datetimeFigureOut">
              <a:rPr lang="en-US" smtClean="0"/>
              <a:t>11/16/2022</a:t>
            </a:fld>
            <a:endParaRPr lang="en-US"/>
          </a:p>
        </p:txBody>
      </p:sp>
      <p:sp>
        <p:nvSpPr>
          <p:cNvPr id="6" name="Footer Placeholder 5">
            <a:extLst>
              <a:ext uri="{FF2B5EF4-FFF2-40B4-BE49-F238E27FC236}">
                <a16:creationId xmlns:a16="http://schemas.microsoft.com/office/drawing/2014/main" id="{19AEB850-0C36-4A22-B079-D998C5CBAA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4C7874-4130-46BF-8651-5E990084B6C4}"/>
              </a:ext>
            </a:extLst>
          </p:cNvPr>
          <p:cNvSpPr>
            <a:spLocks noGrp="1"/>
          </p:cNvSpPr>
          <p:nvPr>
            <p:ph type="sldNum" sz="quarter" idx="12"/>
          </p:nvPr>
        </p:nvSpPr>
        <p:spPr/>
        <p:txBody>
          <a:bodyPr/>
          <a:lstStyle/>
          <a:p>
            <a:fld id="{183C825F-A010-48C1-90C2-DBB3B4D4B2FA}" type="slidenum">
              <a:rPr lang="en-US" smtClean="0"/>
              <a:t>‹#›</a:t>
            </a:fld>
            <a:endParaRPr lang="en-US"/>
          </a:p>
        </p:txBody>
      </p:sp>
    </p:spTree>
    <p:extLst>
      <p:ext uri="{BB962C8B-B14F-4D97-AF65-F5344CB8AC3E}">
        <p14:creationId xmlns:p14="http://schemas.microsoft.com/office/powerpoint/2010/main" val="136406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5C7D45-FAB3-4B26-BF1A-4CABB107A7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13B396-DD94-4675-B453-50F45BA994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3EC511-3182-4223-8050-0C86D0B21E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A0B54-205F-424F-8473-9E7B386C941A}" type="datetimeFigureOut">
              <a:rPr lang="en-US" smtClean="0"/>
              <a:t>11/16/2022</a:t>
            </a:fld>
            <a:endParaRPr lang="en-US"/>
          </a:p>
        </p:txBody>
      </p:sp>
      <p:sp>
        <p:nvSpPr>
          <p:cNvPr id="5" name="Footer Placeholder 4">
            <a:extLst>
              <a:ext uri="{FF2B5EF4-FFF2-40B4-BE49-F238E27FC236}">
                <a16:creationId xmlns:a16="http://schemas.microsoft.com/office/drawing/2014/main" id="{DB2C7999-BF3F-438D-A1BE-0CC72B4177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99A727-BE08-4517-B910-9B033712B0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C825F-A010-48C1-90C2-DBB3B4D4B2FA}" type="slidenum">
              <a:rPr lang="en-US" smtClean="0"/>
              <a:t>‹#›</a:t>
            </a:fld>
            <a:endParaRPr lang="en-US"/>
          </a:p>
        </p:txBody>
      </p:sp>
    </p:spTree>
    <p:extLst>
      <p:ext uri="{BB962C8B-B14F-4D97-AF65-F5344CB8AC3E}">
        <p14:creationId xmlns:p14="http://schemas.microsoft.com/office/powerpoint/2010/main" val="1862943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ibm.com/in-en/cloud/learn/machine-learning" TargetMode="External"/><Relationship Id="rId2" Type="http://schemas.openxmlformats.org/officeDocument/2006/relationships/hyperlink" Target="https://www.ibm.com/in-en/cloud/learn/what-is-artificial-intelligence" TargetMode="External"/><Relationship Id="rId1" Type="http://schemas.openxmlformats.org/officeDocument/2006/relationships/slideLayout" Target="../slideLayouts/slideLayout7.xml"/><Relationship Id="rId4" Type="http://schemas.openxmlformats.org/officeDocument/2006/relationships/hyperlink" Target="https://azure.microsoft.com/en-in/resources/cloud-computing-dictionary/what-is-machine-learning-platfor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93089-89A6-08E1-1EA3-FC1E7A579085}"/>
              </a:ext>
            </a:extLst>
          </p:cNvPr>
          <p:cNvSpPr>
            <a:spLocks noGrp="1"/>
          </p:cNvSpPr>
          <p:nvPr>
            <p:ph type="ctrTitle"/>
          </p:nvPr>
        </p:nvSpPr>
        <p:spPr>
          <a:xfrm>
            <a:off x="1683027" y="2995923"/>
            <a:ext cx="9144000" cy="886033"/>
          </a:xfrm>
        </p:spPr>
        <p:txBody>
          <a:bodyPr>
            <a:normAutofit/>
          </a:bodyPr>
          <a:lstStyle/>
          <a:p>
            <a:r>
              <a:rPr lang="en-US" sz="4400" dirty="0">
                <a:solidFill>
                  <a:srgbClr val="0070C0"/>
                </a:solidFill>
              </a:rPr>
              <a:t>Machine Learning and Deep Learning</a:t>
            </a:r>
          </a:p>
        </p:txBody>
      </p:sp>
      <p:sp>
        <p:nvSpPr>
          <p:cNvPr id="3" name="Subtitle 2">
            <a:extLst>
              <a:ext uri="{FF2B5EF4-FFF2-40B4-BE49-F238E27FC236}">
                <a16:creationId xmlns:a16="http://schemas.microsoft.com/office/drawing/2014/main" id="{336F4FEB-73EB-4E12-3888-C4C74546CAEE}"/>
              </a:ext>
            </a:extLst>
          </p:cNvPr>
          <p:cNvSpPr>
            <a:spLocks noGrp="1"/>
          </p:cNvSpPr>
          <p:nvPr>
            <p:ph type="subTitle" idx="1"/>
          </p:nvPr>
        </p:nvSpPr>
        <p:spPr>
          <a:xfrm>
            <a:off x="1683027" y="4375502"/>
            <a:ext cx="9144000" cy="1655762"/>
          </a:xfrm>
        </p:spPr>
        <p:txBody>
          <a:bodyPr/>
          <a:lstStyle/>
          <a:p>
            <a:r>
              <a:rPr lang="en-US" dirty="0">
                <a:solidFill>
                  <a:srgbClr val="0070C0"/>
                </a:solidFill>
              </a:rPr>
              <a:t>Data Science Lifecycle and Preprocess Steps</a:t>
            </a:r>
          </a:p>
          <a:p>
            <a:r>
              <a:rPr lang="en-US" dirty="0">
                <a:solidFill>
                  <a:srgbClr val="0070C0"/>
                </a:solidFill>
              </a:rPr>
              <a:t>Session 2, 16 Nov 2022</a:t>
            </a:r>
          </a:p>
        </p:txBody>
      </p:sp>
      <p:sp>
        <p:nvSpPr>
          <p:cNvPr id="4" name="TextBox 3">
            <a:extLst>
              <a:ext uri="{FF2B5EF4-FFF2-40B4-BE49-F238E27FC236}">
                <a16:creationId xmlns:a16="http://schemas.microsoft.com/office/drawing/2014/main" id="{D3FBFB0D-CF3A-D895-3244-1C4B9A9B4232}"/>
              </a:ext>
            </a:extLst>
          </p:cNvPr>
          <p:cNvSpPr txBox="1"/>
          <p:nvPr/>
        </p:nvSpPr>
        <p:spPr>
          <a:xfrm>
            <a:off x="1909870" y="1293909"/>
            <a:ext cx="9309420" cy="1043234"/>
          </a:xfrm>
          <a:prstGeom prst="rect">
            <a:avLst/>
          </a:prstGeom>
          <a:noFill/>
        </p:spPr>
        <p:txBody>
          <a:bodyPr wrap="square">
            <a:spAutoFit/>
          </a:bodyPr>
          <a:lstStyle/>
          <a:p>
            <a:pPr algn="ctr"/>
            <a:r>
              <a:rPr lang="en-US" sz="2800" b="1" i="0" dirty="0">
                <a:solidFill>
                  <a:schemeClr val="accent1">
                    <a:lumMod val="75000"/>
                  </a:schemeClr>
                </a:solidFill>
                <a:effectLst/>
                <a:latin typeface="Cambria" panose="02040503050406030204" pitchFamily="18" charset="0"/>
              </a:rPr>
              <a:t>Jawaharlal Nehru Technological University Hyderabad</a:t>
            </a:r>
          </a:p>
          <a:p>
            <a:pPr algn="ctr">
              <a:lnSpc>
                <a:spcPct val="200000"/>
              </a:lnSpc>
            </a:pPr>
            <a:r>
              <a:rPr lang="en-US" sz="2000" b="1" i="0" dirty="0">
                <a:solidFill>
                  <a:schemeClr val="accent1">
                    <a:lumMod val="75000"/>
                  </a:schemeClr>
                </a:solidFill>
                <a:effectLst/>
                <a:latin typeface="Cambria" panose="02040503050406030204" pitchFamily="18" charset="0"/>
              </a:rPr>
              <a:t>Kukatpally, Hyderabad - 500 085, Telangana, India</a:t>
            </a:r>
            <a:endParaRPr lang="en-US" sz="2000" b="1" dirty="0">
              <a:solidFill>
                <a:schemeClr val="accent1">
                  <a:lumMod val="75000"/>
                </a:schemeClr>
              </a:solidFill>
              <a:latin typeface="Cambria" panose="02040503050406030204" pitchFamily="18" charset="0"/>
            </a:endParaRPr>
          </a:p>
        </p:txBody>
      </p:sp>
      <p:pic>
        <p:nvPicPr>
          <p:cNvPr id="5" name="Picture 4" descr="Logo&#10;&#10;Description automatically generated">
            <a:extLst>
              <a:ext uri="{FF2B5EF4-FFF2-40B4-BE49-F238E27FC236}">
                <a16:creationId xmlns:a16="http://schemas.microsoft.com/office/drawing/2014/main" id="{AA67A075-2541-9F3A-0893-EB6363AA7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809" y="1388117"/>
            <a:ext cx="1014060" cy="1094382"/>
          </a:xfrm>
          <a:prstGeom prst="rect">
            <a:avLst/>
          </a:prstGeom>
        </p:spPr>
      </p:pic>
      <p:sp>
        <p:nvSpPr>
          <p:cNvPr id="6" name="Title 1">
            <a:extLst>
              <a:ext uri="{FF2B5EF4-FFF2-40B4-BE49-F238E27FC236}">
                <a16:creationId xmlns:a16="http://schemas.microsoft.com/office/drawing/2014/main" id="{3723E92C-1ADA-E7FB-80D2-9117A38A8680}"/>
              </a:ext>
            </a:extLst>
          </p:cNvPr>
          <p:cNvSpPr txBox="1">
            <a:spLocks/>
          </p:cNvSpPr>
          <p:nvPr/>
        </p:nvSpPr>
        <p:spPr>
          <a:xfrm>
            <a:off x="8300850" y="5664401"/>
            <a:ext cx="2918440" cy="929678"/>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2000" b="1" kern="1200" dirty="0">
                <a:solidFill>
                  <a:srgbClr val="0070C0"/>
                </a:solidFill>
                <a:latin typeface="Cambria" panose="02040503050406030204" pitchFamily="18" charset="0"/>
              </a:rPr>
              <a:t>Dr N V Ganapathi Raju</a:t>
            </a:r>
          </a:p>
          <a:p>
            <a:pPr>
              <a:spcAft>
                <a:spcPts val="600"/>
              </a:spcAft>
            </a:pPr>
            <a:r>
              <a:rPr lang="en-US" sz="1600" b="1" dirty="0">
                <a:solidFill>
                  <a:schemeClr val="accent1">
                    <a:lumMod val="50000"/>
                  </a:schemeClr>
                </a:solidFill>
                <a:latin typeface="Cambria" panose="02040503050406030204" pitchFamily="18" charset="0"/>
              </a:rPr>
              <a:t>Professor, HOD  IT, </a:t>
            </a:r>
          </a:p>
          <a:p>
            <a:pPr>
              <a:spcAft>
                <a:spcPts val="600"/>
              </a:spcAft>
            </a:pPr>
            <a:r>
              <a:rPr lang="en-US" sz="1600" b="1" kern="1200" dirty="0">
                <a:solidFill>
                  <a:schemeClr val="accent1">
                    <a:lumMod val="50000"/>
                  </a:schemeClr>
                </a:solidFill>
                <a:latin typeface="Cambria" panose="02040503050406030204" pitchFamily="18" charset="0"/>
              </a:rPr>
              <a:t>G.R.I.E.T. , Hyderabad</a:t>
            </a:r>
          </a:p>
        </p:txBody>
      </p:sp>
    </p:spTree>
    <p:extLst>
      <p:ext uri="{BB962C8B-B14F-4D97-AF65-F5344CB8AC3E}">
        <p14:creationId xmlns:p14="http://schemas.microsoft.com/office/powerpoint/2010/main" val="2906242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63EA4B-7AF7-4639-AC52-72A1CD954911}"/>
              </a:ext>
            </a:extLst>
          </p:cNvPr>
          <p:cNvSpPr/>
          <p:nvPr/>
        </p:nvSpPr>
        <p:spPr>
          <a:xfrm>
            <a:off x="433611" y="982176"/>
            <a:ext cx="7560857" cy="4195957"/>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dirty="0">
                <a:solidFill>
                  <a:srgbClr val="002060"/>
                </a:solidFill>
                <a:latin typeface="Cambria" panose="02040503050406030204" pitchFamily="18" charset="0"/>
                <a:cs typeface="Times New Roman" panose="02020603050405020304" pitchFamily="18" charset="0"/>
              </a:rPr>
              <a:t>In supervised learning, training data comes with an answer key from some godlike “supervisor</a:t>
            </a:r>
          </a:p>
          <a:p>
            <a:pPr marL="285750" indent="-285750" algn="just">
              <a:lnSpc>
                <a:spcPct val="150000"/>
              </a:lnSpc>
              <a:buFont typeface="Arial" panose="020B0604020202020204" pitchFamily="34" charset="0"/>
              <a:buChar char="•"/>
            </a:pPr>
            <a:r>
              <a:rPr lang="en-US" dirty="0">
                <a:solidFill>
                  <a:srgbClr val="002060"/>
                </a:solidFill>
                <a:latin typeface="Cambria" panose="02040503050406030204" pitchFamily="18" charset="0"/>
                <a:cs typeface="Times New Roman" panose="02020603050405020304" pitchFamily="18" charset="0"/>
              </a:rPr>
              <a:t>In </a:t>
            </a:r>
            <a:r>
              <a:rPr lang="en-US" b="1" dirty="0">
                <a:solidFill>
                  <a:srgbClr val="002060"/>
                </a:solidFill>
                <a:latin typeface="Cambria" panose="02040503050406030204" pitchFamily="18" charset="0"/>
                <a:cs typeface="Times New Roman" panose="02020603050405020304" pitchFamily="18" charset="0"/>
              </a:rPr>
              <a:t>reinforcement learning (RL) </a:t>
            </a:r>
            <a:r>
              <a:rPr lang="en-US" dirty="0">
                <a:solidFill>
                  <a:srgbClr val="002060"/>
                </a:solidFill>
                <a:latin typeface="Cambria" panose="02040503050406030204" pitchFamily="18" charset="0"/>
                <a:cs typeface="Times New Roman" panose="02020603050405020304" pitchFamily="18" charset="0"/>
              </a:rPr>
              <a:t>there’s no answer key, but your reinforcement learning </a:t>
            </a:r>
            <a:r>
              <a:rPr lang="en-US" b="1" dirty="0">
                <a:solidFill>
                  <a:srgbClr val="002060"/>
                </a:solidFill>
                <a:latin typeface="Cambria" panose="02040503050406030204" pitchFamily="18" charset="0"/>
                <a:cs typeface="Times New Roman" panose="02020603050405020304" pitchFamily="18" charset="0"/>
              </a:rPr>
              <a:t>agent</a:t>
            </a:r>
            <a:r>
              <a:rPr lang="en-US" dirty="0">
                <a:solidFill>
                  <a:srgbClr val="002060"/>
                </a:solidFill>
                <a:latin typeface="Cambria" panose="02040503050406030204" pitchFamily="18" charset="0"/>
                <a:cs typeface="Times New Roman" panose="02020603050405020304" pitchFamily="18" charset="0"/>
              </a:rPr>
              <a:t> still must decide how to act to perform its task.</a:t>
            </a:r>
          </a:p>
          <a:p>
            <a:pPr marL="285750" indent="-285750" algn="just">
              <a:lnSpc>
                <a:spcPct val="150000"/>
              </a:lnSpc>
              <a:buFont typeface="Arial" panose="020B0604020202020204" pitchFamily="34" charset="0"/>
              <a:buChar char="•"/>
            </a:pPr>
            <a:r>
              <a:rPr lang="en-US" dirty="0">
                <a:solidFill>
                  <a:srgbClr val="002060"/>
                </a:solidFill>
                <a:latin typeface="Cambria" panose="02040503050406030204" pitchFamily="18" charset="0"/>
                <a:cs typeface="Times New Roman" panose="02020603050405020304" pitchFamily="18" charset="0"/>
              </a:rPr>
              <a:t>In the absence of existing training data, the agent learns from experience. </a:t>
            </a:r>
          </a:p>
          <a:p>
            <a:pPr marL="285750" indent="-285750" algn="just">
              <a:lnSpc>
                <a:spcPct val="150000"/>
              </a:lnSpc>
              <a:buFont typeface="Arial" panose="020B0604020202020204" pitchFamily="34" charset="0"/>
              <a:buChar char="•"/>
            </a:pPr>
            <a:r>
              <a:rPr lang="en-US" dirty="0">
                <a:solidFill>
                  <a:srgbClr val="002060"/>
                </a:solidFill>
                <a:latin typeface="Cambria" panose="02040503050406030204" pitchFamily="18" charset="0"/>
                <a:cs typeface="Times New Roman" panose="02020603050405020304" pitchFamily="18" charset="0"/>
              </a:rPr>
              <a:t>It collects the training examples (“this action was good, that action was bad”) through </a:t>
            </a:r>
            <a:r>
              <a:rPr lang="en-US" b="1" dirty="0">
                <a:solidFill>
                  <a:srgbClr val="002060"/>
                </a:solidFill>
                <a:latin typeface="Cambria" panose="02040503050406030204" pitchFamily="18" charset="0"/>
                <a:cs typeface="Times New Roman" panose="02020603050405020304" pitchFamily="18" charset="0"/>
              </a:rPr>
              <a:t>trial-and-error</a:t>
            </a:r>
            <a:r>
              <a:rPr lang="en-US" dirty="0">
                <a:solidFill>
                  <a:srgbClr val="002060"/>
                </a:solidFill>
                <a:latin typeface="Cambria" panose="02040503050406030204" pitchFamily="18" charset="0"/>
                <a:cs typeface="Times New Roman" panose="02020603050405020304" pitchFamily="18" charset="0"/>
              </a:rPr>
              <a:t> as it attempts its task, with the </a:t>
            </a:r>
            <a:r>
              <a:rPr lang="en-US" u="sng" dirty="0">
                <a:solidFill>
                  <a:srgbClr val="002060"/>
                </a:solidFill>
                <a:latin typeface="Cambria" panose="02040503050406030204" pitchFamily="18" charset="0"/>
                <a:cs typeface="Times New Roman" panose="02020603050405020304" pitchFamily="18" charset="0"/>
              </a:rPr>
              <a:t>goal of maximizing long-term </a:t>
            </a:r>
            <a:r>
              <a:rPr lang="en-US" b="1" u="sng" dirty="0">
                <a:solidFill>
                  <a:srgbClr val="002060"/>
                </a:solidFill>
                <a:latin typeface="Cambria" panose="02040503050406030204" pitchFamily="18" charset="0"/>
                <a:cs typeface="Times New Roman" panose="02020603050405020304" pitchFamily="18" charset="0"/>
              </a:rPr>
              <a:t>reward</a:t>
            </a:r>
            <a:r>
              <a:rPr lang="en-US" u="sng" dirty="0">
                <a:solidFill>
                  <a:srgbClr val="002060"/>
                </a:solidFill>
                <a:latin typeface="Cambria" panose="02040503050406030204" pitchFamily="18" charset="0"/>
                <a:cs typeface="Times New Roman" panose="02020603050405020304" pitchFamily="18" charset="0"/>
              </a:rPr>
              <a:t>.</a:t>
            </a:r>
            <a:endParaRPr lang="en-US" i="0" u="sng" strike="noStrike" dirty="0">
              <a:solidFill>
                <a:srgbClr val="002060"/>
              </a:solidFill>
              <a:effectLst/>
              <a:latin typeface="Cambria" panose="0204050305040603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BF6D388-43F1-4BAD-A2BC-3C9FD53D690C}"/>
              </a:ext>
            </a:extLst>
          </p:cNvPr>
          <p:cNvSpPr/>
          <p:nvPr/>
        </p:nvSpPr>
        <p:spPr>
          <a:xfrm>
            <a:off x="433611" y="244780"/>
            <a:ext cx="6197444" cy="584775"/>
          </a:xfrm>
          <a:prstGeom prst="rect">
            <a:avLst/>
          </a:prstGeom>
        </p:spPr>
        <p:txBody>
          <a:bodyPr wrap="square">
            <a:spAutoFit/>
          </a:bodyPr>
          <a:lstStyle/>
          <a:p>
            <a:r>
              <a:rPr lang="en-US" sz="3200" b="1" dirty="0">
                <a:solidFill>
                  <a:schemeClr val="accent2">
                    <a:lumMod val="75000"/>
                  </a:schemeClr>
                </a:solidFill>
                <a:latin typeface="Cambria" panose="02040503050406030204" pitchFamily="18" charset="0"/>
                <a:cs typeface="Times New Roman" panose="02020603050405020304" pitchFamily="18" charset="0"/>
              </a:rPr>
              <a:t>Reinforcement Learning</a:t>
            </a:r>
          </a:p>
        </p:txBody>
      </p:sp>
      <p:pic>
        <p:nvPicPr>
          <p:cNvPr id="9" name="Picture 8">
            <a:extLst>
              <a:ext uri="{FF2B5EF4-FFF2-40B4-BE49-F238E27FC236}">
                <a16:creationId xmlns:a16="http://schemas.microsoft.com/office/drawing/2014/main" id="{C3878FFE-F7FE-4532-B4E0-94D476B154D3}"/>
              </a:ext>
            </a:extLst>
          </p:cNvPr>
          <p:cNvPicPr>
            <a:picLocks noChangeAspect="1"/>
          </p:cNvPicPr>
          <p:nvPr/>
        </p:nvPicPr>
        <p:blipFill>
          <a:blip r:embed="rId2"/>
          <a:stretch>
            <a:fillRect/>
          </a:stretch>
        </p:blipFill>
        <p:spPr>
          <a:xfrm>
            <a:off x="8572610" y="3429000"/>
            <a:ext cx="3258917" cy="3242505"/>
          </a:xfrm>
          <a:prstGeom prst="rect">
            <a:avLst/>
          </a:prstGeom>
        </p:spPr>
      </p:pic>
      <p:pic>
        <p:nvPicPr>
          <p:cNvPr id="11" name="Picture 10">
            <a:extLst>
              <a:ext uri="{FF2B5EF4-FFF2-40B4-BE49-F238E27FC236}">
                <a16:creationId xmlns:a16="http://schemas.microsoft.com/office/drawing/2014/main" id="{A0D9D191-C6CE-4F71-9977-596A1695A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610" y="181927"/>
            <a:ext cx="3258917" cy="1962843"/>
          </a:xfrm>
          <a:prstGeom prst="rect">
            <a:avLst/>
          </a:prstGeom>
        </p:spPr>
      </p:pic>
      <p:sp>
        <p:nvSpPr>
          <p:cNvPr id="12" name="Rectangle 11">
            <a:extLst>
              <a:ext uri="{FF2B5EF4-FFF2-40B4-BE49-F238E27FC236}">
                <a16:creationId xmlns:a16="http://schemas.microsoft.com/office/drawing/2014/main" id="{5D757636-C8C5-42D5-AEA3-E6AF0B1D5F34}"/>
              </a:ext>
            </a:extLst>
          </p:cNvPr>
          <p:cNvSpPr/>
          <p:nvPr/>
        </p:nvSpPr>
        <p:spPr>
          <a:xfrm>
            <a:off x="8577208" y="1897555"/>
            <a:ext cx="3375306" cy="1477328"/>
          </a:xfrm>
          <a:prstGeom prst="rect">
            <a:avLst/>
          </a:prstGeom>
        </p:spPr>
        <p:txBody>
          <a:bodyPr wrap="square">
            <a:spAutoFit/>
          </a:bodyPr>
          <a:lstStyle/>
          <a:p>
            <a:pPr algn="just"/>
            <a:r>
              <a:rPr lang="en-US" dirty="0">
                <a:solidFill>
                  <a:srgbClr val="002060"/>
                </a:solidFill>
                <a:latin typeface="Cambria" panose="02040503050406030204" pitchFamily="18" charset="0"/>
              </a:rPr>
              <a:t>The agent </a:t>
            </a:r>
            <a:r>
              <a:rPr lang="en-US" b="1" dirty="0">
                <a:solidFill>
                  <a:srgbClr val="002060"/>
                </a:solidFill>
                <a:latin typeface="Cambria" panose="02040503050406030204" pitchFamily="18" charset="0"/>
              </a:rPr>
              <a:t>observes</a:t>
            </a:r>
            <a:r>
              <a:rPr lang="en-US" dirty="0">
                <a:solidFill>
                  <a:srgbClr val="002060"/>
                </a:solidFill>
                <a:latin typeface="Cambria" panose="02040503050406030204" pitchFamily="18" charset="0"/>
              </a:rPr>
              <a:t> the environment, takes an </a:t>
            </a:r>
            <a:r>
              <a:rPr lang="en-US" b="1" dirty="0">
                <a:solidFill>
                  <a:srgbClr val="002060"/>
                </a:solidFill>
                <a:latin typeface="Cambria" panose="02040503050406030204" pitchFamily="18" charset="0"/>
              </a:rPr>
              <a:t>action</a:t>
            </a:r>
            <a:r>
              <a:rPr lang="en-US" dirty="0">
                <a:solidFill>
                  <a:srgbClr val="002060"/>
                </a:solidFill>
                <a:latin typeface="Cambria" panose="02040503050406030204" pitchFamily="18" charset="0"/>
              </a:rPr>
              <a:t> to interact with the environment, and receives positive or negative </a:t>
            </a:r>
            <a:r>
              <a:rPr lang="en-US" b="1" dirty="0">
                <a:solidFill>
                  <a:srgbClr val="002060"/>
                </a:solidFill>
                <a:latin typeface="Cambria" panose="02040503050406030204" pitchFamily="18" charset="0"/>
              </a:rPr>
              <a:t>reward.</a:t>
            </a:r>
            <a:endParaRPr lang="en-US" dirty="0">
              <a:solidFill>
                <a:srgbClr val="002060"/>
              </a:solidFill>
              <a:latin typeface="Cambria" panose="02040503050406030204" pitchFamily="18" charset="0"/>
            </a:endParaRPr>
          </a:p>
        </p:txBody>
      </p:sp>
      <p:sp>
        <p:nvSpPr>
          <p:cNvPr id="2" name="Footer Placeholder 1">
            <a:extLst>
              <a:ext uri="{FF2B5EF4-FFF2-40B4-BE49-F238E27FC236}">
                <a16:creationId xmlns:a16="http://schemas.microsoft.com/office/drawing/2014/main" id="{2961EA74-FE2F-4CD6-A366-8BEEE3F58934}"/>
              </a:ext>
            </a:extLst>
          </p:cNvPr>
          <p:cNvSpPr>
            <a:spLocks noGrp="1"/>
          </p:cNvSpPr>
          <p:nvPr>
            <p:ph type="ftr" sz="quarter" idx="11"/>
          </p:nvPr>
        </p:nvSpPr>
        <p:spPr>
          <a:xfrm>
            <a:off x="4194946" y="6356350"/>
            <a:ext cx="3958454" cy="365125"/>
          </a:xfrm>
        </p:spPr>
        <p:txBody>
          <a:bodyPr/>
          <a:lstStyle/>
          <a:p>
            <a:r>
              <a:rPr lang="it-IT" b="1">
                <a:solidFill>
                  <a:srgbClr val="002060"/>
                </a:solidFill>
                <a:latin typeface="Cambria" panose="02040503050406030204" pitchFamily="18" charset="0"/>
              </a:rPr>
              <a:t>DATA SCIENCE@ Harsha Hyderabad                          </a:t>
            </a:r>
            <a:endParaRPr lang="en-US"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4041679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C8F1DB-1C92-4DD2-BA4D-5CD46A6AA91C}"/>
              </a:ext>
            </a:extLst>
          </p:cNvPr>
          <p:cNvSpPr/>
          <p:nvPr/>
        </p:nvSpPr>
        <p:spPr>
          <a:xfrm>
            <a:off x="458287" y="250584"/>
            <a:ext cx="10872322" cy="584775"/>
          </a:xfrm>
          <a:prstGeom prst="rect">
            <a:avLst/>
          </a:prstGeom>
        </p:spPr>
        <p:txBody>
          <a:bodyPr wrap="square">
            <a:spAutoFit/>
          </a:bodyPr>
          <a:lstStyle/>
          <a:p>
            <a:pPr algn="ctr"/>
            <a:r>
              <a:rPr lang="en-US" sz="3200" b="1" dirty="0">
                <a:solidFill>
                  <a:schemeClr val="accent2">
                    <a:lumMod val="75000"/>
                  </a:schemeClr>
                </a:solidFill>
                <a:latin typeface="Cambria" panose="02040503050406030204" pitchFamily="18" charset="0"/>
                <a:cs typeface="Times New Roman" panose="02020603050405020304" pitchFamily="18" charset="0"/>
              </a:rPr>
              <a:t>Steps in Data Science</a:t>
            </a:r>
            <a:endParaRPr lang="en-US" sz="2000" b="1" dirty="0">
              <a:solidFill>
                <a:schemeClr val="accent2">
                  <a:lumMod val="75000"/>
                </a:schemeClr>
              </a:solidFill>
              <a:latin typeface="Cambria" panose="0204050305040603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0E762FE0-1A26-4ED4-91A2-EECA8CEF51F5}"/>
              </a:ext>
            </a:extLst>
          </p:cNvPr>
          <p:cNvSpPr/>
          <p:nvPr/>
        </p:nvSpPr>
        <p:spPr>
          <a:xfrm>
            <a:off x="1086678" y="1384595"/>
            <a:ext cx="5009322" cy="3884333"/>
          </a:xfrm>
          <a:prstGeom prst="rect">
            <a:avLst/>
          </a:prstGeom>
        </p:spPr>
        <p:txBody>
          <a:bodyPr wrap="square">
            <a:spAutoFit/>
          </a:bodyPr>
          <a:lstStyle/>
          <a:p>
            <a:pPr marL="457200" indent="-457200" algn="just">
              <a:lnSpc>
                <a:spcPct val="200000"/>
              </a:lnSpc>
              <a:buFont typeface="Arial" panose="020B0604020202020204" pitchFamily="34" charset="0"/>
              <a:buChar char="•"/>
            </a:pPr>
            <a:r>
              <a:rPr lang="en-US" dirty="0">
                <a:solidFill>
                  <a:schemeClr val="accent1">
                    <a:lumMod val="50000"/>
                  </a:schemeClr>
                </a:solidFill>
                <a:latin typeface="Cambria" panose="02040503050406030204" pitchFamily="18" charset="0"/>
                <a:cs typeface="Times New Roman" panose="02020603050405020304" pitchFamily="18" charset="0"/>
              </a:rPr>
              <a:t>Problem Identification</a:t>
            </a:r>
          </a:p>
          <a:p>
            <a:pPr marL="457200" indent="-457200" algn="just">
              <a:lnSpc>
                <a:spcPct val="200000"/>
              </a:lnSpc>
              <a:buFont typeface="Arial" panose="020B0604020202020204" pitchFamily="34" charset="0"/>
              <a:buChar char="•"/>
            </a:pPr>
            <a:r>
              <a:rPr lang="en-US" dirty="0">
                <a:solidFill>
                  <a:schemeClr val="accent1">
                    <a:lumMod val="50000"/>
                  </a:schemeClr>
                </a:solidFill>
                <a:latin typeface="Cambria" panose="02040503050406030204" pitchFamily="18" charset="0"/>
                <a:cs typeface="Times New Roman" panose="02020603050405020304" pitchFamily="18" charset="0"/>
              </a:rPr>
              <a:t>Data Collection/Generation</a:t>
            </a:r>
          </a:p>
          <a:p>
            <a:pPr marL="457200" indent="-457200" algn="just">
              <a:lnSpc>
                <a:spcPct val="200000"/>
              </a:lnSpc>
              <a:buFont typeface="Arial" panose="020B0604020202020204" pitchFamily="34" charset="0"/>
              <a:buChar char="•"/>
            </a:pPr>
            <a:r>
              <a:rPr lang="en-US" dirty="0">
                <a:solidFill>
                  <a:schemeClr val="accent1">
                    <a:lumMod val="50000"/>
                  </a:schemeClr>
                </a:solidFill>
                <a:latin typeface="Cambria" panose="02040503050406030204" pitchFamily="18" charset="0"/>
                <a:cs typeface="Times New Roman" panose="02020603050405020304" pitchFamily="18" charset="0"/>
              </a:rPr>
              <a:t>Data Preprocessing</a:t>
            </a:r>
          </a:p>
          <a:p>
            <a:pPr marL="457200" indent="-457200" algn="just">
              <a:lnSpc>
                <a:spcPct val="200000"/>
              </a:lnSpc>
              <a:buFont typeface="Arial" panose="020B0604020202020204" pitchFamily="34" charset="0"/>
              <a:buChar char="•"/>
            </a:pPr>
            <a:r>
              <a:rPr lang="en-US" dirty="0">
                <a:solidFill>
                  <a:schemeClr val="accent1">
                    <a:lumMod val="50000"/>
                  </a:schemeClr>
                </a:solidFill>
                <a:latin typeface="Cambria" panose="02040503050406030204" pitchFamily="18" charset="0"/>
                <a:cs typeface="Times New Roman" panose="02020603050405020304" pitchFamily="18" charset="0"/>
              </a:rPr>
              <a:t>Data Exploration </a:t>
            </a:r>
            <a:r>
              <a:rPr lang="en-US" sz="1600" dirty="0">
                <a:solidFill>
                  <a:schemeClr val="accent1">
                    <a:lumMod val="50000"/>
                  </a:schemeClr>
                </a:solidFill>
                <a:latin typeface="Cambria" panose="02040503050406030204" pitchFamily="18" charset="0"/>
                <a:cs typeface="Times New Roman" panose="02020603050405020304" pitchFamily="18" charset="0"/>
              </a:rPr>
              <a:t>(EDA)</a:t>
            </a:r>
          </a:p>
          <a:p>
            <a:pPr marL="457200" indent="-457200" algn="just">
              <a:lnSpc>
                <a:spcPct val="200000"/>
              </a:lnSpc>
              <a:buFont typeface="Arial" panose="020B0604020202020204" pitchFamily="34" charset="0"/>
              <a:buChar char="•"/>
            </a:pPr>
            <a:r>
              <a:rPr lang="en-US" dirty="0">
                <a:solidFill>
                  <a:schemeClr val="accent1">
                    <a:lumMod val="50000"/>
                  </a:schemeClr>
                </a:solidFill>
                <a:latin typeface="Cambria" panose="02040503050406030204" pitchFamily="18" charset="0"/>
                <a:cs typeface="Times New Roman" panose="02020603050405020304" pitchFamily="18" charset="0"/>
              </a:rPr>
              <a:t>Model Building</a:t>
            </a:r>
          </a:p>
          <a:p>
            <a:pPr marL="457200" indent="-457200" algn="just">
              <a:lnSpc>
                <a:spcPct val="200000"/>
              </a:lnSpc>
              <a:buFont typeface="Arial" panose="020B0604020202020204" pitchFamily="34" charset="0"/>
              <a:buChar char="•"/>
            </a:pPr>
            <a:r>
              <a:rPr lang="en-US" dirty="0">
                <a:solidFill>
                  <a:schemeClr val="accent1">
                    <a:lumMod val="50000"/>
                  </a:schemeClr>
                </a:solidFill>
                <a:latin typeface="Cambria" panose="02040503050406030204" pitchFamily="18" charset="0"/>
                <a:cs typeface="Times New Roman" panose="02020603050405020304" pitchFamily="18" charset="0"/>
              </a:rPr>
              <a:t>Model Evaluation</a:t>
            </a:r>
          </a:p>
          <a:p>
            <a:pPr marL="457200" indent="-457200" algn="just">
              <a:lnSpc>
                <a:spcPct val="200000"/>
              </a:lnSpc>
              <a:buFont typeface="Arial" panose="020B0604020202020204" pitchFamily="34" charset="0"/>
              <a:buChar char="•"/>
            </a:pPr>
            <a:r>
              <a:rPr lang="en-US" dirty="0">
                <a:solidFill>
                  <a:schemeClr val="accent1">
                    <a:lumMod val="50000"/>
                  </a:schemeClr>
                </a:solidFill>
                <a:latin typeface="Cambria" panose="02040503050406030204" pitchFamily="18" charset="0"/>
                <a:cs typeface="Times New Roman" panose="02020603050405020304" pitchFamily="18" charset="0"/>
              </a:rPr>
              <a:t>Analyze Results</a:t>
            </a:r>
            <a:endParaRPr lang="en-US" sz="1400" dirty="0">
              <a:solidFill>
                <a:schemeClr val="accent1">
                  <a:lumMod val="50000"/>
                </a:schemeClr>
              </a:solidFill>
              <a:latin typeface="Cambria" panose="0204050305040603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1943B2FF-059A-46F2-B069-5B87CCF5241E}"/>
              </a:ext>
            </a:extLst>
          </p:cNvPr>
          <p:cNvSpPr/>
          <p:nvPr/>
        </p:nvSpPr>
        <p:spPr>
          <a:xfrm>
            <a:off x="6336791" y="1357664"/>
            <a:ext cx="5435226" cy="3955442"/>
          </a:xfrm>
          <a:prstGeom prst="rect">
            <a:avLst/>
          </a:prstGeom>
        </p:spPr>
        <p:txBody>
          <a:bodyPr wrap="square">
            <a:spAutoFit/>
          </a:bodyPr>
          <a:lstStyle/>
          <a:p>
            <a:pPr algn="just">
              <a:lnSpc>
                <a:spcPct val="200000"/>
              </a:lnSpc>
            </a:pPr>
            <a:r>
              <a:rPr lang="en-US" sz="1600" b="1" dirty="0">
                <a:solidFill>
                  <a:schemeClr val="accent1">
                    <a:lumMod val="50000"/>
                  </a:schemeClr>
                </a:solidFill>
                <a:latin typeface="Cambria" panose="02040503050406030204" pitchFamily="18" charset="0"/>
                <a:cs typeface="Times New Roman" panose="02020603050405020304" pitchFamily="18" charset="0"/>
              </a:rPr>
              <a:t>Data Wrangling / Munging</a:t>
            </a:r>
            <a:r>
              <a:rPr lang="en-US" sz="1600" b="1" dirty="0">
                <a:solidFill>
                  <a:schemeClr val="accent1">
                    <a:lumMod val="50000"/>
                  </a:schemeClr>
                </a:solidFill>
                <a:latin typeface="Cambria" panose="02040503050406030204" pitchFamily="18" charset="0"/>
              </a:rPr>
              <a:t> </a:t>
            </a:r>
            <a:endParaRPr lang="en-US" sz="1600" b="1" dirty="0">
              <a:solidFill>
                <a:schemeClr val="accent1">
                  <a:lumMod val="50000"/>
                </a:schemeClr>
              </a:solidFill>
              <a:latin typeface="Cambria" panose="02040503050406030204" pitchFamily="18" charset="0"/>
              <a:cs typeface="Times New Roman" panose="02020603050405020304" pitchFamily="18" charset="0"/>
            </a:endParaRPr>
          </a:p>
          <a:p>
            <a:pPr indent="-457200" algn="just">
              <a:lnSpc>
                <a:spcPct val="200000"/>
              </a:lnSpc>
              <a:buFont typeface="Arial" panose="020B0604020202020204" pitchFamily="34" charset="0"/>
              <a:buChar char="•"/>
            </a:pPr>
            <a:r>
              <a:rPr lang="en-US" sz="1600" dirty="0">
                <a:solidFill>
                  <a:schemeClr val="accent1">
                    <a:lumMod val="50000"/>
                  </a:schemeClr>
                </a:solidFill>
                <a:latin typeface="Cambria" panose="02040503050406030204" pitchFamily="18" charset="0"/>
                <a:cs typeface="Times New Roman" panose="02020603050405020304" pitchFamily="18" charset="0"/>
              </a:rPr>
              <a:t>Data Imputation</a:t>
            </a:r>
          </a:p>
          <a:p>
            <a:pPr indent="-457200" algn="just">
              <a:lnSpc>
                <a:spcPct val="200000"/>
              </a:lnSpc>
              <a:buFont typeface="Arial" panose="020B0604020202020204" pitchFamily="34" charset="0"/>
              <a:buChar char="•"/>
            </a:pPr>
            <a:r>
              <a:rPr lang="en-US" sz="1600" dirty="0">
                <a:solidFill>
                  <a:schemeClr val="accent1">
                    <a:lumMod val="50000"/>
                  </a:schemeClr>
                </a:solidFill>
                <a:latin typeface="Cambria" panose="02040503050406030204" pitchFamily="18" charset="0"/>
                <a:cs typeface="Times New Roman" panose="02020603050405020304" pitchFamily="18" charset="0"/>
              </a:rPr>
              <a:t>Data Integration</a:t>
            </a:r>
          </a:p>
          <a:p>
            <a:pPr indent="-457200" algn="just">
              <a:lnSpc>
                <a:spcPct val="200000"/>
              </a:lnSpc>
              <a:buFont typeface="Arial" panose="020B0604020202020204" pitchFamily="34" charset="0"/>
              <a:buChar char="•"/>
            </a:pPr>
            <a:r>
              <a:rPr lang="en-US" sz="1600" dirty="0">
                <a:solidFill>
                  <a:schemeClr val="accent1">
                    <a:lumMod val="50000"/>
                  </a:schemeClr>
                </a:solidFill>
                <a:latin typeface="Cambria" panose="02040503050406030204" pitchFamily="18" charset="0"/>
                <a:cs typeface="Times New Roman" panose="02020603050405020304" pitchFamily="18" charset="0"/>
              </a:rPr>
              <a:t>Data Encoding / Decoding</a:t>
            </a:r>
          </a:p>
          <a:p>
            <a:pPr indent="-457200" algn="just">
              <a:lnSpc>
                <a:spcPct val="200000"/>
              </a:lnSpc>
              <a:buFont typeface="Arial" panose="020B0604020202020204" pitchFamily="34" charset="0"/>
              <a:buChar char="•"/>
            </a:pPr>
            <a:r>
              <a:rPr lang="en-US" sz="1600" dirty="0">
                <a:solidFill>
                  <a:schemeClr val="accent1">
                    <a:lumMod val="50000"/>
                  </a:schemeClr>
                </a:solidFill>
                <a:latin typeface="Cambria" panose="02040503050406030204" pitchFamily="18" charset="0"/>
                <a:cs typeface="Times New Roman" panose="02020603050405020304" pitchFamily="18" charset="0"/>
              </a:rPr>
              <a:t>Outlier Analysis</a:t>
            </a:r>
          </a:p>
          <a:p>
            <a:pPr indent="-457200" algn="just">
              <a:lnSpc>
                <a:spcPct val="200000"/>
              </a:lnSpc>
              <a:buFont typeface="Arial" panose="020B0604020202020204" pitchFamily="34" charset="0"/>
              <a:buChar char="•"/>
            </a:pPr>
            <a:r>
              <a:rPr lang="en-US" sz="1600" dirty="0">
                <a:solidFill>
                  <a:schemeClr val="accent1">
                    <a:lumMod val="50000"/>
                  </a:schemeClr>
                </a:solidFill>
                <a:latin typeface="Cambria" panose="02040503050406030204" pitchFamily="18" charset="0"/>
                <a:cs typeface="Times New Roman" panose="02020603050405020304" pitchFamily="18" charset="0"/>
              </a:rPr>
              <a:t>Data Transformation / Normalization</a:t>
            </a:r>
          </a:p>
          <a:p>
            <a:pPr indent="-457200" algn="just">
              <a:lnSpc>
                <a:spcPct val="200000"/>
              </a:lnSpc>
              <a:buFont typeface="Arial" panose="020B0604020202020204" pitchFamily="34" charset="0"/>
              <a:buChar char="•"/>
            </a:pPr>
            <a:r>
              <a:rPr lang="en-US" sz="1600" dirty="0">
                <a:solidFill>
                  <a:schemeClr val="accent1">
                    <a:lumMod val="50000"/>
                  </a:schemeClr>
                </a:solidFill>
                <a:latin typeface="Cambria" panose="02040503050406030204" pitchFamily="18" charset="0"/>
                <a:cs typeface="Times New Roman" panose="02020603050405020304" pitchFamily="18" charset="0"/>
              </a:rPr>
              <a:t>Dimensionality Reduction</a:t>
            </a:r>
          </a:p>
          <a:p>
            <a:pPr indent="-457200" algn="just">
              <a:lnSpc>
                <a:spcPct val="200000"/>
              </a:lnSpc>
              <a:buFont typeface="Arial" panose="020B0604020202020204" pitchFamily="34" charset="0"/>
              <a:buChar char="•"/>
            </a:pPr>
            <a:r>
              <a:rPr lang="en-US" sz="1600" dirty="0">
                <a:solidFill>
                  <a:schemeClr val="accent1">
                    <a:lumMod val="50000"/>
                  </a:schemeClr>
                </a:solidFill>
                <a:latin typeface="Cambria" panose="02040503050406030204" pitchFamily="18" charset="0"/>
                <a:cs typeface="Times New Roman" panose="02020603050405020304" pitchFamily="18" charset="0"/>
              </a:rPr>
              <a:t>Feature Engineering</a:t>
            </a:r>
          </a:p>
        </p:txBody>
      </p:sp>
    </p:spTree>
    <p:extLst>
      <p:ext uri="{BB962C8B-B14F-4D97-AF65-F5344CB8AC3E}">
        <p14:creationId xmlns:p14="http://schemas.microsoft.com/office/powerpoint/2010/main" val="422092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9FA6C-FA23-4571-8D49-F56EC1255B0E}"/>
              </a:ext>
            </a:extLst>
          </p:cNvPr>
          <p:cNvSpPr>
            <a:spLocks noGrp="1"/>
          </p:cNvSpPr>
          <p:nvPr>
            <p:ph type="title"/>
          </p:nvPr>
        </p:nvSpPr>
        <p:spPr>
          <a:xfrm>
            <a:off x="838200" y="119466"/>
            <a:ext cx="10515600" cy="713048"/>
          </a:xfrm>
        </p:spPr>
        <p:txBody>
          <a:bodyPr>
            <a:normAutofit/>
          </a:bodyPr>
          <a:lstStyle/>
          <a:p>
            <a:pPr algn="ctr"/>
            <a:r>
              <a:rPr lang="en-US" sz="3600" dirty="0">
                <a:latin typeface="Times New Roman" panose="02020603050405020304" pitchFamily="18" charset="0"/>
                <a:cs typeface="Times New Roman" panose="02020603050405020304" pitchFamily="18" charset="0"/>
              </a:rPr>
              <a:t>Data Generation</a:t>
            </a:r>
          </a:p>
        </p:txBody>
      </p:sp>
      <p:sp>
        <p:nvSpPr>
          <p:cNvPr id="3" name="Content Placeholder 2">
            <a:extLst>
              <a:ext uri="{FF2B5EF4-FFF2-40B4-BE49-F238E27FC236}">
                <a16:creationId xmlns:a16="http://schemas.microsoft.com/office/drawing/2014/main" id="{BE0C1282-89B5-4285-8B50-D55AEE3F55AC}"/>
              </a:ext>
            </a:extLst>
          </p:cNvPr>
          <p:cNvSpPr>
            <a:spLocks noGrp="1"/>
          </p:cNvSpPr>
          <p:nvPr>
            <p:ph idx="1"/>
          </p:nvPr>
        </p:nvSpPr>
        <p:spPr>
          <a:xfrm>
            <a:off x="259307" y="952168"/>
            <a:ext cx="4640239" cy="3224047"/>
          </a:xfrm>
        </p:spPr>
        <p:txBody>
          <a:bodyPr>
            <a:normAutofit/>
          </a:bodyPr>
          <a:lstStyle/>
          <a:p>
            <a:pPr marL="0" indent="0">
              <a:buNone/>
            </a:pPr>
            <a:r>
              <a:rPr lang="en-IN" sz="2200" dirty="0">
                <a:latin typeface="Times New Roman" panose="02020603050405020304" pitchFamily="18" charset="0"/>
                <a:cs typeface="Times New Roman" panose="02020603050405020304" pitchFamily="18" charset="0"/>
              </a:rPr>
              <a:t>Range of this attributes are as follows:</a:t>
            </a:r>
          </a:p>
          <a:p>
            <a:r>
              <a:rPr lang="en-IN" sz="2200" dirty="0" err="1">
                <a:latin typeface="Times New Roman" panose="02020603050405020304" pitchFamily="18" charset="0"/>
                <a:cs typeface="Times New Roman" panose="02020603050405020304" pitchFamily="18" charset="0"/>
              </a:rPr>
              <a:t>Employee_id</a:t>
            </a:r>
            <a:r>
              <a:rPr lang="en-IN" sz="2200" dirty="0">
                <a:latin typeface="Times New Roman" panose="02020603050405020304" pitchFamily="18" charset="0"/>
                <a:cs typeface="Times New Roman" panose="02020603050405020304" pitchFamily="18" charset="0"/>
              </a:rPr>
              <a:t> : 1-100</a:t>
            </a:r>
          </a:p>
          <a:p>
            <a:r>
              <a:rPr lang="en-IN" sz="2200" dirty="0">
                <a:latin typeface="Times New Roman" panose="02020603050405020304" pitchFamily="18" charset="0"/>
                <a:cs typeface="Times New Roman" panose="02020603050405020304" pitchFamily="18" charset="0"/>
              </a:rPr>
              <a:t>Age : 25-62</a:t>
            </a:r>
          </a:p>
          <a:p>
            <a:r>
              <a:rPr lang="en-IN" sz="2200" dirty="0">
                <a:latin typeface="Times New Roman" panose="02020603050405020304" pitchFamily="18" charset="0"/>
                <a:cs typeface="Times New Roman" panose="02020603050405020304" pitchFamily="18" charset="0"/>
              </a:rPr>
              <a:t>Basic pay : 15,600-67000</a:t>
            </a:r>
          </a:p>
          <a:p>
            <a:r>
              <a:rPr lang="en-IN" sz="2200" dirty="0" err="1">
                <a:latin typeface="Times New Roman" panose="02020603050405020304" pitchFamily="18" charset="0"/>
                <a:cs typeface="Times New Roman" panose="02020603050405020304" pitchFamily="18" charset="0"/>
              </a:rPr>
              <a:t>No.of</a:t>
            </a:r>
            <a:r>
              <a:rPr lang="en-IN" sz="2200" dirty="0">
                <a:latin typeface="Times New Roman" panose="02020603050405020304" pitchFamily="18" charset="0"/>
                <a:cs typeface="Times New Roman" panose="02020603050405020304" pitchFamily="18" charset="0"/>
              </a:rPr>
              <a:t> clients :1-1000</a:t>
            </a:r>
          </a:p>
          <a:p>
            <a:r>
              <a:rPr lang="en-IN" sz="2200" dirty="0">
                <a:latin typeface="Times New Roman" panose="02020603050405020304" pitchFamily="18" charset="0"/>
                <a:cs typeface="Times New Roman" panose="02020603050405020304" pitchFamily="18" charset="0"/>
              </a:rPr>
              <a:t>Years of Services :0-40</a:t>
            </a:r>
          </a:p>
          <a:p>
            <a:r>
              <a:rPr lang="en-IN" sz="2200" dirty="0">
                <a:latin typeface="Times New Roman" panose="02020603050405020304" pitchFamily="18" charset="0"/>
                <a:cs typeface="Times New Roman" panose="02020603050405020304" pitchFamily="18" charset="0"/>
              </a:rPr>
              <a:t>Performance Score:0/1</a:t>
            </a:r>
          </a:p>
          <a:p>
            <a:endParaRPr lang="en-US" sz="2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A43A5E4-F425-4D3D-BB61-5EB3ABB80A4B}"/>
              </a:ext>
            </a:extLst>
          </p:cNvPr>
          <p:cNvPicPr>
            <a:picLocks noChangeAspect="1"/>
          </p:cNvPicPr>
          <p:nvPr/>
        </p:nvPicPr>
        <p:blipFill>
          <a:blip r:embed="rId2"/>
          <a:stretch>
            <a:fillRect/>
          </a:stretch>
        </p:blipFill>
        <p:spPr>
          <a:xfrm>
            <a:off x="3883188" y="1642054"/>
            <a:ext cx="9489912" cy="4144383"/>
          </a:xfrm>
          <a:prstGeom prst="rect">
            <a:avLst/>
          </a:prstGeom>
        </p:spPr>
      </p:pic>
    </p:spTree>
    <p:extLst>
      <p:ext uri="{BB962C8B-B14F-4D97-AF65-F5344CB8AC3E}">
        <p14:creationId xmlns:p14="http://schemas.microsoft.com/office/powerpoint/2010/main" val="1929278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EEFEB2-3B04-4276-9E15-DE11F9B015A5}"/>
              </a:ext>
            </a:extLst>
          </p:cNvPr>
          <p:cNvSpPr>
            <a:spLocks noGrp="1"/>
          </p:cNvSpPr>
          <p:nvPr>
            <p:ph type="title"/>
          </p:nvPr>
        </p:nvSpPr>
        <p:spPr>
          <a:xfrm>
            <a:off x="838200" y="365126"/>
            <a:ext cx="10515600" cy="699400"/>
          </a:xfrm>
        </p:spPr>
        <p:txBody>
          <a:bodyPr>
            <a:normAutofit/>
          </a:bodyPr>
          <a:lstStyle/>
          <a:p>
            <a:pPr algn="ctr"/>
            <a:r>
              <a:rPr lang="en-US" sz="3600" dirty="0">
                <a:latin typeface="Times New Roman" panose="02020603050405020304" pitchFamily="18" charset="0"/>
                <a:cs typeface="Times New Roman" panose="02020603050405020304" pitchFamily="18" charset="0"/>
              </a:rPr>
              <a:t>Data Imputation</a:t>
            </a:r>
          </a:p>
        </p:txBody>
      </p:sp>
      <p:sp>
        <p:nvSpPr>
          <p:cNvPr id="7" name="Content Placeholder 6">
            <a:extLst>
              <a:ext uri="{FF2B5EF4-FFF2-40B4-BE49-F238E27FC236}">
                <a16:creationId xmlns:a16="http://schemas.microsoft.com/office/drawing/2014/main" id="{CE2F973C-7224-4529-9532-87468CC221A5}"/>
              </a:ext>
            </a:extLst>
          </p:cNvPr>
          <p:cNvSpPr>
            <a:spLocks noGrp="1"/>
          </p:cNvSpPr>
          <p:nvPr>
            <p:ph idx="1"/>
          </p:nvPr>
        </p:nvSpPr>
        <p:spPr>
          <a:xfrm>
            <a:off x="660779" y="1253331"/>
            <a:ext cx="10515600" cy="4351338"/>
          </a:xfrm>
        </p:spPr>
        <p:txBody>
          <a:bodyPr/>
          <a:lstStyle/>
          <a:p>
            <a:r>
              <a:rPr lang="en-US" sz="2200" dirty="0">
                <a:latin typeface="Times New Roman" panose="02020603050405020304" pitchFamily="18" charset="0"/>
                <a:cs typeface="Times New Roman" panose="02020603050405020304" pitchFamily="18" charset="0"/>
              </a:rPr>
              <a:t>Many real-world datasets may contain missing values for various reasons. They are often encoded as </a:t>
            </a:r>
            <a:r>
              <a:rPr lang="en-US" sz="2200" dirty="0" err="1">
                <a:latin typeface="Times New Roman" panose="02020603050405020304" pitchFamily="18" charset="0"/>
                <a:cs typeface="Times New Roman" panose="02020603050405020304" pitchFamily="18" charset="0"/>
              </a:rPr>
              <a:t>NaNs</a:t>
            </a:r>
            <a:r>
              <a:rPr lang="en-US" sz="2200" dirty="0">
                <a:latin typeface="Times New Roman" panose="02020603050405020304" pitchFamily="18" charset="0"/>
                <a:cs typeface="Times New Roman" panose="02020603050405020304" pitchFamily="18" charset="0"/>
              </a:rPr>
              <a:t>, blanks or any other placeholders. </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Rule 1: Discrete/Continuous values will be imputed with mean/median/standard deviation </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Rule 2: Categorical values will be imputed with mode.</a:t>
            </a:r>
          </a:p>
          <a:p>
            <a:endParaRPr lang="en-US" sz="2200"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p:txBody>
      </p:sp>
      <p:sp>
        <p:nvSpPr>
          <p:cNvPr id="9" name="Rectangle: Rounded Corners 8">
            <a:extLst>
              <a:ext uri="{FF2B5EF4-FFF2-40B4-BE49-F238E27FC236}">
                <a16:creationId xmlns:a16="http://schemas.microsoft.com/office/drawing/2014/main" id="{5B8EC9AD-ACFC-403C-ABD1-D0297B63DDC6}"/>
              </a:ext>
            </a:extLst>
          </p:cNvPr>
          <p:cNvSpPr/>
          <p:nvPr/>
        </p:nvSpPr>
        <p:spPr>
          <a:xfrm>
            <a:off x="2315570" y="3753134"/>
            <a:ext cx="7206018" cy="24565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t>e1['Age'].</a:t>
            </a:r>
            <a:r>
              <a:rPr lang="en-US" dirty="0" err="1"/>
              <a:t>fillna</a:t>
            </a:r>
            <a:r>
              <a:rPr lang="en-US" dirty="0"/>
              <a:t>(e['Age'].mean(),</a:t>
            </a:r>
            <a:r>
              <a:rPr lang="en-US" dirty="0" err="1"/>
              <a:t>inplace</a:t>
            </a:r>
            <a:r>
              <a:rPr lang="en-US" dirty="0"/>
              <a:t>=True)</a:t>
            </a:r>
          </a:p>
          <a:p>
            <a:pPr>
              <a:lnSpc>
                <a:spcPct val="150000"/>
              </a:lnSpc>
            </a:pPr>
            <a:r>
              <a:rPr lang="en-US" dirty="0"/>
              <a:t>e1['Basic Pay'].</a:t>
            </a:r>
            <a:r>
              <a:rPr lang="en-US" dirty="0" err="1"/>
              <a:t>fillna</a:t>
            </a:r>
            <a:r>
              <a:rPr lang="en-US" dirty="0"/>
              <a:t>(e['Basic Pay'].mean(),</a:t>
            </a:r>
            <a:r>
              <a:rPr lang="en-US" dirty="0" err="1"/>
              <a:t>inplace</a:t>
            </a:r>
            <a:r>
              <a:rPr lang="en-US" dirty="0"/>
              <a:t>=True)</a:t>
            </a:r>
          </a:p>
          <a:p>
            <a:pPr>
              <a:lnSpc>
                <a:spcPct val="150000"/>
              </a:lnSpc>
            </a:pPr>
            <a:r>
              <a:rPr lang="en-US" dirty="0"/>
              <a:t>e1['No of Clients'].</a:t>
            </a:r>
            <a:r>
              <a:rPr lang="en-US" dirty="0" err="1"/>
              <a:t>fillna</a:t>
            </a:r>
            <a:r>
              <a:rPr lang="en-US" dirty="0"/>
              <a:t>(e['No of Clients'].mean(),</a:t>
            </a:r>
            <a:r>
              <a:rPr lang="en-US" dirty="0" err="1"/>
              <a:t>inplace</a:t>
            </a:r>
            <a:r>
              <a:rPr lang="en-US" dirty="0"/>
              <a:t>=True)</a:t>
            </a:r>
          </a:p>
          <a:p>
            <a:pPr>
              <a:lnSpc>
                <a:spcPct val="150000"/>
              </a:lnSpc>
            </a:pPr>
            <a:r>
              <a:rPr lang="en-US" dirty="0"/>
              <a:t>e1['Years of Service'].</a:t>
            </a:r>
            <a:r>
              <a:rPr lang="en-US" dirty="0" err="1"/>
              <a:t>fillna</a:t>
            </a:r>
            <a:r>
              <a:rPr lang="en-US" dirty="0"/>
              <a:t>(e['Years of Service'].mean(),</a:t>
            </a:r>
            <a:r>
              <a:rPr lang="en-US" dirty="0" err="1"/>
              <a:t>inplace</a:t>
            </a:r>
            <a:r>
              <a:rPr lang="en-US" dirty="0"/>
              <a:t>=True)</a:t>
            </a:r>
          </a:p>
          <a:p>
            <a:pPr>
              <a:lnSpc>
                <a:spcPct val="150000"/>
              </a:lnSpc>
            </a:pPr>
            <a:r>
              <a:rPr lang="en-US" dirty="0"/>
              <a:t>print(e1.head(5))</a:t>
            </a:r>
          </a:p>
        </p:txBody>
      </p:sp>
    </p:spTree>
    <p:extLst>
      <p:ext uri="{BB962C8B-B14F-4D97-AF65-F5344CB8AC3E}">
        <p14:creationId xmlns:p14="http://schemas.microsoft.com/office/powerpoint/2010/main" val="2337060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EDC31-A01F-4E80-9538-7A4344F97B3B}"/>
              </a:ext>
            </a:extLst>
          </p:cNvPr>
          <p:cNvSpPr>
            <a:spLocks noGrp="1"/>
          </p:cNvSpPr>
          <p:nvPr>
            <p:ph type="title"/>
          </p:nvPr>
        </p:nvSpPr>
        <p:spPr>
          <a:xfrm>
            <a:off x="838200" y="109182"/>
            <a:ext cx="10515600" cy="764276"/>
          </a:xfrm>
        </p:spPr>
        <p:txBody>
          <a:bodyPr>
            <a:normAutofit/>
          </a:bodyPr>
          <a:lstStyle/>
          <a:p>
            <a:pPr algn="ctr"/>
            <a:r>
              <a:rPr lang="en-US" sz="3600" dirty="0">
                <a:latin typeface="Times New Roman" panose="02020603050405020304" pitchFamily="18" charset="0"/>
                <a:cs typeface="Times New Roman" panose="02020603050405020304" pitchFamily="18" charset="0"/>
              </a:rPr>
              <a:t>Data Encoding</a:t>
            </a:r>
          </a:p>
        </p:txBody>
      </p:sp>
      <p:sp>
        <p:nvSpPr>
          <p:cNvPr id="3" name="Content Placeholder 2">
            <a:extLst>
              <a:ext uri="{FF2B5EF4-FFF2-40B4-BE49-F238E27FC236}">
                <a16:creationId xmlns:a16="http://schemas.microsoft.com/office/drawing/2014/main" id="{BA110FE7-1369-4215-9B5A-4DC39A9588ED}"/>
              </a:ext>
            </a:extLst>
          </p:cNvPr>
          <p:cNvSpPr>
            <a:spLocks noGrp="1"/>
          </p:cNvSpPr>
          <p:nvPr>
            <p:ph idx="1"/>
          </p:nvPr>
        </p:nvSpPr>
        <p:spPr>
          <a:xfrm>
            <a:off x="469710" y="873458"/>
            <a:ext cx="11403841" cy="5090614"/>
          </a:xfrm>
        </p:spPr>
        <p:txBody>
          <a:bodyPr>
            <a:normAutofit/>
          </a:bodyPr>
          <a:lstStyle/>
          <a:p>
            <a:pPr>
              <a:lnSpc>
                <a:spcPct val="100000"/>
              </a:lnSpc>
            </a:pPr>
            <a:r>
              <a:rPr lang="en-US" sz="2200" dirty="0">
                <a:latin typeface="Times New Roman" panose="02020603050405020304" pitchFamily="18" charset="0"/>
                <a:cs typeface="Times New Roman" panose="02020603050405020304" pitchFamily="18" charset="0"/>
              </a:rPr>
              <a:t>Most of Machine Learning libraries represent data in numerical values rather than categorical values.</a:t>
            </a:r>
          </a:p>
          <a:p>
            <a:pPr>
              <a:lnSpc>
                <a:spcPct val="100000"/>
              </a:lnSpc>
            </a:pPr>
            <a:r>
              <a:rPr lang="en-US" sz="2200" dirty="0">
                <a:latin typeface="Times New Roman" panose="02020603050405020304" pitchFamily="18" charset="0"/>
                <a:cs typeface="Times New Roman" panose="02020603050405020304" pitchFamily="18" charset="0"/>
              </a:rPr>
              <a:t>import “</a:t>
            </a:r>
            <a:r>
              <a:rPr lang="en-US" sz="2200" dirty="0" err="1">
                <a:latin typeface="Times New Roman" panose="02020603050405020304" pitchFamily="18" charset="0"/>
                <a:cs typeface="Times New Roman" panose="02020603050405020304" pitchFamily="18" charset="0"/>
              </a:rPr>
              <a:t>LabelEncoder</a:t>
            </a:r>
            <a:r>
              <a:rPr lang="en-US" sz="2200" dirty="0">
                <a:latin typeface="Times New Roman" panose="02020603050405020304" pitchFamily="18" charset="0"/>
                <a:cs typeface="Times New Roman" panose="02020603050405020304" pitchFamily="18" charset="0"/>
              </a:rPr>
              <a:t>” class from “</a:t>
            </a:r>
            <a:r>
              <a:rPr lang="en-US" sz="2200" dirty="0" err="1">
                <a:latin typeface="Times New Roman" panose="02020603050405020304" pitchFamily="18" charset="0"/>
                <a:cs typeface="Times New Roman" panose="02020603050405020304" pitchFamily="18" charset="0"/>
              </a:rPr>
              <a:t>sklearn.preprocessing</a:t>
            </a:r>
            <a:r>
              <a:rPr lang="en-US" sz="2200" dirty="0">
                <a:latin typeface="Times New Roman" panose="02020603050405020304" pitchFamily="18" charset="0"/>
                <a:cs typeface="Times New Roman" panose="02020603050405020304" pitchFamily="18" charset="0"/>
              </a:rPr>
              <a:t>” library and create an object </a:t>
            </a:r>
            <a:r>
              <a:rPr lang="en-US" sz="2200" dirty="0" err="1">
                <a:latin typeface="Times New Roman" panose="02020603050405020304" pitchFamily="18" charset="0"/>
                <a:cs typeface="Times New Roman" panose="02020603050405020304" pitchFamily="18" charset="0"/>
              </a:rPr>
              <a:t>labelencoder_X</a:t>
            </a:r>
            <a:r>
              <a:rPr lang="en-US" sz="2200" dirty="0">
                <a:latin typeface="Times New Roman" panose="02020603050405020304" pitchFamily="18" charset="0"/>
                <a:cs typeface="Times New Roman" panose="02020603050405020304" pitchFamily="18" charset="0"/>
              </a:rPr>
              <a:t> of the </a:t>
            </a:r>
            <a:r>
              <a:rPr lang="en-US" sz="2200" dirty="0" err="1">
                <a:latin typeface="Times New Roman" panose="02020603050405020304" pitchFamily="18" charset="0"/>
                <a:cs typeface="Times New Roman" panose="02020603050405020304" pitchFamily="18" charset="0"/>
              </a:rPr>
              <a:t>LabelEncoder</a:t>
            </a:r>
            <a:r>
              <a:rPr lang="en-US" sz="2200" dirty="0">
                <a:latin typeface="Times New Roman" panose="02020603050405020304" pitchFamily="18" charset="0"/>
                <a:cs typeface="Times New Roman" panose="02020603050405020304" pitchFamily="18" charset="0"/>
              </a:rPr>
              <a:t> class. After that use the </a:t>
            </a:r>
            <a:r>
              <a:rPr lang="en-US" sz="2200" dirty="0" err="1">
                <a:latin typeface="Times New Roman" panose="02020603050405020304" pitchFamily="18" charset="0"/>
                <a:cs typeface="Times New Roman" panose="02020603050405020304" pitchFamily="18" charset="0"/>
              </a:rPr>
              <a:t>fit_transform</a:t>
            </a:r>
            <a:r>
              <a:rPr lang="en-US" sz="2200" dirty="0">
                <a:latin typeface="Times New Roman" panose="02020603050405020304" pitchFamily="18" charset="0"/>
                <a:cs typeface="Times New Roman" panose="02020603050405020304" pitchFamily="18" charset="0"/>
              </a:rPr>
              <a:t> method on the categorical features.</a:t>
            </a:r>
          </a:p>
          <a:p>
            <a:pPr>
              <a:lnSpc>
                <a:spcPct val="100000"/>
              </a:lnSpc>
            </a:pPr>
            <a:r>
              <a:rPr lang="en-US" sz="2200" dirty="0">
                <a:latin typeface="Times New Roman" panose="02020603050405020304" pitchFamily="18" charset="0"/>
                <a:cs typeface="Times New Roman" panose="02020603050405020304" pitchFamily="18" charset="0"/>
              </a:rPr>
              <a:t>One hot encoding transforms categorical features to a format that works better with classification and regression algorithms.</a:t>
            </a:r>
          </a:p>
          <a:p>
            <a:endParaRPr lang="en-US" dirty="0"/>
          </a:p>
        </p:txBody>
      </p:sp>
      <p:sp>
        <p:nvSpPr>
          <p:cNvPr id="4" name="Rectangle: Rounded Corners 3">
            <a:extLst>
              <a:ext uri="{FF2B5EF4-FFF2-40B4-BE49-F238E27FC236}">
                <a16:creationId xmlns:a16="http://schemas.microsoft.com/office/drawing/2014/main" id="{E2F60EAA-416A-49D8-9013-7FE331F7AAAF}"/>
              </a:ext>
            </a:extLst>
          </p:cNvPr>
          <p:cNvSpPr/>
          <p:nvPr/>
        </p:nvSpPr>
        <p:spPr>
          <a:xfrm>
            <a:off x="469710" y="3875964"/>
            <a:ext cx="5153168" cy="2429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021C56DC-F9C4-4652-B157-46213ADA53F2}"/>
              </a:ext>
            </a:extLst>
          </p:cNvPr>
          <p:cNvSpPr/>
          <p:nvPr/>
        </p:nvSpPr>
        <p:spPr>
          <a:xfrm>
            <a:off x="6416722" y="3875964"/>
            <a:ext cx="5153168" cy="2429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EBDE722-DA51-471D-8EED-BDA5249DE19F}"/>
              </a:ext>
            </a:extLst>
          </p:cNvPr>
          <p:cNvPicPr>
            <a:picLocks noChangeAspect="1"/>
          </p:cNvPicPr>
          <p:nvPr/>
        </p:nvPicPr>
        <p:blipFill>
          <a:blip r:embed="rId2"/>
          <a:stretch>
            <a:fillRect/>
          </a:stretch>
        </p:blipFill>
        <p:spPr>
          <a:xfrm>
            <a:off x="1062038" y="3928565"/>
            <a:ext cx="3752850" cy="2324100"/>
          </a:xfrm>
          <a:prstGeom prst="rect">
            <a:avLst/>
          </a:prstGeom>
        </p:spPr>
      </p:pic>
      <p:pic>
        <p:nvPicPr>
          <p:cNvPr id="7" name="Picture 6">
            <a:extLst>
              <a:ext uri="{FF2B5EF4-FFF2-40B4-BE49-F238E27FC236}">
                <a16:creationId xmlns:a16="http://schemas.microsoft.com/office/drawing/2014/main" id="{DF847FB5-8241-4CD8-BF71-E0FA552AF6F3}"/>
              </a:ext>
            </a:extLst>
          </p:cNvPr>
          <p:cNvPicPr>
            <a:picLocks noChangeAspect="1"/>
          </p:cNvPicPr>
          <p:nvPr/>
        </p:nvPicPr>
        <p:blipFill>
          <a:blip r:embed="rId3"/>
          <a:stretch>
            <a:fillRect/>
          </a:stretch>
        </p:blipFill>
        <p:spPr>
          <a:xfrm>
            <a:off x="7916981" y="4070019"/>
            <a:ext cx="2152650" cy="2038350"/>
          </a:xfrm>
          <a:prstGeom prst="rect">
            <a:avLst/>
          </a:prstGeom>
        </p:spPr>
      </p:pic>
    </p:spTree>
    <p:extLst>
      <p:ext uri="{BB962C8B-B14F-4D97-AF65-F5344CB8AC3E}">
        <p14:creationId xmlns:p14="http://schemas.microsoft.com/office/powerpoint/2010/main" val="3539931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BFCC-84B7-44D0-8681-6B7A44D3EE24}"/>
              </a:ext>
            </a:extLst>
          </p:cNvPr>
          <p:cNvSpPr>
            <a:spLocks noGrp="1"/>
          </p:cNvSpPr>
          <p:nvPr>
            <p:ph type="title"/>
          </p:nvPr>
        </p:nvSpPr>
        <p:spPr>
          <a:xfrm>
            <a:off x="838200" y="122238"/>
            <a:ext cx="10515600" cy="1082676"/>
          </a:xfrm>
        </p:spPr>
        <p:txBody>
          <a:bodyPr>
            <a:normAutofit/>
          </a:bodyPr>
          <a:lstStyle/>
          <a:p>
            <a:pPr algn="ctr"/>
            <a:r>
              <a:rPr lang="en-US" sz="3600" dirty="0">
                <a:latin typeface="Times New Roman" panose="02020603050405020304" pitchFamily="18" charset="0"/>
                <a:cs typeface="Times New Roman" panose="02020603050405020304" pitchFamily="18" charset="0"/>
              </a:rPr>
              <a:t>Data Encoding</a:t>
            </a:r>
          </a:p>
        </p:txBody>
      </p:sp>
      <p:sp>
        <p:nvSpPr>
          <p:cNvPr id="5" name="Rectangle: Rounded Corners 4">
            <a:extLst>
              <a:ext uri="{FF2B5EF4-FFF2-40B4-BE49-F238E27FC236}">
                <a16:creationId xmlns:a16="http://schemas.microsoft.com/office/drawing/2014/main" id="{02891D2C-C3E9-4AB0-B90C-291869DEEE02}"/>
              </a:ext>
            </a:extLst>
          </p:cNvPr>
          <p:cNvSpPr/>
          <p:nvPr/>
        </p:nvSpPr>
        <p:spPr>
          <a:xfrm>
            <a:off x="390526" y="1326356"/>
            <a:ext cx="4222417" cy="2295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F1E7990-1E39-4235-ACC8-B09976789BC2}"/>
              </a:ext>
            </a:extLst>
          </p:cNvPr>
          <p:cNvPicPr>
            <a:picLocks noChangeAspect="1"/>
          </p:cNvPicPr>
          <p:nvPr/>
        </p:nvPicPr>
        <p:blipFill>
          <a:blip r:embed="rId2"/>
          <a:stretch>
            <a:fillRect/>
          </a:stretch>
        </p:blipFill>
        <p:spPr>
          <a:xfrm>
            <a:off x="551295" y="1569243"/>
            <a:ext cx="3905250" cy="1809750"/>
          </a:xfrm>
          <a:prstGeom prst="rect">
            <a:avLst/>
          </a:prstGeom>
        </p:spPr>
      </p:pic>
      <p:sp>
        <p:nvSpPr>
          <p:cNvPr id="7" name="Rectangle: Rounded Corners 6">
            <a:extLst>
              <a:ext uri="{FF2B5EF4-FFF2-40B4-BE49-F238E27FC236}">
                <a16:creationId xmlns:a16="http://schemas.microsoft.com/office/drawing/2014/main" id="{DDD2D8C7-6887-4745-AE28-68308B7E39AD}"/>
              </a:ext>
            </a:extLst>
          </p:cNvPr>
          <p:cNvSpPr/>
          <p:nvPr/>
        </p:nvSpPr>
        <p:spPr>
          <a:xfrm>
            <a:off x="6646460" y="1228744"/>
            <a:ext cx="3275462" cy="2538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295883E-E22F-46C0-8ED7-0D174E72E2FF}"/>
              </a:ext>
            </a:extLst>
          </p:cNvPr>
          <p:cNvPicPr>
            <a:picLocks noChangeAspect="1"/>
          </p:cNvPicPr>
          <p:nvPr/>
        </p:nvPicPr>
        <p:blipFill>
          <a:blip r:embed="rId3"/>
          <a:stretch>
            <a:fillRect/>
          </a:stretch>
        </p:blipFill>
        <p:spPr>
          <a:xfrm>
            <a:off x="6946177" y="1426369"/>
            <a:ext cx="2702790" cy="2095500"/>
          </a:xfrm>
          <a:prstGeom prst="rect">
            <a:avLst/>
          </a:prstGeom>
        </p:spPr>
      </p:pic>
      <p:sp>
        <p:nvSpPr>
          <p:cNvPr id="10" name="Rectangle: Rounded Corners 9">
            <a:extLst>
              <a:ext uri="{FF2B5EF4-FFF2-40B4-BE49-F238E27FC236}">
                <a16:creationId xmlns:a16="http://schemas.microsoft.com/office/drawing/2014/main" id="{44A1847E-8962-4F3E-8A3C-FB01542AF508}"/>
              </a:ext>
            </a:extLst>
          </p:cNvPr>
          <p:cNvSpPr/>
          <p:nvPr/>
        </p:nvSpPr>
        <p:spPr>
          <a:xfrm>
            <a:off x="122830" y="4012442"/>
            <a:ext cx="6823347" cy="2538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A166887-6C4C-4D95-953A-1EA020927CDB}"/>
              </a:ext>
            </a:extLst>
          </p:cNvPr>
          <p:cNvPicPr>
            <a:picLocks noChangeAspect="1"/>
          </p:cNvPicPr>
          <p:nvPr/>
        </p:nvPicPr>
        <p:blipFill>
          <a:blip r:embed="rId4"/>
          <a:stretch>
            <a:fillRect/>
          </a:stretch>
        </p:blipFill>
        <p:spPr>
          <a:xfrm>
            <a:off x="215040" y="4015355"/>
            <a:ext cx="6638925" cy="2476500"/>
          </a:xfrm>
          <a:prstGeom prst="rect">
            <a:avLst/>
          </a:prstGeom>
        </p:spPr>
      </p:pic>
      <p:sp>
        <p:nvSpPr>
          <p:cNvPr id="11" name="Rectangle: Rounded Corners 10">
            <a:extLst>
              <a:ext uri="{FF2B5EF4-FFF2-40B4-BE49-F238E27FC236}">
                <a16:creationId xmlns:a16="http://schemas.microsoft.com/office/drawing/2014/main" id="{C31A60DD-C735-492F-B00C-8252B02A962F}"/>
              </a:ext>
            </a:extLst>
          </p:cNvPr>
          <p:cNvSpPr/>
          <p:nvPr/>
        </p:nvSpPr>
        <p:spPr>
          <a:xfrm>
            <a:off x="7451678" y="4299045"/>
            <a:ext cx="4348304" cy="22518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19E8E8D-BE39-4E66-B012-3FEF1E4B1D0A}"/>
              </a:ext>
            </a:extLst>
          </p:cNvPr>
          <p:cNvPicPr>
            <a:picLocks noChangeAspect="1"/>
          </p:cNvPicPr>
          <p:nvPr/>
        </p:nvPicPr>
        <p:blipFill>
          <a:blip r:embed="rId5"/>
          <a:stretch>
            <a:fillRect/>
          </a:stretch>
        </p:blipFill>
        <p:spPr>
          <a:xfrm>
            <a:off x="7434015" y="4466904"/>
            <a:ext cx="4476750" cy="1971675"/>
          </a:xfrm>
          <a:prstGeom prst="rect">
            <a:avLst/>
          </a:prstGeom>
        </p:spPr>
      </p:pic>
    </p:spTree>
    <p:extLst>
      <p:ext uri="{BB962C8B-B14F-4D97-AF65-F5344CB8AC3E}">
        <p14:creationId xmlns:p14="http://schemas.microsoft.com/office/powerpoint/2010/main" val="1308581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DFB6B-FD7C-4E33-AFD0-89B86A816FED}"/>
              </a:ext>
            </a:extLst>
          </p:cNvPr>
          <p:cNvSpPr>
            <a:spLocks noGrp="1"/>
          </p:cNvSpPr>
          <p:nvPr>
            <p:ph type="title"/>
          </p:nvPr>
        </p:nvSpPr>
        <p:spPr>
          <a:xfrm>
            <a:off x="838200" y="174057"/>
            <a:ext cx="10515600" cy="713048"/>
          </a:xfrm>
        </p:spPr>
        <p:txBody>
          <a:bodyPr>
            <a:normAutofit/>
          </a:bodyPr>
          <a:lstStyle/>
          <a:p>
            <a:pPr algn="ctr"/>
            <a:r>
              <a:rPr lang="en-US" sz="3600" dirty="0">
                <a:latin typeface="Times New Roman" panose="02020603050405020304" pitchFamily="18" charset="0"/>
                <a:cs typeface="Times New Roman" panose="02020603050405020304" pitchFamily="18" charset="0"/>
              </a:rPr>
              <a:t>Outlier Detection</a:t>
            </a:r>
          </a:p>
        </p:txBody>
      </p:sp>
      <p:sp>
        <p:nvSpPr>
          <p:cNvPr id="3" name="Content Placeholder 2">
            <a:extLst>
              <a:ext uri="{FF2B5EF4-FFF2-40B4-BE49-F238E27FC236}">
                <a16:creationId xmlns:a16="http://schemas.microsoft.com/office/drawing/2014/main" id="{7AE3DAE2-D856-4AC7-84F6-C1BCEAA970C6}"/>
              </a:ext>
            </a:extLst>
          </p:cNvPr>
          <p:cNvSpPr>
            <a:spLocks noGrp="1"/>
          </p:cNvSpPr>
          <p:nvPr>
            <p:ph idx="1"/>
          </p:nvPr>
        </p:nvSpPr>
        <p:spPr>
          <a:xfrm>
            <a:off x="565245" y="1074999"/>
            <a:ext cx="10515600" cy="4351338"/>
          </a:xfrm>
        </p:spPr>
        <p:txBody>
          <a:bodyPr>
            <a:normAutofit/>
          </a:bodyPr>
          <a:lstStyle/>
          <a:p>
            <a:pPr>
              <a:lnSpc>
                <a:spcPct val="150000"/>
              </a:lnSpc>
            </a:pPr>
            <a:r>
              <a:rPr lang="en-US" sz="2200" b="1" dirty="0">
                <a:latin typeface="Times New Roman" panose="02020603050405020304" pitchFamily="18" charset="0"/>
                <a:cs typeface="Times New Roman" panose="02020603050405020304" pitchFamily="18" charset="0"/>
              </a:rPr>
              <a:t>Outliers </a:t>
            </a:r>
            <a:r>
              <a:rPr lang="en-US" sz="2200" dirty="0">
                <a:latin typeface="Times New Roman" panose="02020603050405020304" pitchFamily="18" charset="0"/>
                <a:cs typeface="Times New Roman" panose="02020603050405020304" pitchFamily="18" charset="0"/>
              </a:rPr>
              <a:t>are not just greatest and least values, but values that are very different from the pattern established by the rest of the data. Outliers affect the mean. </a:t>
            </a:r>
            <a:br>
              <a:rPr lang="en-US" sz="2200" dirty="0">
                <a:latin typeface="Times New Roman" panose="02020603050405020304" pitchFamily="18" charset="0"/>
                <a:cs typeface="Times New Roman" panose="02020603050405020304" pitchFamily="18" charset="0"/>
              </a:rPr>
            </a:br>
            <a:endParaRPr lang="en-US" sz="2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AA1A6D7-230E-4055-846E-B21F6C3A5FA1}"/>
              </a:ext>
            </a:extLst>
          </p:cNvPr>
          <p:cNvPicPr>
            <a:picLocks noChangeAspect="1"/>
          </p:cNvPicPr>
          <p:nvPr/>
        </p:nvPicPr>
        <p:blipFill>
          <a:blip r:embed="rId2"/>
          <a:stretch>
            <a:fillRect/>
          </a:stretch>
        </p:blipFill>
        <p:spPr>
          <a:xfrm>
            <a:off x="412846" y="3009811"/>
            <a:ext cx="5530755" cy="2032919"/>
          </a:xfrm>
          <a:prstGeom prst="rect">
            <a:avLst/>
          </a:prstGeom>
        </p:spPr>
      </p:pic>
      <p:pic>
        <p:nvPicPr>
          <p:cNvPr id="5" name="Picture 4">
            <a:extLst>
              <a:ext uri="{FF2B5EF4-FFF2-40B4-BE49-F238E27FC236}">
                <a16:creationId xmlns:a16="http://schemas.microsoft.com/office/drawing/2014/main" id="{6AB59062-2D48-4E36-8E2F-81D1C5BEABCA}"/>
              </a:ext>
            </a:extLst>
          </p:cNvPr>
          <p:cNvPicPr>
            <a:picLocks noChangeAspect="1"/>
          </p:cNvPicPr>
          <p:nvPr/>
        </p:nvPicPr>
        <p:blipFill>
          <a:blip r:embed="rId3"/>
          <a:stretch>
            <a:fillRect/>
          </a:stretch>
        </p:blipFill>
        <p:spPr>
          <a:xfrm>
            <a:off x="6767514" y="2264817"/>
            <a:ext cx="4313331" cy="4384430"/>
          </a:xfrm>
          <a:prstGeom prst="rect">
            <a:avLst/>
          </a:prstGeom>
        </p:spPr>
      </p:pic>
    </p:spTree>
    <p:extLst>
      <p:ext uri="{BB962C8B-B14F-4D97-AF65-F5344CB8AC3E}">
        <p14:creationId xmlns:p14="http://schemas.microsoft.com/office/powerpoint/2010/main" val="4108722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44203-5D8D-41CD-9FAC-620C381EAC06}"/>
              </a:ext>
            </a:extLst>
          </p:cNvPr>
          <p:cNvSpPr>
            <a:spLocks noGrp="1"/>
          </p:cNvSpPr>
          <p:nvPr>
            <p:ph type="title"/>
          </p:nvPr>
        </p:nvSpPr>
        <p:spPr>
          <a:xfrm>
            <a:off x="838200" y="450850"/>
            <a:ext cx="10515600" cy="658457"/>
          </a:xfrm>
        </p:spPr>
        <p:txBody>
          <a:bodyPr>
            <a:normAutofit/>
          </a:bodyPr>
          <a:lstStyle/>
          <a:p>
            <a:pPr algn="ctr"/>
            <a:r>
              <a:rPr lang="en-US" sz="3600" dirty="0">
                <a:latin typeface="Times New Roman" panose="02020603050405020304" pitchFamily="18" charset="0"/>
                <a:cs typeface="Times New Roman" panose="02020603050405020304" pitchFamily="18" charset="0"/>
              </a:rPr>
              <a:t>Data Normalization</a:t>
            </a:r>
          </a:p>
        </p:txBody>
      </p:sp>
      <p:sp>
        <p:nvSpPr>
          <p:cNvPr id="3" name="Content Placeholder 2">
            <a:extLst>
              <a:ext uri="{FF2B5EF4-FFF2-40B4-BE49-F238E27FC236}">
                <a16:creationId xmlns:a16="http://schemas.microsoft.com/office/drawing/2014/main" id="{37714A4F-4D53-4788-9B5C-2D5FD68D4795}"/>
              </a:ext>
            </a:extLst>
          </p:cNvPr>
          <p:cNvSpPr>
            <a:spLocks noGrp="1"/>
          </p:cNvSpPr>
          <p:nvPr>
            <p:ph idx="1"/>
          </p:nvPr>
        </p:nvSpPr>
        <p:spPr>
          <a:xfrm>
            <a:off x="537950" y="1253331"/>
            <a:ext cx="10515600" cy="3045714"/>
          </a:xfrm>
        </p:spPr>
        <p:txBody>
          <a:bodyPr>
            <a:normAutofit/>
          </a:bodyPr>
          <a:lstStyle/>
          <a:p>
            <a:r>
              <a:rPr lang="en-US" sz="2200" dirty="0">
                <a:latin typeface="Times New Roman" panose="02020603050405020304" pitchFamily="18" charset="0"/>
                <a:cs typeface="Times New Roman" panose="02020603050405020304" pitchFamily="18" charset="0"/>
              </a:rPr>
              <a:t>A </a:t>
            </a:r>
            <a:r>
              <a:rPr lang="en-US" sz="2200" b="1" dirty="0">
                <a:latin typeface="Times New Roman" panose="02020603050405020304" pitchFamily="18" charset="0"/>
                <a:cs typeface="Times New Roman" panose="02020603050405020304" pitchFamily="18" charset="0"/>
              </a:rPr>
              <a:t>normal distribution</a:t>
            </a:r>
            <a:r>
              <a:rPr lang="en-US" sz="2200" dirty="0">
                <a:latin typeface="Times New Roman" panose="02020603050405020304" pitchFamily="18" charset="0"/>
                <a:cs typeface="Times New Roman" panose="02020603050405020304" pitchFamily="18" charset="0"/>
              </a:rPr>
              <a:t>, sometimes called the bell curve, is a distribution that occurs naturally in many situations.</a:t>
            </a:r>
          </a:p>
          <a:p>
            <a:r>
              <a:rPr lang="en-US" sz="2200" dirty="0">
                <a:latin typeface="Times New Roman" panose="02020603050405020304" pitchFamily="18" charset="0"/>
                <a:cs typeface="Times New Roman" panose="02020603050405020304" pitchFamily="18" charset="0"/>
              </a:rPr>
              <a:t>The empirical rule tells you what percentage of your data falls within a certain number of standard deviations from the mean:</a:t>
            </a:r>
          </a:p>
          <a:p>
            <a:r>
              <a:rPr lang="en-US" sz="2200" dirty="0">
                <a:latin typeface="Times New Roman" panose="02020603050405020304" pitchFamily="18" charset="0"/>
                <a:cs typeface="Times New Roman" panose="02020603050405020304" pitchFamily="18" charset="0"/>
              </a:rPr>
              <a:t>68% of the data falls within one standard deviation of the mean.</a:t>
            </a:r>
          </a:p>
          <a:p>
            <a:r>
              <a:rPr lang="en-US" sz="2200" dirty="0">
                <a:latin typeface="Times New Roman" panose="02020603050405020304" pitchFamily="18" charset="0"/>
                <a:cs typeface="Times New Roman" panose="02020603050405020304" pitchFamily="18" charset="0"/>
              </a:rPr>
              <a:t>95% of the data falls within two standard deviations of the mean.</a:t>
            </a:r>
          </a:p>
          <a:p>
            <a:r>
              <a:rPr lang="en-US" sz="2200" dirty="0">
                <a:latin typeface="Times New Roman" panose="02020603050405020304" pitchFamily="18" charset="0"/>
                <a:cs typeface="Times New Roman" panose="02020603050405020304" pitchFamily="18" charset="0"/>
              </a:rPr>
              <a:t> 99.7% of the data falls within three standard deviations of </a:t>
            </a:r>
            <a:r>
              <a:rPr lang="en-US" sz="2000" dirty="0">
                <a:latin typeface="Times New Roman" panose="02020603050405020304" pitchFamily="18" charset="0"/>
                <a:cs typeface="Times New Roman" panose="02020603050405020304" pitchFamily="18" charset="0"/>
              </a:rPr>
              <a:t>the mean.</a:t>
            </a:r>
          </a:p>
        </p:txBody>
      </p:sp>
      <p:pic>
        <p:nvPicPr>
          <p:cNvPr id="6" name="Picture 5">
            <a:extLst>
              <a:ext uri="{FF2B5EF4-FFF2-40B4-BE49-F238E27FC236}">
                <a16:creationId xmlns:a16="http://schemas.microsoft.com/office/drawing/2014/main" id="{FA2F043E-5228-48E3-A664-C71A7131FDE4}"/>
              </a:ext>
            </a:extLst>
          </p:cNvPr>
          <p:cNvPicPr>
            <a:picLocks noChangeAspect="1"/>
          </p:cNvPicPr>
          <p:nvPr/>
        </p:nvPicPr>
        <p:blipFill>
          <a:blip r:embed="rId2"/>
          <a:stretch>
            <a:fillRect/>
          </a:stretch>
        </p:blipFill>
        <p:spPr>
          <a:xfrm>
            <a:off x="790575" y="4082600"/>
            <a:ext cx="6615112" cy="2775400"/>
          </a:xfrm>
          <a:prstGeom prst="rect">
            <a:avLst/>
          </a:prstGeom>
        </p:spPr>
      </p:pic>
      <p:pic>
        <p:nvPicPr>
          <p:cNvPr id="7" name="Picture 6">
            <a:extLst>
              <a:ext uri="{FF2B5EF4-FFF2-40B4-BE49-F238E27FC236}">
                <a16:creationId xmlns:a16="http://schemas.microsoft.com/office/drawing/2014/main" id="{C733A110-6CD6-4789-845A-7C6540411998}"/>
              </a:ext>
            </a:extLst>
          </p:cNvPr>
          <p:cNvPicPr>
            <a:picLocks noChangeAspect="1"/>
          </p:cNvPicPr>
          <p:nvPr/>
        </p:nvPicPr>
        <p:blipFill>
          <a:blip r:embed="rId3"/>
          <a:stretch>
            <a:fillRect/>
          </a:stretch>
        </p:blipFill>
        <p:spPr>
          <a:xfrm>
            <a:off x="8396429" y="4082600"/>
            <a:ext cx="2909746" cy="1161575"/>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506C8205-8E4F-43FD-A3BF-58546B8074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6827" y="5683250"/>
            <a:ext cx="3028950" cy="809625"/>
          </a:xfrm>
          <a:prstGeom prst="rect">
            <a:avLst/>
          </a:prstGeom>
        </p:spPr>
      </p:pic>
    </p:spTree>
    <p:extLst>
      <p:ext uri="{BB962C8B-B14F-4D97-AF65-F5344CB8AC3E}">
        <p14:creationId xmlns:p14="http://schemas.microsoft.com/office/powerpoint/2010/main" val="2633198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A64BAF-5840-4ED5-83B1-1C8568FC7337}"/>
              </a:ext>
            </a:extLst>
          </p:cNvPr>
          <p:cNvPicPr>
            <a:picLocks noChangeAspect="1"/>
          </p:cNvPicPr>
          <p:nvPr/>
        </p:nvPicPr>
        <p:blipFill>
          <a:blip r:embed="rId2"/>
          <a:stretch>
            <a:fillRect/>
          </a:stretch>
        </p:blipFill>
        <p:spPr>
          <a:xfrm>
            <a:off x="361950" y="395287"/>
            <a:ext cx="9267825" cy="1981200"/>
          </a:xfrm>
          <a:prstGeom prst="rect">
            <a:avLst/>
          </a:prstGeom>
        </p:spPr>
      </p:pic>
      <p:pic>
        <p:nvPicPr>
          <p:cNvPr id="6" name="Picture 5">
            <a:extLst>
              <a:ext uri="{FF2B5EF4-FFF2-40B4-BE49-F238E27FC236}">
                <a16:creationId xmlns:a16="http://schemas.microsoft.com/office/drawing/2014/main" id="{002A5B10-8226-477D-8BA8-CF99E26FE582}"/>
              </a:ext>
            </a:extLst>
          </p:cNvPr>
          <p:cNvPicPr>
            <a:picLocks noChangeAspect="1"/>
          </p:cNvPicPr>
          <p:nvPr/>
        </p:nvPicPr>
        <p:blipFill>
          <a:blip r:embed="rId3"/>
          <a:stretch>
            <a:fillRect/>
          </a:stretch>
        </p:blipFill>
        <p:spPr>
          <a:xfrm>
            <a:off x="3131344" y="2541541"/>
            <a:ext cx="5929312" cy="4152900"/>
          </a:xfrm>
          <a:prstGeom prst="rect">
            <a:avLst/>
          </a:prstGeom>
        </p:spPr>
      </p:pic>
    </p:spTree>
    <p:extLst>
      <p:ext uri="{BB962C8B-B14F-4D97-AF65-F5344CB8AC3E}">
        <p14:creationId xmlns:p14="http://schemas.microsoft.com/office/powerpoint/2010/main" val="1516327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4AB90-3615-4B10-9655-E5B539FFDA1A}"/>
              </a:ext>
            </a:extLst>
          </p:cNvPr>
          <p:cNvSpPr>
            <a:spLocks noGrp="1"/>
          </p:cNvSpPr>
          <p:nvPr>
            <p:ph type="title"/>
          </p:nvPr>
        </p:nvSpPr>
        <p:spPr>
          <a:xfrm>
            <a:off x="838200" y="365125"/>
            <a:ext cx="10515600" cy="890469"/>
          </a:xfrm>
        </p:spPr>
        <p:txBody>
          <a:bodyPr>
            <a:normAutofit/>
          </a:bodyPr>
          <a:lstStyle/>
          <a:p>
            <a:pPr algn="ctr"/>
            <a:r>
              <a:rPr lang="en-US" sz="3600" dirty="0">
                <a:latin typeface="Times New Roman" panose="02020603050405020304" pitchFamily="18" charset="0"/>
                <a:cs typeface="Times New Roman" panose="02020603050405020304" pitchFamily="18" charset="0"/>
              </a:rPr>
              <a:t>Dimensionality Reduction</a:t>
            </a:r>
          </a:p>
        </p:txBody>
      </p:sp>
      <p:pic>
        <p:nvPicPr>
          <p:cNvPr id="4" name="Content Placeholder 3">
            <a:extLst>
              <a:ext uri="{FF2B5EF4-FFF2-40B4-BE49-F238E27FC236}">
                <a16:creationId xmlns:a16="http://schemas.microsoft.com/office/drawing/2014/main" id="{4DE719D2-D936-4220-823A-345360594A7A}"/>
              </a:ext>
            </a:extLst>
          </p:cNvPr>
          <p:cNvPicPr>
            <a:picLocks noGrp="1" noChangeAspect="1"/>
          </p:cNvPicPr>
          <p:nvPr>
            <p:ph idx="1"/>
          </p:nvPr>
        </p:nvPicPr>
        <p:blipFill>
          <a:blip r:embed="rId2"/>
          <a:stretch>
            <a:fillRect/>
          </a:stretch>
        </p:blipFill>
        <p:spPr>
          <a:xfrm>
            <a:off x="6811086" y="2095335"/>
            <a:ext cx="4857750" cy="3105150"/>
          </a:xfrm>
          <a:prstGeom prst="rect">
            <a:avLst/>
          </a:prstGeom>
        </p:spPr>
      </p:pic>
      <p:sp>
        <p:nvSpPr>
          <p:cNvPr id="5" name="Rectangle 4">
            <a:extLst>
              <a:ext uri="{FF2B5EF4-FFF2-40B4-BE49-F238E27FC236}">
                <a16:creationId xmlns:a16="http://schemas.microsoft.com/office/drawing/2014/main" id="{72C7FC71-91C1-406B-9370-C5F6AD1609F8}"/>
              </a:ext>
            </a:extLst>
          </p:cNvPr>
          <p:cNvSpPr/>
          <p:nvPr/>
        </p:nvSpPr>
        <p:spPr>
          <a:xfrm>
            <a:off x="523164" y="1398031"/>
            <a:ext cx="5972886" cy="4499758"/>
          </a:xfrm>
          <a:prstGeom prst="rect">
            <a:avLst/>
          </a:prstGeom>
        </p:spPr>
        <p:txBody>
          <a:bodyPr wrap="square">
            <a:spAutoFit/>
          </a:bodyPr>
          <a:lstStyle/>
          <a:p>
            <a:pPr marL="342900" indent="-342900" algn="just">
              <a:lnSpc>
                <a:spcPct val="150000"/>
              </a:lnSpc>
              <a:spcAft>
                <a:spcPts val="792"/>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 the number of features increases, the model becomes more complex. </a:t>
            </a:r>
          </a:p>
          <a:p>
            <a:pPr marL="342900" indent="-342900" algn="just">
              <a:lnSpc>
                <a:spcPct val="150000"/>
              </a:lnSpc>
              <a:spcAft>
                <a:spcPts val="792"/>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more the number of features, the more the chances of overfitting. </a:t>
            </a:r>
          </a:p>
          <a:p>
            <a:pPr marL="342900" indent="-342900" algn="just">
              <a:lnSpc>
                <a:spcPct val="150000"/>
              </a:lnSpc>
              <a:spcAft>
                <a:spcPts val="792"/>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PCA</a:t>
            </a:r>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LDA/SVD</a:t>
            </a:r>
            <a:r>
              <a:rPr lang="en-US" sz="2000" dirty="0">
                <a:latin typeface="Times New Roman" panose="02020603050405020304" pitchFamily="18" charset="0"/>
                <a:cs typeface="Times New Roman" panose="02020603050405020304" pitchFamily="18" charset="0"/>
              </a:rPr>
              <a:t> are examples </a:t>
            </a:r>
          </a:p>
          <a:p>
            <a:pPr marL="342900" indent="-342900" algn="just">
              <a:lnSpc>
                <a:spcPct val="150000"/>
              </a:lnSpc>
              <a:spcAft>
                <a:spcPts val="792"/>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machine learning model that is trained on many features, gets increasingly dependent on the data it was trained on and in turn overfitted, resulting in poor performance on real data, beating the purpose.</a:t>
            </a:r>
            <a:endParaRPr lang="en-US" sz="20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5558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FBC0-2162-4F61-8E58-A973D20C56F9}"/>
              </a:ext>
            </a:extLst>
          </p:cNvPr>
          <p:cNvSpPr>
            <a:spLocks noGrp="1"/>
          </p:cNvSpPr>
          <p:nvPr>
            <p:ph type="title"/>
          </p:nvPr>
        </p:nvSpPr>
        <p:spPr>
          <a:xfrm>
            <a:off x="403124" y="359067"/>
            <a:ext cx="11101489" cy="723427"/>
          </a:xfrm>
        </p:spPr>
        <p:txBody>
          <a:bodyPr>
            <a:normAutofit/>
          </a:bodyPr>
          <a:lstStyle/>
          <a:p>
            <a:pPr algn="ctr"/>
            <a:r>
              <a:rPr lang="en-US" sz="3600" b="1" dirty="0">
                <a:solidFill>
                  <a:schemeClr val="accent2">
                    <a:lumMod val="75000"/>
                  </a:schemeClr>
                </a:solidFill>
                <a:latin typeface="Cambria" panose="02040503050406030204" pitchFamily="18" charset="0"/>
              </a:rPr>
              <a:t>AI / ML / DL</a:t>
            </a:r>
          </a:p>
        </p:txBody>
      </p:sp>
      <p:pic>
        <p:nvPicPr>
          <p:cNvPr id="1026" name="Picture 2" descr="AI vs Machine Learning vs Deep Learning | Edureka">
            <a:extLst>
              <a:ext uri="{FF2B5EF4-FFF2-40B4-BE49-F238E27FC236}">
                <a16:creationId xmlns:a16="http://schemas.microsoft.com/office/drawing/2014/main" id="{15B5D2D6-4B2D-4BF6-A29C-1E9D39D9A4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9523" y="1422181"/>
            <a:ext cx="10928569" cy="4594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124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B13DA-A760-4E0A-8C8E-4421FB64DA3F}"/>
              </a:ext>
            </a:extLst>
          </p:cNvPr>
          <p:cNvSpPr>
            <a:spLocks noGrp="1"/>
          </p:cNvSpPr>
          <p:nvPr>
            <p:ph type="title"/>
          </p:nvPr>
        </p:nvSpPr>
        <p:spPr>
          <a:xfrm>
            <a:off x="838200" y="148144"/>
            <a:ext cx="10515600" cy="726696"/>
          </a:xfrm>
        </p:spPr>
        <p:txBody>
          <a:bodyPr>
            <a:normAutofit/>
          </a:bodyPr>
          <a:lstStyle/>
          <a:p>
            <a:pPr algn="ctr"/>
            <a:r>
              <a:rPr lang="en-US" sz="3600" dirty="0">
                <a:latin typeface="Times New Roman" panose="02020603050405020304" pitchFamily="18" charset="0"/>
                <a:cs typeface="Times New Roman" panose="02020603050405020304" pitchFamily="18" charset="0"/>
              </a:rPr>
              <a:t>Feature Selection and Engineering</a:t>
            </a:r>
          </a:p>
        </p:txBody>
      </p:sp>
      <p:sp>
        <p:nvSpPr>
          <p:cNvPr id="3" name="Content Placeholder 2">
            <a:extLst>
              <a:ext uri="{FF2B5EF4-FFF2-40B4-BE49-F238E27FC236}">
                <a16:creationId xmlns:a16="http://schemas.microsoft.com/office/drawing/2014/main" id="{940BE7BE-28FC-48C2-933C-D4A4A3E2691C}"/>
              </a:ext>
            </a:extLst>
          </p:cNvPr>
          <p:cNvSpPr>
            <a:spLocks noGrp="1"/>
          </p:cNvSpPr>
          <p:nvPr>
            <p:ph idx="1"/>
          </p:nvPr>
        </p:nvSpPr>
        <p:spPr>
          <a:xfrm>
            <a:off x="551597" y="979464"/>
            <a:ext cx="11158182" cy="1831975"/>
          </a:xfrm>
        </p:spPr>
        <p:txBody>
          <a:bodyPr/>
          <a:lstStyle/>
          <a:p>
            <a:pPr>
              <a:lnSpc>
                <a:spcPct val="150000"/>
              </a:lnSpc>
            </a:pPr>
            <a:r>
              <a:rPr lang="en-US" sz="2200" dirty="0">
                <a:latin typeface="Times New Roman" panose="02020603050405020304" pitchFamily="18" charset="0"/>
                <a:cs typeface="Times New Roman" panose="02020603050405020304" pitchFamily="18" charset="0"/>
              </a:rPr>
              <a:t>Feature selection is the process of identifying and selecting relevant features for your sample. </a:t>
            </a:r>
          </a:p>
          <a:p>
            <a:pPr>
              <a:lnSpc>
                <a:spcPct val="150000"/>
              </a:lnSpc>
            </a:pPr>
            <a:r>
              <a:rPr lang="en-US" sz="2200" dirty="0">
                <a:latin typeface="Times New Roman" panose="02020603050405020304" pitchFamily="18" charset="0"/>
                <a:cs typeface="Times New Roman" panose="02020603050405020304" pitchFamily="18" charset="0"/>
              </a:rPr>
              <a:t>Feature engineering is manually generating new features from existing features, by applying some transformation or performing some operation on them.</a:t>
            </a:r>
          </a:p>
          <a:p>
            <a:endParaRPr lang="en-US" dirty="0"/>
          </a:p>
        </p:txBody>
      </p:sp>
      <p:pic>
        <p:nvPicPr>
          <p:cNvPr id="4" name="Picture 3">
            <a:extLst>
              <a:ext uri="{FF2B5EF4-FFF2-40B4-BE49-F238E27FC236}">
                <a16:creationId xmlns:a16="http://schemas.microsoft.com/office/drawing/2014/main" id="{FD41AFA5-5B65-487F-B517-B3AA38FA372C}"/>
              </a:ext>
            </a:extLst>
          </p:cNvPr>
          <p:cNvPicPr>
            <a:picLocks noChangeAspect="1"/>
          </p:cNvPicPr>
          <p:nvPr/>
        </p:nvPicPr>
        <p:blipFill>
          <a:blip r:embed="rId2"/>
          <a:stretch>
            <a:fillRect/>
          </a:stretch>
        </p:blipFill>
        <p:spPr>
          <a:xfrm>
            <a:off x="1240792" y="2811439"/>
            <a:ext cx="4855208" cy="3898417"/>
          </a:xfrm>
          <a:prstGeom prst="rect">
            <a:avLst/>
          </a:prstGeom>
        </p:spPr>
      </p:pic>
      <p:pic>
        <p:nvPicPr>
          <p:cNvPr id="5" name="Picture 4">
            <a:extLst>
              <a:ext uri="{FF2B5EF4-FFF2-40B4-BE49-F238E27FC236}">
                <a16:creationId xmlns:a16="http://schemas.microsoft.com/office/drawing/2014/main" id="{15139701-D0AC-4E28-9B2A-E1F4C448322E}"/>
              </a:ext>
            </a:extLst>
          </p:cNvPr>
          <p:cNvPicPr>
            <a:picLocks noChangeAspect="1"/>
          </p:cNvPicPr>
          <p:nvPr/>
        </p:nvPicPr>
        <p:blipFill>
          <a:blip r:embed="rId3"/>
          <a:stretch>
            <a:fillRect/>
          </a:stretch>
        </p:blipFill>
        <p:spPr>
          <a:xfrm>
            <a:off x="6253162" y="3117585"/>
            <a:ext cx="4883684" cy="3286125"/>
          </a:xfrm>
          <a:prstGeom prst="rect">
            <a:avLst/>
          </a:prstGeom>
        </p:spPr>
      </p:pic>
    </p:spTree>
    <p:extLst>
      <p:ext uri="{BB962C8B-B14F-4D97-AF65-F5344CB8AC3E}">
        <p14:creationId xmlns:p14="http://schemas.microsoft.com/office/powerpoint/2010/main" val="265457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4F7D-B1F4-472D-98A9-9D8C79E0C367}"/>
              </a:ext>
            </a:extLst>
          </p:cNvPr>
          <p:cNvSpPr>
            <a:spLocks noGrp="1"/>
          </p:cNvSpPr>
          <p:nvPr>
            <p:ph type="title"/>
          </p:nvPr>
        </p:nvSpPr>
        <p:spPr>
          <a:xfrm>
            <a:off x="838200" y="105817"/>
            <a:ext cx="10515600" cy="767639"/>
          </a:xfrm>
        </p:spPr>
        <p:txBody>
          <a:bodyPr>
            <a:normAutofit/>
          </a:bodyPr>
          <a:lstStyle/>
          <a:p>
            <a:pPr algn="ctr"/>
            <a:r>
              <a:rPr lang="en-US" sz="3600" dirty="0">
                <a:latin typeface="Times New Roman" panose="02020603050405020304" pitchFamily="18" charset="0"/>
                <a:cs typeface="Times New Roman" panose="02020603050405020304" pitchFamily="18" charset="0"/>
              </a:rPr>
              <a:t>Covariance and correlation</a:t>
            </a:r>
          </a:p>
        </p:txBody>
      </p:sp>
      <p:sp>
        <p:nvSpPr>
          <p:cNvPr id="3" name="Content Placeholder 2">
            <a:extLst>
              <a:ext uri="{FF2B5EF4-FFF2-40B4-BE49-F238E27FC236}">
                <a16:creationId xmlns:a16="http://schemas.microsoft.com/office/drawing/2014/main" id="{FE6197BE-5745-4ABE-9BA4-61EEB014DACD}"/>
              </a:ext>
            </a:extLst>
          </p:cNvPr>
          <p:cNvSpPr>
            <a:spLocks noGrp="1"/>
          </p:cNvSpPr>
          <p:nvPr>
            <p:ph idx="1"/>
          </p:nvPr>
        </p:nvSpPr>
        <p:spPr>
          <a:xfrm>
            <a:off x="407727" y="873456"/>
            <a:ext cx="11376546" cy="5298506"/>
          </a:xfrm>
        </p:spPr>
        <p:txBody>
          <a:bodyPr/>
          <a:lstStyle/>
          <a:p>
            <a:pPr>
              <a:lnSpc>
                <a:spcPct val="150000"/>
              </a:lnSpc>
            </a:pPr>
            <a:r>
              <a:rPr lang="en-US" sz="2200" b="1" dirty="0">
                <a:latin typeface="Times New Roman" panose="02020603050405020304" pitchFamily="18" charset="0"/>
                <a:cs typeface="Times New Roman" panose="02020603050405020304" pitchFamily="18" charset="0"/>
              </a:rPr>
              <a:t>Covariance</a:t>
            </a:r>
            <a:r>
              <a:rPr lang="en-US" sz="2200" dirty="0">
                <a:latin typeface="Times New Roman" panose="02020603050405020304" pitchFamily="18" charset="0"/>
                <a:cs typeface="Times New Roman" panose="02020603050405020304" pitchFamily="18" charset="0"/>
              </a:rPr>
              <a:t> provides insight into how two variables are related to one another. </a:t>
            </a:r>
          </a:p>
          <a:p>
            <a:pPr>
              <a:lnSpc>
                <a:spcPct val="150000"/>
              </a:lnSpc>
            </a:pPr>
            <a:r>
              <a:rPr lang="en-US" sz="2200" b="1" dirty="0">
                <a:effectLst/>
                <a:latin typeface="Times New Roman" panose="02020603050405020304" pitchFamily="18" charset="0"/>
                <a:cs typeface="Times New Roman" panose="02020603050405020304" pitchFamily="18" charset="0"/>
              </a:rPr>
              <a:t>Correlation</a:t>
            </a:r>
            <a:r>
              <a:rPr lang="en-US" sz="2200" dirty="0">
                <a:effectLst/>
                <a:latin typeface="Times New Roman" panose="02020603050405020304" pitchFamily="18" charset="0"/>
                <a:cs typeface="Times New Roman" panose="02020603050405020304" pitchFamily="18" charset="0"/>
              </a:rPr>
              <a:t> tells that at what degree tw</a:t>
            </a:r>
            <a:r>
              <a:rPr lang="en-US" sz="2200" dirty="0">
                <a:latin typeface="Times New Roman" panose="02020603050405020304" pitchFamily="18" charset="0"/>
                <a:cs typeface="Times New Roman" panose="02020603050405020304" pitchFamily="18" charset="0"/>
              </a:rPr>
              <a:t>o or more variables are related.</a:t>
            </a:r>
          </a:p>
          <a:p>
            <a:endParaRPr lang="en-US" dirty="0">
              <a:effectLst/>
            </a:endParaRPr>
          </a:p>
        </p:txBody>
      </p:sp>
      <p:pic>
        <p:nvPicPr>
          <p:cNvPr id="7" name="Picture 6" descr="A close up of a map&#10;&#10;Description automatically generated">
            <a:extLst>
              <a:ext uri="{FF2B5EF4-FFF2-40B4-BE49-F238E27FC236}">
                <a16:creationId xmlns:a16="http://schemas.microsoft.com/office/drawing/2014/main" id="{CD2EA2D2-181E-4B1E-AB8B-8D53F7ECD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040" y="2639355"/>
            <a:ext cx="7884669" cy="2889670"/>
          </a:xfrm>
          <a:prstGeom prst="rect">
            <a:avLst/>
          </a:prstGeom>
        </p:spPr>
      </p:pic>
    </p:spTree>
    <p:extLst>
      <p:ext uri="{BB962C8B-B14F-4D97-AF65-F5344CB8AC3E}">
        <p14:creationId xmlns:p14="http://schemas.microsoft.com/office/powerpoint/2010/main" val="141906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38B0-0163-4806-A9E9-BBB38794D7FF}"/>
              </a:ext>
            </a:extLst>
          </p:cNvPr>
          <p:cNvSpPr>
            <a:spLocks noGrp="1"/>
          </p:cNvSpPr>
          <p:nvPr>
            <p:ph type="title"/>
          </p:nvPr>
        </p:nvSpPr>
        <p:spPr>
          <a:xfrm>
            <a:off x="471714" y="136525"/>
            <a:ext cx="10731961" cy="1325563"/>
          </a:xfrm>
        </p:spPr>
        <p:txBody>
          <a:bodyPr>
            <a:normAutofit/>
          </a:bodyPr>
          <a:lstStyle/>
          <a:p>
            <a:r>
              <a:rPr lang="en-US" sz="3200" b="1" dirty="0">
                <a:solidFill>
                  <a:schemeClr val="accent2">
                    <a:lumMod val="75000"/>
                  </a:schemeClr>
                </a:solidFill>
                <a:latin typeface="Cambria" panose="02040503050406030204" pitchFamily="18" charset="0"/>
                <a:cs typeface="Times New Roman" panose="02020603050405020304" pitchFamily="18" charset="0"/>
              </a:rPr>
              <a:t>Turing Test approach</a:t>
            </a:r>
          </a:p>
        </p:txBody>
      </p:sp>
      <p:sp>
        <p:nvSpPr>
          <p:cNvPr id="3" name="Content Placeholder 2">
            <a:extLst>
              <a:ext uri="{FF2B5EF4-FFF2-40B4-BE49-F238E27FC236}">
                <a16:creationId xmlns:a16="http://schemas.microsoft.com/office/drawing/2014/main" id="{0A5B5D0A-8C72-4FBC-960F-7F2D4803E9C7}"/>
              </a:ext>
            </a:extLst>
          </p:cNvPr>
          <p:cNvSpPr>
            <a:spLocks noGrp="1"/>
          </p:cNvSpPr>
          <p:nvPr>
            <p:ph idx="1"/>
          </p:nvPr>
        </p:nvSpPr>
        <p:spPr>
          <a:xfrm>
            <a:off x="471714" y="1321868"/>
            <a:ext cx="10872147" cy="5139248"/>
          </a:xfrm>
        </p:spPr>
        <p:txBody>
          <a:bodyPr>
            <a:normAutofit fontScale="92500" lnSpcReduction="10000"/>
          </a:bodyPr>
          <a:lstStyle/>
          <a:p>
            <a:pPr>
              <a:lnSpc>
                <a:spcPct val="150000"/>
              </a:lnSpc>
            </a:pPr>
            <a:r>
              <a:rPr lang="en-US" sz="1900" dirty="0">
                <a:solidFill>
                  <a:schemeClr val="accent1">
                    <a:lumMod val="50000"/>
                  </a:schemeClr>
                </a:solidFill>
                <a:latin typeface="Cambria" panose="02040503050406030204" pitchFamily="18" charset="0"/>
                <a:cs typeface="Times New Roman" panose="02020603050405020304" pitchFamily="18" charset="0"/>
              </a:rPr>
              <a:t>A computer passes the test of intelligence, if it can fool a human interrogator.</a:t>
            </a:r>
          </a:p>
          <a:p>
            <a:pPr>
              <a:lnSpc>
                <a:spcPct val="150000"/>
              </a:lnSpc>
            </a:pPr>
            <a:r>
              <a:rPr lang="en-US" sz="1900" dirty="0">
                <a:solidFill>
                  <a:schemeClr val="accent1">
                    <a:lumMod val="50000"/>
                  </a:schemeClr>
                </a:solidFill>
                <a:latin typeface="Cambria" panose="02040503050406030204" pitchFamily="18" charset="0"/>
                <a:cs typeface="Times New Roman" panose="02020603050405020304" pitchFamily="18" charset="0"/>
              </a:rPr>
              <a:t>The computer passes the test if a human interrogator, after posing some written questions, cannot tell whether the written responses come from a person or not.</a:t>
            </a:r>
          </a:p>
          <a:p>
            <a:pPr>
              <a:lnSpc>
                <a:spcPct val="150000"/>
              </a:lnSpc>
            </a:pPr>
            <a:r>
              <a:rPr lang="en-US" sz="1900" dirty="0">
                <a:solidFill>
                  <a:schemeClr val="accent1">
                    <a:lumMod val="50000"/>
                  </a:schemeClr>
                </a:solidFill>
                <a:latin typeface="Cambria" panose="02040503050406030204" pitchFamily="18" charset="0"/>
                <a:cs typeface="Times New Roman" panose="02020603050405020304" pitchFamily="18" charset="0"/>
              </a:rPr>
              <a:t>The computer would need to possess the following capabilities: </a:t>
            </a:r>
          </a:p>
          <a:p>
            <a:pPr lvl="1">
              <a:lnSpc>
                <a:spcPct val="150000"/>
              </a:lnSpc>
              <a:buFont typeface="Wingdings" panose="05000000000000000000" pitchFamily="2" charset="2"/>
              <a:buChar char="ü"/>
            </a:pPr>
            <a:r>
              <a:rPr lang="en-US" sz="1500" dirty="0">
                <a:solidFill>
                  <a:schemeClr val="accent1">
                    <a:lumMod val="50000"/>
                  </a:schemeClr>
                </a:solidFill>
                <a:latin typeface="Cambria" panose="02040503050406030204" pitchFamily="18" charset="0"/>
                <a:cs typeface="Times New Roman" panose="02020603050405020304" pitchFamily="18" charset="0"/>
              </a:rPr>
              <a:t>        </a:t>
            </a:r>
            <a:r>
              <a:rPr lang="en-US" sz="1700" b="1" dirty="0">
                <a:solidFill>
                  <a:schemeClr val="accent1">
                    <a:lumMod val="50000"/>
                  </a:schemeClr>
                </a:solidFill>
                <a:latin typeface="Cambria" panose="02040503050406030204" pitchFamily="18" charset="0"/>
                <a:cs typeface="Times New Roman" panose="02020603050405020304" pitchFamily="18" charset="0"/>
              </a:rPr>
              <a:t>natural language processing </a:t>
            </a:r>
            <a:r>
              <a:rPr lang="en-US" sz="1700" dirty="0">
                <a:solidFill>
                  <a:schemeClr val="accent1">
                    <a:lumMod val="50000"/>
                  </a:schemeClr>
                </a:solidFill>
                <a:latin typeface="Cambria" panose="02040503050406030204" pitchFamily="18" charset="0"/>
                <a:cs typeface="Times New Roman" panose="02020603050405020304" pitchFamily="18" charset="0"/>
              </a:rPr>
              <a:t>to enable it to communicate successfully in English,</a:t>
            </a:r>
          </a:p>
          <a:p>
            <a:pPr lvl="1">
              <a:buFont typeface="Wingdings" panose="05000000000000000000" pitchFamily="2" charset="2"/>
              <a:buChar char="ü"/>
            </a:pPr>
            <a:r>
              <a:rPr lang="en-US" sz="1700" dirty="0">
                <a:solidFill>
                  <a:schemeClr val="accent1">
                    <a:lumMod val="50000"/>
                  </a:schemeClr>
                </a:solidFill>
                <a:latin typeface="Cambria" panose="02040503050406030204" pitchFamily="18" charset="0"/>
                <a:cs typeface="Times New Roman" panose="02020603050405020304" pitchFamily="18" charset="0"/>
              </a:rPr>
              <a:t>        </a:t>
            </a:r>
            <a:r>
              <a:rPr lang="en-US" sz="1700" b="1" dirty="0">
                <a:solidFill>
                  <a:schemeClr val="accent1">
                    <a:lumMod val="50000"/>
                  </a:schemeClr>
                </a:solidFill>
                <a:latin typeface="Cambria" panose="02040503050406030204" pitchFamily="18" charset="0"/>
                <a:cs typeface="Times New Roman" panose="02020603050405020304" pitchFamily="18" charset="0"/>
              </a:rPr>
              <a:t>knowledge representation </a:t>
            </a:r>
            <a:r>
              <a:rPr lang="en-US" sz="1700" dirty="0">
                <a:solidFill>
                  <a:schemeClr val="accent1">
                    <a:lumMod val="50000"/>
                  </a:schemeClr>
                </a:solidFill>
                <a:latin typeface="Cambria" panose="02040503050406030204" pitchFamily="18" charset="0"/>
                <a:cs typeface="Times New Roman" panose="02020603050405020304" pitchFamily="18" charset="0"/>
              </a:rPr>
              <a:t>to store what it knows or hears;</a:t>
            </a:r>
          </a:p>
          <a:p>
            <a:pPr lvl="1">
              <a:buFont typeface="Wingdings" panose="05000000000000000000" pitchFamily="2" charset="2"/>
              <a:buChar char="ü"/>
            </a:pPr>
            <a:r>
              <a:rPr lang="en-US" sz="1700" dirty="0">
                <a:solidFill>
                  <a:schemeClr val="accent1">
                    <a:lumMod val="50000"/>
                  </a:schemeClr>
                </a:solidFill>
                <a:latin typeface="Cambria" panose="02040503050406030204" pitchFamily="18" charset="0"/>
                <a:cs typeface="Times New Roman" panose="02020603050405020304" pitchFamily="18" charset="0"/>
              </a:rPr>
              <a:t>        </a:t>
            </a:r>
            <a:r>
              <a:rPr lang="en-US" sz="1700" b="1" dirty="0">
                <a:solidFill>
                  <a:schemeClr val="accent1">
                    <a:lumMod val="50000"/>
                  </a:schemeClr>
                </a:solidFill>
                <a:latin typeface="Cambria" panose="02040503050406030204" pitchFamily="18" charset="0"/>
                <a:cs typeface="Times New Roman" panose="02020603050405020304" pitchFamily="18" charset="0"/>
              </a:rPr>
              <a:t>automated reasoning</a:t>
            </a:r>
            <a:r>
              <a:rPr lang="en-US" sz="1700" dirty="0">
                <a:solidFill>
                  <a:schemeClr val="accent1">
                    <a:lumMod val="50000"/>
                  </a:schemeClr>
                </a:solidFill>
                <a:latin typeface="Cambria" panose="02040503050406030204" pitchFamily="18" charset="0"/>
                <a:cs typeface="Times New Roman" panose="02020603050405020304" pitchFamily="18" charset="0"/>
              </a:rPr>
              <a:t> to use the stored information to answer questions and to draw new conclusions;</a:t>
            </a:r>
          </a:p>
          <a:p>
            <a:pPr lvl="1">
              <a:buFont typeface="Wingdings" panose="05000000000000000000" pitchFamily="2" charset="2"/>
              <a:buChar char="ü"/>
            </a:pPr>
            <a:r>
              <a:rPr lang="en-US" sz="1700" i="1" dirty="0">
                <a:solidFill>
                  <a:schemeClr val="accent1">
                    <a:lumMod val="50000"/>
                  </a:schemeClr>
                </a:solidFill>
                <a:latin typeface="Cambria" panose="02040503050406030204" pitchFamily="18" charset="0"/>
                <a:cs typeface="Times New Roman" panose="02020603050405020304" pitchFamily="18" charset="0"/>
              </a:rPr>
              <a:t>        </a:t>
            </a:r>
            <a:r>
              <a:rPr lang="en-US" sz="1700" b="1" dirty="0">
                <a:solidFill>
                  <a:schemeClr val="accent1">
                    <a:lumMod val="50000"/>
                  </a:schemeClr>
                </a:solidFill>
                <a:latin typeface="Cambria" panose="02040503050406030204" pitchFamily="18" charset="0"/>
                <a:cs typeface="Times New Roman" panose="02020603050405020304" pitchFamily="18" charset="0"/>
              </a:rPr>
              <a:t>machine learning </a:t>
            </a:r>
            <a:r>
              <a:rPr lang="en-US" sz="1700" dirty="0">
                <a:solidFill>
                  <a:schemeClr val="accent1">
                    <a:lumMod val="50000"/>
                  </a:schemeClr>
                </a:solidFill>
                <a:latin typeface="Cambria" panose="02040503050406030204" pitchFamily="18" charset="0"/>
                <a:cs typeface="Times New Roman" panose="02020603050405020304" pitchFamily="18" charset="0"/>
              </a:rPr>
              <a:t>to adapt to new circumstances and to detect and extrapolate patterns</a:t>
            </a:r>
          </a:p>
          <a:p>
            <a:pPr lvl="1">
              <a:buFont typeface="Wingdings" panose="05000000000000000000" pitchFamily="2" charset="2"/>
              <a:buChar char="ü"/>
            </a:pPr>
            <a:r>
              <a:rPr lang="en-US" sz="1700" b="1" i="0" u="none" strike="noStrike" baseline="0" dirty="0">
                <a:solidFill>
                  <a:schemeClr val="accent1">
                    <a:lumMod val="50000"/>
                  </a:schemeClr>
                </a:solidFill>
                <a:latin typeface="Cambria" panose="02040503050406030204" pitchFamily="18" charset="0"/>
                <a:cs typeface="Times New Roman" panose="02020603050405020304" pitchFamily="18" charset="0"/>
              </a:rPr>
              <a:t>        </a:t>
            </a:r>
            <a:r>
              <a:rPr lang="en-US" sz="1700" b="1" i="0" u="none" strike="noStrike" baseline="0" dirty="0">
                <a:solidFill>
                  <a:schemeClr val="accent1">
                    <a:lumMod val="50000"/>
                  </a:schemeClr>
                </a:solidFill>
                <a:latin typeface="Cambria" panose="02040503050406030204" pitchFamily="18" charset="0"/>
              </a:rPr>
              <a:t>computer vision </a:t>
            </a:r>
            <a:r>
              <a:rPr lang="en-US" sz="1700" b="0" i="0" u="none" strike="noStrike" baseline="0" dirty="0">
                <a:solidFill>
                  <a:schemeClr val="accent1">
                    <a:lumMod val="50000"/>
                  </a:schemeClr>
                </a:solidFill>
                <a:latin typeface="Cambria" panose="02040503050406030204" pitchFamily="18" charset="0"/>
              </a:rPr>
              <a:t>to perceive objects, and</a:t>
            </a:r>
          </a:p>
          <a:p>
            <a:pPr lvl="1">
              <a:buFont typeface="Wingdings" panose="05000000000000000000" pitchFamily="2" charset="2"/>
              <a:buChar char="ü"/>
            </a:pPr>
            <a:r>
              <a:rPr lang="en-US" sz="1700" b="1" i="0" u="none" strike="noStrike" baseline="0" dirty="0">
                <a:solidFill>
                  <a:schemeClr val="accent1">
                    <a:lumMod val="50000"/>
                  </a:schemeClr>
                </a:solidFill>
                <a:latin typeface="Cambria" panose="02040503050406030204" pitchFamily="18" charset="0"/>
              </a:rPr>
              <a:t>        robotics </a:t>
            </a:r>
            <a:r>
              <a:rPr lang="en-US" sz="1700" b="0" i="0" u="none" strike="noStrike" baseline="0" dirty="0">
                <a:solidFill>
                  <a:schemeClr val="accent1">
                    <a:lumMod val="50000"/>
                  </a:schemeClr>
                </a:solidFill>
                <a:latin typeface="Cambria" panose="02040503050406030204" pitchFamily="18" charset="0"/>
              </a:rPr>
              <a:t>to manipulate objects and move about.</a:t>
            </a:r>
            <a:endParaRPr lang="en-US" sz="1700" dirty="0">
              <a:solidFill>
                <a:schemeClr val="accent1">
                  <a:lumMod val="50000"/>
                </a:schemeClr>
              </a:solidFill>
              <a:latin typeface="Cambria" panose="02040503050406030204" pitchFamily="18" charset="0"/>
            </a:endParaRPr>
          </a:p>
          <a:p>
            <a:pPr marL="0" indent="0">
              <a:lnSpc>
                <a:spcPct val="100000"/>
              </a:lnSpc>
              <a:buNone/>
            </a:pPr>
            <a:r>
              <a:rPr lang="en-US" sz="2000" dirty="0">
                <a:solidFill>
                  <a:schemeClr val="accent1">
                    <a:lumMod val="50000"/>
                  </a:schemeClr>
                </a:solidFill>
                <a:latin typeface="Cambria" panose="02040503050406030204" pitchFamily="18" charset="0"/>
              </a:rPr>
              <a:t>Result of Turing Test</a:t>
            </a:r>
          </a:p>
          <a:p>
            <a:pPr>
              <a:lnSpc>
                <a:spcPct val="150000"/>
              </a:lnSpc>
            </a:pPr>
            <a:r>
              <a:rPr lang="en-US" sz="2000" dirty="0">
                <a:solidFill>
                  <a:schemeClr val="accent1">
                    <a:lumMod val="50000"/>
                  </a:schemeClr>
                </a:solidFill>
                <a:latin typeface="Cambria" panose="02040503050406030204" pitchFamily="18" charset="0"/>
              </a:rPr>
              <a:t>If the interrogator can not reliably distinguish the human from the computer</a:t>
            </a:r>
          </a:p>
          <a:p>
            <a:pPr>
              <a:lnSpc>
                <a:spcPct val="150000"/>
              </a:lnSpc>
            </a:pPr>
            <a:r>
              <a:rPr lang="en-US" sz="2000" dirty="0">
                <a:solidFill>
                  <a:schemeClr val="accent1">
                    <a:lumMod val="50000"/>
                  </a:schemeClr>
                </a:solidFill>
                <a:latin typeface="Cambria" panose="02040503050406030204" pitchFamily="18" charset="0"/>
              </a:rPr>
              <a:t>Then the computer does posses artificial intelligence</a:t>
            </a:r>
          </a:p>
          <a:p>
            <a:pPr marL="0" indent="0">
              <a:buNone/>
            </a:pPr>
            <a:endParaRPr lang="en-US" sz="1900" dirty="0">
              <a:solidFill>
                <a:schemeClr val="accent1">
                  <a:lumMod val="50000"/>
                </a:schemeClr>
              </a:solidFill>
              <a:latin typeface="Cambria" panose="02040503050406030204" pitchFamily="18" charset="0"/>
              <a:cs typeface="Times New Roman" panose="02020603050405020304" pitchFamily="18" charset="0"/>
            </a:endParaRPr>
          </a:p>
          <a:p>
            <a:pPr>
              <a:lnSpc>
                <a:spcPct val="150000"/>
              </a:lnSpc>
            </a:pPr>
            <a:endParaRPr lang="en-US" sz="2300" dirty="0">
              <a:solidFill>
                <a:schemeClr val="accent1">
                  <a:lumMod val="50000"/>
                </a:schemeClr>
              </a:solidFill>
              <a:latin typeface="Cambria" panose="02040503050406030204" pitchFamily="18" charset="0"/>
              <a:cs typeface="Times New Roman" panose="02020603050405020304" pitchFamily="18" charset="0"/>
            </a:endParaRPr>
          </a:p>
          <a:p>
            <a:pPr>
              <a:lnSpc>
                <a:spcPct val="150000"/>
              </a:lnSpc>
            </a:pPr>
            <a:endParaRPr lang="en-US" sz="2400" dirty="0">
              <a:solidFill>
                <a:schemeClr val="accent1">
                  <a:lumMod val="50000"/>
                </a:schemeClr>
              </a:solidFill>
              <a:latin typeface="Cambria" panose="02040503050406030204" pitchFamily="18" charset="0"/>
              <a:cs typeface="Times New Roman" panose="02020603050405020304" pitchFamily="18" charset="0"/>
            </a:endParaRPr>
          </a:p>
          <a:p>
            <a:pPr>
              <a:lnSpc>
                <a:spcPct val="150000"/>
              </a:lnSpc>
            </a:pPr>
            <a:endParaRPr lang="en-US" sz="2400" dirty="0">
              <a:solidFill>
                <a:schemeClr val="accent1">
                  <a:lumMod val="50000"/>
                </a:schemeClr>
              </a:solidFill>
              <a:latin typeface="Cambria" panose="02040503050406030204" pitchFamily="18" charset="0"/>
              <a:cs typeface="Times New Roman" panose="02020603050405020304" pitchFamily="18" charset="0"/>
            </a:endParaRPr>
          </a:p>
          <a:p>
            <a:pPr>
              <a:lnSpc>
                <a:spcPct val="150000"/>
              </a:lnSpc>
            </a:pPr>
            <a:endParaRPr lang="en-US" sz="2400" dirty="0">
              <a:solidFill>
                <a:schemeClr val="accent1">
                  <a:lumMod val="50000"/>
                </a:schemeClr>
              </a:solidFill>
              <a:latin typeface="Cambria" panose="02040503050406030204" pitchFamily="18" charset="0"/>
              <a:cs typeface="Times New Roman" panose="02020603050405020304" pitchFamily="18" charset="0"/>
            </a:endParaRPr>
          </a:p>
          <a:p>
            <a:pPr>
              <a:lnSpc>
                <a:spcPct val="150000"/>
              </a:lnSpc>
            </a:pPr>
            <a:endParaRPr lang="en-US" sz="2400" dirty="0">
              <a:solidFill>
                <a:schemeClr val="accent1">
                  <a:lumMod val="50000"/>
                </a:schemeClr>
              </a:solidFill>
              <a:latin typeface="Cambria" panose="020405030504060302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5A2D6CE-E226-43B9-9A60-57F63F25EA80}"/>
              </a:ext>
            </a:extLst>
          </p:cNvPr>
          <p:cNvSpPr>
            <a:spLocks noGrp="1"/>
          </p:cNvSpPr>
          <p:nvPr>
            <p:ph type="ftr" sz="quarter" idx="11"/>
          </p:nvPr>
        </p:nvSpPr>
        <p:spPr/>
        <p:txBody>
          <a:bodyPr/>
          <a:lstStyle/>
          <a:p>
            <a:r>
              <a:rPr lang="en-US" b="1">
                <a:solidFill>
                  <a:schemeClr val="accent1">
                    <a:lumMod val="50000"/>
                  </a:schemeClr>
                </a:solidFill>
                <a:latin typeface="Cambria" panose="02040503050406030204" pitchFamily="18" charset="0"/>
              </a:rPr>
              <a:t>DATA SCIENCE@ Harsha Hyderabad                          </a:t>
            </a:r>
            <a:endParaRPr lang="en-US" b="1" dirty="0">
              <a:solidFill>
                <a:schemeClr val="accent1">
                  <a:lumMod val="50000"/>
                </a:schemeClr>
              </a:solidFill>
              <a:latin typeface="Cambria" panose="02040503050406030204" pitchFamily="18" charset="0"/>
            </a:endParaRPr>
          </a:p>
        </p:txBody>
      </p:sp>
      <p:pic>
        <p:nvPicPr>
          <p:cNvPr id="6" name="Picture 5">
            <a:extLst>
              <a:ext uri="{FF2B5EF4-FFF2-40B4-BE49-F238E27FC236}">
                <a16:creationId xmlns:a16="http://schemas.microsoft.com/office/drawing/2014/main" id="{16A51186-EBAF-4C23-9346-83E22C83F558}"/>
              </a:ext>
            </a:extLst>
          </p:cNvPr>
          <p:cNvPicPr>
            <a:picLocks noChangeAspect="1"/>
          </p:cNvPicPr>
          <p:nvPr/>
        </p:nvPicPr>
        <p:blipFill>
          <a:blip r:embed="rId2"/>
          <a:stretch>
            <a:fillRect/>
          </a:stretch>
        </p:blipFill>
        <p:spPr>
          <a:xfrm>
            <a:off x="7301610" y="396885"/>
            <a:ext cx="4418676" cy="1394518"/>
          </a:xfrm>
          <a:prstGeom prst="rect">
            <a:avLst/>
          </a:prstGeom>
        </p:spPr>
      </p:pic>
    </p:spTree>
    <p:extLst>
      <p:ext uri="{BB962C8B-B14F-4D97-AF65-F5344CB8AC3E}">
        <p14:creationId xmlns:p14="http://schemas.microsoft.com/office/powerpoint/2010/main" val="509780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B5240A-98F7-472C-BBEC-52CD0F9F94F4}"/>
              </a:ext>
            </a:extLst>
          </p:cNvPr>
          <p:cNvSpPr/>
          <p:nvPr/>
        </p:nvSpPr>
        <p:spPr>
          <a:xfrm>
            <a:off x="204717" y="592344"/>
            <a:ext cx="11191164" cy="5653920"/>
          </a:xfrm>
          <a:prstGeom prst="rect">
            <a:avLst/>
          </a:prstGeom>
        </p:spPr>
        <p:txBody>
          <a:bodyPr wrap="square">
            <a:spAutoFit/>
          </a:bodyPr>
          <a:lstStyle/>
          <a:p>
            <a:pPr algn="ctr">
              <a:lnSpc>
                <a:spcPts val="1800"/>
              </a:lnSpc>
              <a:spcAft>
                <a:spcPts val="648"/>
              </a:spcAft>
            </a:pPr>
            <a:r>
              <a:rPr lang="en-US" sz="4400" b="1" dirty="0">
                <a:solidFill>
                  <a:schemeClr val="accent2">
                    <a:lumMod val="75000"/>
                  </a:schemeClr>
                </a:solidFill>
                <a:latin typeface="Cambria" panose="02040503050406030204" pitchFamily="18" charset="0"/>
              </a:rPr>
              <a:t>Vocabulary</a:t>
            </a:r>
            <a:endParaRPr lang="en-US" sz="3600" b="1" dirty="0">
              <a:solidFill>
                <a:schemeClr val="accent2">
                  <a:lumMod val="75000"/>
                </a:schemeClr>
              </a:solidFill>
              <a:latin typeface="Cambria" panose="02040503050406030204" pitchFamily="18" charset="0"/>
            </a:endParaRPr>
          </a:p>
          <a:p>
            <a:pPr marL="285750" indent="-285750">
              <a:lnSpc>
                <a:spcPct val="150000"/>
              </a:lnSpc>
              <a:spcAft>
                <a:spcPts val="648"/>
              </a:spcAft>
              <a:buFont typeface="Arial" panose="020B0604020202020204" pitchFamily="34" charset="0"/>
              <a:buChar char="•"/>
            </a:pPr>
            <a:r>
              <a:rPr lang="en-US" sz="2000" b="1" dirty="0">
                <a:solidFill>
                  <a:schemeClr val="accent1">
                    <a:lumMod val="50000"/>
                  </a:schemeClr>
                </a:solidFill>
                <a:latin typeface="Cambria" panose="02040503050406030204" pitchFamily="18" charset="0"/>
                <a:cs typeface="Times New Roman" panose="02020603050405020304" pitchFamily="18" charset="0"/>
              </a:rPr>
              <a:t>Target: </a:t>
            </a:r>
            <a:r>
              <a:rPr lang="en-US" sz="2000" dirty="0">
                <a:solidFill>
                  <a:schemeClr val="accent1">
                    <a:lumMod val="50000"/>
                  </a:schemeClr>
                </a:solidFill>
                <a:latin typeface="Cambria" panose="02040503050406030204" pitchFamily="18" charset="0"/>
                <a:cs typeface="Times New Roman" panose="02020603050405020304" pitchFamily="18" charset="0"/>
              </a:rPr>
              <a:t>Predicted category or value of the data (discrete / continuous) </a:t>
            </a:r>
          </a:p>
          <a:p>
            <a:pPr>
              <a:lnSpc>
                <a:spcPct val="150000"/>
              </a:lnSpc>
              <a:spcAft>
                <a:spcPts val="648"/>
              </a:spcAft>
            </a:pPr>
            <a:r>
              <a:rPr lang="en-US" sz="2000" dirty="0">
                <a:solidFill>
                  <a:schemeClr val="accent1">
                    <a:lumMod val="50000"/>
                  </a:schemeClr>
                </a:solidFill>
                <a:latin typeface="Cambria" panose="02040503050406030204" pitchFamily="18" charset="0"/>
                <a:cs typeface="Times New Roman" panose="02020603050405020304" pitchFamily="18" charset="0"/>
              </a:rPr>
              <a:t>                 Column to be predicted </a:t>
            </a:r>
          </a:p>
          <a:p>
            <a:pPr>
              <a:lnSpc>
                <a:spcPct val="150000"/>
              </a:lnSpc>
              <a:spcAft>
                <a:spcPts val="648"/>
              </a:spcAft>
            </a:pPr>
            <a:r>
              <a:rPr lang="en-US" sz="2000" dirty="0">
                <a:solidFill>
                  <a:schemeClr val="accent1">
                    <a:lumMod val="50000"/>
                  </a:schemeClr>
                </a:solidFill>
                <a:latin typeface="Cambria" panose="02040503050406030204" pitchFamily="18" charset="0"/>
                <a:cs typeface="Times New Roman" panose="02020603050405020304" pitchFamily="18" charset="0"/>
              </a:rPr>
              <a:t>                 Response, Output, Dependent Variable, Labels </a:t>
            </a:r>
          </a:p>
          <a:p>
            <a:pPr marL="285750" indent="-285750">
              <a:lnSpc>
                <a:spcPct val="150000"/>
              </a:lnSpc>
              <a:spcAft>
                <a:spcPts val="648"/>
              </a:spcAft>
              <a:buFont typeface="Arial" panose="020B0604020202020204" pitchFamily="34" charset="0"/>
              <a:buChar char="•"/>
            </a:pPr>
            <a:r>
              <a:rPr lang="en-US" sz="2000" b="1" dirty="0">
                <a:solidFill>
                  <a:schemeClr val="accent1">
                    <a:lumMod val="50000"/>
                  </a:schemeClr>
                </a:solidFill>
                <a:latin typeface="Cambria" panose="02040503050406030204" pitchFamily="18" charset="0"/>
                <a:cs typeface="Times New Roman" panose="02020603050405020304" pitchFamily="18" charset="0"/>
              </a:rPr>
              <a:t>Features: </a:t>
            </a:r>
            <a:r>
              <a:rPr lang="en-US" sz="2000" dirty="0">
                <a:solidFill>
                  <a:schemeClr val="accent1">
                    <a:lumMod val="50000"/>
                  </a:schemeClr>
                </a:solidFill>
                <a:latin typeface="Cambria" panose="02040503050406030204" pitchFamily="18" charset="0"/>
                <a:cs typeface="Times New Roman" panose="02020603050405020304" pitchFamily="18" charset="0"/>
              </a:rPr>
              <a:t>Properties of the data used for prediction</a:t>
            </a:r>
          </a:p>
          <a:p>
            <a:pPr>
              <a:lnSpc>
                <a:spcPct val="150000"/>
              </a:lnSpc>
              <a:spcAft>
                <a:spcPts val="648"/>
              </a:spcAft>
            </a:pPr>
            <a:r>
              <a:rPr lang="en-US" sz="2000" dirty="0">
                <a:solidFill>
                  <a:schemeClr val="accent1">
                    <a:lumMod val="50000"/>
                  </a:schemeClr>
                </a:solidFill>
                <a:latin typeface="Cambria" panose="02040503050406030204" pitchFamily="18" charset="0"/>
                <a:cs typeface="Times New Roman" panose="02020603050405020304" pitchFamily="18" charset="0"/>
              </a:rPr>
              <a:t>                       Non-Target columns </a:t>
            </a:r>
          </a:p>
          <a:p>
            <a:pPr>
              <a:lnSpc>
                <a:spcPct val="150000"/>
              </a:lnSpc>
              <a:spcAft>
                <a:spcPts val="648"/>
              </a:spcAft>
            </a:pPr>
            <a:r>
              <a:rPr lang="en-US" sz="2000" dirty="0">
                <a:solidFill>
                  <a:schemeClr val="accent1">
                    <a:lumMod val="50000"/>
                  </a:schemeClr>
                </a:solidFill>
                <a:latin typeface="Cambria" panose="02040503050406030204" pitchFamily="18" charset="0"/>
                <a:cs typeface="Times New Roman" panose="02020603050405020304" pitchFamily="18" charset="0"/>
              </a:rPr>
              <a:t>                       Predictors, Input, Independent var, attributes </a:t>
            </a:r>
          </a:p>
          <a:p>
            <a:pPr marL="285750" indent="-285750">
              <a:lnSpc>
                <a:spcPct val="150000"/>
              </a:lnSpc>
              <a:spcAft>
                <a:spcPts val="648"/>
              </a:spcAft>
              <a:buFont typeface="Arial" panose="020B0604020202020204" pitchFamily="34" charset="0"/>
              <a:buChar char="•"/>
            </a:pPr>
            <a:r>
              <a:rPr lang="en-US" sz="2000" b="1" dirty="0">
                <a:solidFill>
                  <a:schemeClr val="accent1">
                    <a:lumMod val="50000"/>
                  </a:schemeClr>
                </a:solidFill>
                <a:latin typeface="Cambria" panose="02040503050406030204" pitchFamily="18" charset="0"/>
                <a:cs typeface="Times New Roman" panose="02020603050405020304" pitchFamily="18" charset="0"/>
              </a:rPr>
              <a:t>Example: </a:t>
            </a:r>
            <a:r>
              <a:rPr lang="en-US" sz="2000" dirty="0">
                <a:solidFill>
                  <a:schemeClr val="accent1">
                    <a:lumMod val="50000"/>
                  </a:schemeClr>
                </a:solidFill>
                <a:latin typeface="Cambria" panose="02040503050406030204" pitchFamily="18" charset="0"/>
                <a:cs typeface="Times New Roman" panose="02020603050405020304" pitchFamily="18" charset="0"/>
              </a:rPr>
              <a:t>a single data point within the data (one row)</a:t>
            </a:r>
          </a:p>
          <a:p>
            <a:pPr>
              <a:lnSpc>
                <a:spcPct val="150000"/>
              </a:lnSpc>
              <a:spcAft>
                <a:spcPts val="648"/>
              </a:spcAft>
            </a:pPr>
            <a:r>
              <a:rPr lang="en-US" sz="2000" dirty="0">
                <a:solidFill>
                  <a:schemeClr val="accent1">
                    <a:lumMod val="50000"/>
                  </a:schemeClr>
                </a:solidFill>
                <a:latin typeface="Cambria" panose="02040503050406030204" pitchFamily="18" charset="0"/>
                <a:cs typeface="Times New Roman" panose="02020603050405020304" pitchFamily="18" charset="0"/>
              </a:rPr>
              <a:t>                      Observations, Record, Instance, row, data points </a:t>
            </a:r>
          </a:p>
          <a:p>
            <a:pPr marL="285750" indent="-285750">
              <a:lnSpc>
                <a:spcPct val="150000"/>
              </a:lnSpc>
              <a:spcAft>
                <a:spcPts val="648"/>
              </a:spcAft>
              <a:buFont typeface="Arial" panose="020B0604020202020204" pitchFamily="34" charset="0"/>
              <a:buChar char="•"/>
            </a:pPr>
            <a:r>
              <a:rPr lang="en-US" sz="2000" b="1" dirty="0">
                <a:solidFill>
                  <a:schemeClr val="accent1">
                    <a:lumMod val="50000"/>
                  </a:schemeClr>
                </a:solidFill>
                <a:latin typeface="Cambria" panose="02040503050406030204" pitchFamily="18" charset="0"/>
                <a:cs typeface="Times New Roman" panose="02020603050405020304" pitchFamily="18" charset="0"/>
              </a:rPr>
              <a:t>Label: </a:t>
            </a:r>
            <a:r>
              <a:rPr lang="en-US" sz="2000" dirty="0">
                <a:solidFill>
                  <a:schemeClr val="accent1">
                    <a:lumMod val="50000"/>
                  </a:schemeClr>
                </a:solidFill>
                <a:latin typeface="Cambria" panose="02040503050406030204" pitchFamily="18" charset="0"/>
                <a:cs typeface="Times New Roman" panose="02020603050405020304" pitchFamily="18" charset="0"/>
              </a:rPr>
              <a:t>The target value for a single data point</a:t>
            </a:r>
          </a:p>
          <a:p>
            <a:pPr>
              <a:lnSpc>
                <a:spcPct val="150000"/>
              </a:lnSpc>
            </a:pPr>
            <a:r>
              <a:rPr lang="en-US" sz="2000" dirty="0">
                <a:solidFill>
                  <a:schemeClr val="accent1">
                    <a:lumMod val="50000"/>
                  </a:schemeClr>
                </a:solidFill>
                <a:latin typeface="Cambria" panose="02040503050406030204" pitchFamily="18" charset="0"/>
                <a:cs typeface="Times New Roman" panose="02020603050405020304" pitchFamily="18" charset="0"/>
              </a:rPr>
              <a:t>                  answer, Category, Y axis </a:t>
            </a:r>
          </a:p>
        </p:txBody>
      </p:sp>
      <p:pic>
        <p:nvPicPr>
          <p:cNvPr id="4" name="Content Placeholder 3">
            <a:extLst>
              <a:ext uri="{FF2B5EF4-FFF2-40B4-BE49-F238E27FC236}">
                <a16:creationId xmlns:a16="http://schemas.microsoft.com/office/drawing/2014/main" id="{49E1A4CE-794F-457D-B155-BCF7DC5EBF89}"/>
              </a:ext>
            </a:extLst>
          </p:cNvPr>
          <p:cNvPicPr>
            <a:picLocks noChangeAspect="1"/>
          </p:cNvPicPr>
          <p:nvPr/>
        </p:nvPicPr>
        <p:blipFill>
          <a:blip r:embed="rId2"/>
          <a:stretch>
            <a:fillRect/>
          </a:stretch>
        </p:blipFill>
        <p:spPr>
          <a:xfrm>
            <a:off x="7203851" y="2014330"/>
            <a:ext cx="4783432" cy="2507569"/>
          </a:xfrm>
          <a:prstGeom prst="rect">
            <a:avLst/>
          </a:prstGeom>
        </p:spPr>
      </p:pic>
      <p:sp>
        <p:nvSpPr>
          <p:cNvPr id="5" name="Footer Placeholder 4">
            <a:extLst>
              <a:ext uri="{FF2B5EF4-FFF2-40B4-BE49-F238E27FC236}">
                <a16:creationId xmlns:a16="http://schemas.microsoft.com/office/drawing/2014/main" id="{EEBD285F-5CDD-08AF-F339-266E86D6A604}"/>
              </a:ext>
            </a:extLst>
          </p:cNvPr>
          <p:cNvSpPr>
            <a:spLocks noGrp="1"/>
          </p:cNvSpPr>
          <p:nvPr>
            <p:ph type="ftr" sz="quarter" idx="11"/>
          </p:nvPr>
        </p:nvSpPr>
        <p:spPr/>
        <p:txBody>
          <a:bodyPr/>
          <a:lstStyle/>
          <a:p>
            <a:r>
              <a:rPr lang="it-IT" b="1">
                <a:solidFill>
                  <a:schemeClr val="accent1">
                    <a:lumMod val="50000"/>
                  </a:schemeClr>
                </a:solidFill>
                <a:latin typeface="Cambria" panose="02040503050406030204" pitchFamily="18" charset="0"/>
              </a:rPr>
              <a:t>DATA SCIENCE@ Harsha Hyderabad                          </a:t>
            </a:r>
            <a:endParaRPr lang="en-US" b="1">
              <a:solidFill>
                <a:schemeClr val="accent1">
                  <a:lumMod val="50000"/>
                </a:schemeClr>
              </a:solidFill>
              <a:latin typeface="Cambria" panose="02040503050406030204" pitchFamily="18" charset="0"/>
            </a:endParaRPr>
          </a:p>
        </p:txBody>
      </p:sp>
    </p:spTree>
    <p:extLst>
      <p:ext uri="{BB962C8B-B14F-4D97-AF65-F5344CB8AC3E}">
        <p14:creationId xmlns:p14="http://schemas.microsoft.com/office/powerpoint/2010/main" val="3325093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36774B-3325-8EB0-DC31-96176D2B94EB}"/>
              </a:ext>
            </a:extLst>
          </p:cNvPr>
          <p:cNvPicPr>
            <a:picLocks noChangeAspect="1"/>
          </p:cNvPicPr>
          <p:nvPr/>
        </p:nvPicPr>
        <p:blipFill>
          <a:blip r:embed="rId2"/>
          <a:stretch>
            <a:fillRect/>
          </a:stretch>
        </p:blipFill>
        <p:spPr>
          <a:xfrm>
            <a:off x="613923" y="734925"/>
            <a:ext cx="10714543" cy="5388149"/>
          </a:xfrm>
          <a:prstGeom prst="rect">
            <a:avLst/>
          </a:prstGeom>
        </p:spPr>
      </p:pic>
    </p:spTree>
    <p:extLst>
      <p:ext uri="{BB962C8B-B14F-4D97-AF65-F5344CB8AC3E}">
        <p14:creationId xmlns:p14="http://schemas.microsoft.com/office/powerpoint/2010/main" val="241442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15A48F-1AA5-8529-2950-21C733FC3B90}"/>
              </a:ext>
            </a:extLst>
          </p:cNvPr>
          <p:cNvSpPr txBox="1"/>
          <p:nvPr/>
        </p:nvSpPr>
        <p:spPr>
          <a:xfrm>
            <a:off x="558248" y="308072"/>
            <a:ext cx="10889974" cy="1562735"/>
          </a:xfrm>
          <a:prstGeom prst="rect">
            <a:avLst/>
          </a:prstGeom>
          <a:noFill/>
        </p:spPr>
        <p:txBody>
          <a:bodyPr wrap="square">
            <a:spAutoFit/>
          </a:bodyPr>
          <a:lstStyle/>
          <a:p>
            <a:pPr algn="just">
              <a:lnSpc>
                <a:spcPct val="150000"/>
              </a:lnSpc>
            </a:pPr>
            <a:r>
              <a:rPr lang="en-US" sz="2200" b="0" i="0" dirty="0">
                <a:solidFill>
                  <a:srgbClr val="0070C0"/>
                </a:solidFill>
                <a:effectLst/>
                <a:highlight>
                  <a:srgbClr val="FFFF00"/>
                </a:highlight>
                <a:latin typeface="Cambria" panose="02040503050406030204" pitchFamily="18" charset="0"/>
              </a:rPr>
              <a:t>Machine learning </a:t>
            </a:r>
            <a:r>
              <a:rPr lang="en-US" sz="2200" b="0" i="0" dirty="0">
                <a:solidFill>
                  <a:srgbClr val="0070C0"/>
                </a:solidFill>
                <a:effectLst/>
                <a:latin typeface="Cambria" panose="02040503050406030204" pitchFamily="18" charset="0"/>
              </a:rPr>
              <a:t>is a branch of </a:t>
            </a:r>
            <a:r>
              <a:rPr lang="en-US" sz="2200" b="0" i="0" u="none" strike="noStrike" dirty="0">
                <a:solidFill>
                  <a:srgbClr val="0070C0"/>
                </a:solidFill>
                <a:effectLst/>
                <a:latin typeface="Cambria" panose="02040503050406030204" pitchFamily="18" charset="0"/>
                <a:hlinkClick r:id="rId2">
                  <a:extLst>
                    <a:ext uri="{A12FA001-AC4F-418D-AE19-62706E023703}">
                      <ahyp:hlinkClr xmlns:ahyp="http://schemas.microsoft.com/office/drawing/2018/hyperlinkcolor" val="tx"/>
                    </a:ext>
                  </a:extLst>
                </a:hlinkClick>
              </a:rPr>
              <a:t>artificial intelligence (AI)</a:t>
            </a:r>
            <a:r>
              <a:rPr lang="en-US" sz="2200" b="0" i="0" dirty="0">
                <a:solidFill>
                  <a:srgbClr val="0070C0"/>
                </a:solidFill>
                <a:effectLst/>
                <a:latin typeface="Cambria" panose="02040503050406030204" pitchFamily="18" charset="0"/>
              </a:rPr>
              <a:t> and computer science which focuses on the use of data and algorithms to imitate the way that humans learn, gradually improving its accuracy.</a:t>
            </a:r>
            <a:endParaRPr lang="en-US" sz="2200" dirty="0">
              <a:solidFill>
                <a:srgbClr val="0070C0"/>
              </a:solidFill>
              <a:latin typeface="Cambria" panose="02040503050406030204" pitchFamily="18" charset="0"/>
            </a:endParaRPr>
          </a:p>
        </p:txBody>
      </p:sp>
      <p:sp>
        <p:nvSpPr>
          <p:cNvPr id="5" name="TextBox 4">
            <a:extLst>
              <a:ext uri="{FF2B5EF4-FFF2-40B4-BE49-F238E27FC236}">
                <a16:creationId xmlns:a16="http://schemas.microsoft.com/office/drawing/2014/main" id="{D2994969-F6C3-5E8D-3E15-8BB0D2FFBC3D}"/>
              </a:ext>
            </a:extLst>
          </p:cNvPr>
          <p:cNvSpPr txBox="1"/>
          <p:nvPr/>
        </p:nvSpPr>
        <p:spPr>
          <a:xfrm>
            <a:off x="5791200" y="1448681"/>
            <a:ext cx="6096000" cy="646331"/>
          </a:xfrm>
          <a:prstGeom prst="rect">
            <a:avLst/>
          </a:prstGeom>
          <a:noFill/>
        </p:spPr>
        <p:txBody>
          <a:bodyPr wrap="square">
            <a:spAutoFit/>
          </a:bodyPr>
          <a:lstStyle/>
          <a:p>
            <a:r>
              <a:rPr lang="en-US" dirty="0">
                <a:hlinkClick r:id="rId3"/>
              </a:rPr>
              <a:t>https://www.ibm.com/in-en/cloud/learn/machine-learning</a:t>
            </a:r>
            <a:endParaRPr lang="en-US" dirty="0"/>
          </a:p>
          <a:p>
            <a:endParaRPr lang="en-US" dirty="0"/>
          </a:p>
        </p:txBody>
      </p:sp>
      <p:sp>
        <p:nvSpPr>
          <p:cNvPr id="7" name="TextBox 6">
            <a:extLst>
              <a:ext uri="{FF2B5EF4-FFF2-40B4-BE49-F238E27FC236}">
                <a16:creationId xmlns:a16="http://schemas.microsoft.com/office/drawing/2014/main" id="{91ED9821-F8D5-B2A2-AE18-2C2DFD3A5AAF}"/>
              </a:ext>
            </a:extLst>
          </p:cNvPr>
          <p:cNvSpPr txBox="1"/>
          <p:nvPr/>
        </p:nvSpPr>
        <p:spPr>
          <a:xfrm>
            <a:off x="651013" y="2294737"/>
            <a:ext cx="10889974" cy="3584379"/>
          </a:xfrm>
          <a:prstGeom prst="rect">
            <a:avLst/>
          </a:prstGeom>
          <a:noFill/>
        </p:spPr>
        <p:txBody>
          <a:bodyPr wrap="square">
            <a:spAutoFit/>
          </a:bodyPr>
          <a:lstStyle/>
          <a:p>
            <a:pPr algn="l">
              <a:lnSpc>
                <a:spcPct val="150000"/>
              </a:lnSpc>
            </a:pPr>
            <a:r>
              <a:rPr lang="en-US" sz="2200" b="0" i="0" dirty="0">
                <a:solidFill>
                  <a:srgbClr val="0070C0"/>
                </a:solidFill>
                <a:effectLst/>
                <a:highlight>
                  <a:srgbClr val="FFFF00"/>
                </a:highlight>
                <a:latin typeface="Cambria" panose="02040503050406030204" pitchFamily="18" charset="0"/>
              </a:rPr>
              <a:t>Machine learning (ML) </a:t>
            </a:r>
            <a:r>
              <a:rPr lang="en-US" sz="2200" b="0" i="0" dirty="0">
                <a:solidFill>
                  <a:srgbClr val="0070C0"/>
                </a:solidFill>
                <a:effectLst/>
                <a:latin typeface="Cambria" panose="02040503050406030204" pitchFamily="18" charset="0"/>
              </a:rPr>
              <a:t>is the process of using mathematical models of data to help a computer learn without direct instruction. </a:t>
            </a:r>
          </a:p>
          <a:p>
            <a:pPr algn="l">
              <a:lnSpc>
                <a:spcPct val="150000"/>
              </a:lnSpc>
            </a:pPr>
            <a:r>
              <a:rPr lang="en-US" sz="2200" b="0" i="0" dirty="0">
                <a:solidFill>
                  <a:srgbClr val="0070C0"/>
                </a:solidFill>
                <a:effectLst/>
                <a:latin typeface="Cambria" panose="02040503050406030204" pitchFamily="18" charset="0"/>
              </a:rPr>
              <a:t>It’s considered a subset of artificial intelligence (AI). </a:t>
            </a:r>
          </a:p>
          <a:p>
            <a:pPr algn="l">
              <a:lnSpc>
                <a:spcPct val="150000"/>
              </a:lnSpc>
            </a:pPr>
            <a:r>
              <a:rPr lang="en-US" sz="2200" b="0" i="0" dirty="0">
                <a:solidFill>
                  <a:srgbClr val="0070C0"/>
                </a:solidFill>
                <a:effectLst/>
                <a:latin typeface="Cambria" panose="02040503050406030204" pitchFamily="18" charset="0"/>
              </a:rPr>
              <a:t>Machine learning uses algorithms to identify patterns within data, and those patterns are then used to create a data model that can make predictions. </a:t>
            </a:r>
          </a:p>
          <a:p>
            <a:pPr algn="l">
              <a:lnSpc>
                <a:spcPct val="150000"/>
              </a:lnSpc>
            </a:pPr>
            <a:r>
              <a:rPr lang="en-US" sz="2200" b="0" i="0" dirty="0">
                <a:solidFill>
                  <a:srgbClr val="0070C0"/>
                </a:solidFill>
                <a:effectLst/>
                <a:latin typeface="Cambria" panose="02040503050406030204" pitchFamily="18" charset="0"/>
              </a:rPr>
              <a:t>With increased data and experience, the results of machine learning are more accurate—much like how humans improve with more practice.</a:t>
            </a:r>
          </a:p>
        </p:txBody>
      </p:sp>
      <p:sp>
        <p:nvSpPr>
          <p:cNvPr id="9" name="TextBox 8">
            <a:extLst>
              <a:ext uri="{FF2B5EF4-FFF2-40B4-BE49-F238E27FC236}">
                <a16:creationId xmlns:a16="http://schemas.microsoft.com/office/drawing/2014/main" id="{1B6010E7-423F-8D5C-D407-3857D3A0FA01}"/>
              </a:ext>
            </a:extLst>
          </p:cNvPr>
          <p:cNvSpPr txBox="1"/>
          <p:nvPr/>
        </p:nvSpPr>
        <p:spPr>
          <a:xfrm>
            <a:off x="753717" y="6180596"/>
            <a:ext cx="10787270" cy="646331"/>
          </a:xfrm>
          <a:prstGeom prst="rect">
            <a:avLst/>
          </a:prstGeom>
          <a:noFill/>
        </p:spPr>
        <p:txBody>
          <a:bodyPr wrap="square">
            <a:spAutoFit/>
          </a:bodyPr>
          <a:lstStyle/>
          <a:p>
            <a:r>
              <a:rPr lang="en-US" dirty="0">
                <a:hlinkClick r:id="rId4"/>
              </a:rPr>
              <a:t>https://azure.microsoft.com/en-in/resources/cloud-computing-dictionary/what-is-machine-learning-platform/</a:t>
            </a:r>
            <a:endParaRPr lang="en-US" dirty="0"/>
          </a:p>
          <a:p>
            <a:endParaRPr lang="en-US" dirty="0"/>
          </a:p>
        </p:txBody>
      </p:sp>
    </p:spTree>
    <p:extLst>
      <p:ext uri="{BB962C8B-B14F-4D97-AF65-F5344CB8AC3E}">
        <p14:creationId xmlns:p14="http://schemas.microsoft.com/office/powerpoint/2010/main" val="801646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E1DC12-2E16-4031-B37D-F71A2C965801}"/>
              </a:ext>
            </a:extLst>
          </p:cNvPr>
          <p:cNvSpPr/>
          <p:nvPr/>
        </p:nvSpPr>
        <p:spPr>
          <a:xfrm>
            <a:off x="689113" y="596348"/>
            <a:ext cx="6665843" cy="5096267"/>
          </a:xfrm>
          <a:prstGeom prst="rect">
            <a:avLst/>
          </a:prstGeom>
        </p:spPr>
        <p:txBody>
          <a:bodyPr wrap="square">
            <a:spAutoFit/>
          </a:bodyPr>
          <a:lstStyle/>
          <a:p>
            <a:pPr marL="28575" marR="28575">
              <a:spcBef>
                <a:spcPts val="0"/>
              </a:spcBef>
              <a:spcAft>
                <a:spcPts val="675"/>
              </a:spcAft>
            </a:pPr>
            <a:r>
              <a:rPr lang="en-US" sz="2000" b="1" kern="150" dirty="0">
                <a:solidFill>
                  <a:schemeClr val="accent2">
                    <a:lumMod val="75000"/>
                  </a:schemeClr>
                </a:solidFill>
                <a:latin typeface="Cambria" panose="02040503050406030204" pitchFamily="18" charset="0"/>
                <a:ea typeface="SimSun" panose="02010600030101010101" pitchFamily="2" charset="-122"/>
                <a:cs typeface="Times New Roman" panose="02020603050405020304" pitchFamily="18" charset="0"/>
              </a:rPr>
              <a:t>Machine Learning</a:t>
            </a:r>
          </a:p>
          <a:p>
            <a:pPr marL="828675" marR="28575" lvl="1" indent="-342900">
              <a:spcAft>
                <a:spcPts val="675"/>
              </a:spcAft>
              <a:buFont typeface="Arial" panose="020B0604020202020204" pitchFamily="34" charset="0"/>
              <a:buChar char="•"/>
            </a:pPr>
            <a:r>
              <a:rPr lang="en-US" sz="2000" b="1" kern="150" dirty="0">
                <a:solidFill>
                  <a:schemeClr val="accent1">
                    <a:lumMod val="50000"/>
                  </a:schemeClr>
                </a:solidFill>
                <a:latin typeface="Cambria" panose="02040503050406030204" pitchFamily="18" charset="0"/>
                <a:ea typeface="SimSun" panose="02010600030101010101" pitchFamily="2" charset="-122"/>
                <a:cs typeface="Times New Roman" panose="02020603050405020304" pitchFamily="18" charset="0"/>
              </a:rPr>
              <a:t>Allows computers to learn and </a:t>
            </a:r>
          </a:p>
          <a:p>
            <a:pPr marL="828675" marR="28575" lvl="1" indent="-342900">
              <a:spcAft>
                <a:spcPts val="675"/>
              </a:spcAft>
              <a:buFont typeface="Arial" panose="020B0604020202020204" pitchFamily="34" charset="0"/>
              <a:buChar char="•"/>
            </a:pPr>
            <a:r>
              <a:rPr lang="en-US" sz="2000" b="1" kern="150" dirty="0">
                <a:solidFill>
                  <a:schemeClr val="accent1">
                    <a:lumMod val="50000"/>
                  </a:schemeClr>
                </a:solidFill>
                <a:latin typeface="Cambria" panose="02040503050406030204" pitchFamily="18" charset="0"/>
                <a:ea typeface="SimSun" panose="02010600030101010101" pitchFamily="2" charset="-122"/>
                <a:cs typeface="Times New Roman" panose="02020603050405020304" pitchFamily="18" charset="0"/>
              </a:rPr>
              <a:t>infer from data</a:t>
            </a:r>
          </a:p>
          <a:p>
            <a:pPr marL="28575" marR="28575" algn="just">
              <a:spcBef>
                <a:spcPts val="0"/>
              </a:spcBef>
              <a:spcAft>
                <a:spcPts val="675"/>
              </a:spcAft>
            </a:pPr>
            <a:r>
              <a:rPr lang="en-US" sz="2000" b="1" kern="150" dirty="0">
                <a:solidFill>
                  <a:schemeClr val="accent2">
                    <a:lumMod val="75000"/>
                  </a:schemeClr>
                </a:solidFill>
                <a:latin typeface="Cambria" panose="02040503050406030204" pitchFamily="18" charset="0"/>
                <a:ea typeface="SimSun" panose="02010600030101010101" pitchFamily="2" charset="-122"/>
                <a:cs typeface="Times New Roman" panose="02020603050405020304" pitchFamily="18" charset="0"/>
              </a:rPr>
              <a:t>Types of Machine Learning</a:t>
            </a:r>
          </a:p>
          <a:p>
            <a:pPr marL="685800" lvl="1" indent="-228600" algn="just">
              <a:lnSpc>
                <a:spcPct val="150000"/>
              </a:lnSpc>
              <a:spcAft>
                <a:spcPts val="675"/>
              </a:spcAft>
              <a:buFont typeface="Arial" panose="020B0604020202020204" pitchFamily="34" charset="0"/>
              <a:buChar char="•"/>
            </a:pPr>
            <a:r>
              <a:rPr lang="en-US" b="1" kern="150" dirty="0">
                <a:solidFill>
                  <a:schemeClr val="accent1">
                    <a:lumMod val="50000"/>
                  </a:schemeClr>
                </a:solidFill>
                <a:latin typeface="Cambria" panose="02040503050406030204" pitchFamily="18" charset="0"/>
                <a:ea typeface="OpenSymbol"/>
                <a:cs typeface="Times New Roman" panose="02020603050405020304" pitchFamily="18" charset="0"/>
              </a:rPr>
              <a:t>Supervised</a:t>
            </a:r>
          </a:p>
          <a:p>
            <a:pPr marL="685800" lvl="1" indent="-228600" algn="just">
              <a:lnSpc>
                <a:spcPct val="150000"/>
              </a:lnSpc>
              <a:spcAft>
                <a:spcPts val="675"/>
              </a:spcAft>
              <a:buFont typeface="Arial" panose="020B0604020202020204" pitchFamily="34" charset="0"/>
              <a:buChar char="•"/>
            </a:pPr>
            <a:r>
              <a:rPr lang="en-US" b="1" kern="150" dirty="0">
                <a:solidFill>
                  <a:schemeClr val="accent1">
                    <a:lumMod val="50000"/>
                  </a:schemeClr>
                </a:solidFill>
                <a:latin typeface="Cambria" panose="02040503050406030204" pitchFamily="18" charset="0"/>
                <a:ea typeface="OpenSymbol"/>
                <a:cs typeface="Times New Roman" panose="02020603050405020304" pitchFamily="18" charset="0"/>
              </a:rPr>
              <a:t>Unsupervised</a:t>
            </a:r>
          </a:p>
          <a:p>
            <a:pPr marL="685800" lvl="1" indent="-228600" algn="just">
              <a:lnSpc>
                <a:spcPct val="150000"/>
              </a:lnSpc>
              <a:spcAft>
                <a:spcPts val="675"/>
              </a:spcAft>
              <a:buFont typeface="Arial" panose="020B0604020202020204" pitchFamily="34" charset="0"/>
              <a:buChar char="•"/>
            </a:pPr>
            <a:r>
              <a:rPr lang="en-US" b="1" dirty="0">
                <a:solidFill>
                  <a:schemeClr val="accent1">
                    <a:lumMod val="50000"/>
                  </a:schemeClr>
                </a:solidFill>
                <a:latin typeface="Cambria" panose="02040503050406030204" pitchFamily="18" charset="0"/>
                <a:cs typeface="Times New Roman" panose="02020603050405020304" pitchFamily="18" charset="0"/>
              </a:rPr>
              <a:t>Reinforcement Learning</a:t>
            </a:r>
            <a:endParaRPr lang="en-US" b="1" kern="150" dirty="0">
              <a:solidFill>
                <a:schemeClr val="accent1">
                  <a:lumMod val="50000"/>
                </a:schemeClr>
              </a:solidFill>
              <a:latin typeface="Cambria" panose="02040503050406030204" pitchFamily="18" charset="0"/>
              <a:ea typeface="SimSun" panose="02010600030101010101" pitchFamily="2" charset="-122"/>
              <a:cs typeface="Times New Roman" panose="02020603050405020304" pitchFamily="18" charset="0"/>
            </a:endParaRPr>
          </a:p>
          <a:p>
            <a:pPr marR="28575" algn="just">
              <a:spcAft>
                <a:spcPts val="675"/>
              </a:spcAft>
            </a:pPr>
            <a:r>
              <a:rPr lang="en-US" sz="2000" b="1" kern="150" dirty="0">
                <a:solidFill>
                  <a:schemeClr val="accent2">
                    <a:lumMod val="75000"/>
                  </a:schemeClr>
                </a:solidFill>
                <a:latin typeface="Cambria" panose="02040503050406030204" pitchFamily="18" charset="0"/>
                <a:ea typeface="SimSun" panose="02010600030101010101" pitchFamily="2" charset="-122"/>
                <a:cs typeface="Times New Roman" panose="02020603050405020304" pitchFamily="18" charset="0"/>
              </a:rPr>
              <a:t>Supervised Learning</a:t>
            </a:r>
          </a:p>
          <a:p>
            <a:pPr marL="800100" lvl="1" indent="-342900" algn="just">
              <a:spcAft>
                <a:spcPts val="675"/>
              </a:spcAft>
              <a:buFont typeface="Arial" panose="020B0604020202020204" pitchFamily="34" charset="0"/>
              <a:buChar char="•"/>
            </a:pPr>
            <a:r>
              <a:rPr lang="en-US" sz="2000" b="1" kern="150" dirty="0">
                <a:solidFill>
                  <a:schemeClr val="accent1">
                    <a:lumMod val="50000"/>
                  </a:schemeClr>
                </a:solidFill>
                <a:latin typeface="Cambria" panose="02040503050406030204" pitchFamily="18" charset="0"/>
                <a:ea typeface="OpenSymbol"/>
                <a:cs typeface="Times New Roman" panose="02020603050405020304" pitchFamily="18" charset="0"/>
              </a:rPr>
              <a:t>Data points have a known outcome</a:t>
            </a:r>
          </a:p>
          <a:p>
            <a:pPr algn="just">
              <a:spcAft>
                <a:spcPts val="675"/>
              </a:spcAft>
            </a:pPr>
            <a:endParaRPr lang="en-US" sz="2000" b="1" kern="150" dirty="0">
              <a:solidFill>
                <a:schemeClr val="accent1">
                  <a:lumMod val="50000"/>
                </a:schemeClr>
              </a:solidFill>
              <a:latin typeface="Cambria" panose="02040503050406030204" pitchFamily="18" charset="0"/>
              <a:ea typeface="SimSun" panose="02010600030101010101" pitchFamily="2" charset="-122"/>
              <a:cs typeface="Times New Roman" panose="02020603050405020304" pitchFamily="18" charset="0"/>
            </a:endParaRPr>
          </a:p>
          <a:p>
            <a:pPr algn="just">
              <a:spcAft>
                <a:spcPts val="675"/>
              </a:spcAft>
            </a:pPr>
            <a:r>
              <a:rPr lang="en-US" sz="2000" b="1" kern="150" dirty="0">
                <a:solidFill>
                  <a:schemeClr val="accent2">
                    <a:lumMod val="75000"/>
                  </a:schemeClr>
                </a:solidFill>
                <a:latin typeface="Cambria" panose="02040503050406030204" pitchFamily="18" charset="0"/>
                <a:ea typeface="SimSun" panose="02010600030101010101" pitchFamily="2" charset="-122"/>
                <a:cs typeface="Times New Roman" panose="02020603050405020304" pitchFamily="18" charset="0"/>
              </a:rPr>
              <a:t>Unsupervised Learning</a:t>
            </a:r>
          </a:p>
          <a:p>
            <a:pPr marL="800100" lvl="1" indent="-342900" algn="just">
              <a:spcAft>
                <a:spcPts val="675"/>
              </a:spcAft>
              <a:buFont typeface="Arial" panose="020B0604020202020204" pitchFamily="34" charset="0"/>
              <a:buChar char="•"/>
            </a:pPr>
            <a:r>
              <a:rPr lang="en-US" sz="2000" b="1" kern="150" dirty="0">
                <a:solidFill>
                  <a:schemeClr val="accent1">
                    <a:lumMod val="50000"/>
                  </a:schemeClr>
                </a:solidFill>
                <a:latin typeface="Cambria" panose="02040503050406030204" pitchFamily="18" charset="0"/>
                <a:ea typeface="OpenSymbol"/>
                <a:cs typeface="Times New Roman" panose="02020603050405020304" pitchFamily="18" charset="0"/>
              </a:rPr>
              <a:t>Data points have unknown outcome</a:t>
            </a:r>
          </a:p>
        </p:txBody>
      </p:sp>
      <p:pic>
        <p:nvPicPr>
          <p:cNvPr id="8" name="Picture 7">
            <a:extLst>
              <a:ext uri="{FF2B5EF4-FFF2-40B4-BE49-F238E27FC236}">
                <a16:creationId xmlns:a16="http://schemas.microsoft.com/office/drawing/2014/main" id="{028ADD25-9C8D-42E7-865A-860F939E3E70}"/>
              </a:ext>
            </a:extLst>
          </p:cNvPr>
          <p:cNvPicPr>
            <a:picLocks noChangeAspect="1"/>
          </p:cNvPicPr>
          <p:nvPr/>
        </p:nvPicPr>
        <p:blipFill>
          <a:blip r:embed="rId2"/>
          <a:stretch>
            <a:fillRect/>
          </a:stretch>
        </p:blipFill>
        <p:spPr>
          <a:xfrm>
            <a:off x="7733212" y="111353"/>
            <a:ext cx="4354286" cy="3387219"/>
          </a:xfrm>
          <a:prstGeom prst="rect">
            <a:avLst/>
          </a:prstGeom>
        </p:spPr>
      </p:pic>
      <p:pic>
        <p:nvPicPr>
          <p:cNvPr id="9" name="Picture 8">
            <a:extLst>
              <a:ext uri="{FF2B5EF4-FFF2-40B4-BE49-F238E27FC236}">
                <a16:creationId xmlns:a16="http://schemas.microsoft.com/office/drawing/2014/main" id="{78611C64-D444-4666-9530-679CD458F989}"/>
              </a:ext>
            </a:extLst>
          </p:cNvPr>
          <p:cNvPicPr>
            <a:picLocks noChangeAspect="1"/>
          </p:cNvPicPr>
          <p:nvPr/>
        </p:nvPicPr>
        <p:blipFill>
          <a:blip r:embed="rId3"/>
          <a:stretch>
            <a:fillRect/>
          </a:stretch>
        </p:blipFill>
        <p:spPr>
          <a:xfrm>
            <a:off x="7733212" y="3498572"/>
            <a:ext cx="4354286" cy="3359428"/>
          </a:xfrm>
          <a:prstGeom prst="rect">
            <a:avLst/>
          </a:prstGeom>
        </p:spPr>
      </p:pic>
      <p:sp>
        <p:nvSpPr>
          <p:cNvPr id="3" name="Footer Placeholder 2">
            <a:extLst>
              <a:ext uri="{FF2B5EF4-FFF2-40B4-BE49-F238E27FC236}">
                <a16:creationId xmlns:a16="http://schemas.microsoft.com/office/drawing/2014/main" id="{3C754D73-2539-4F16-8044-CA99F6EAA06B}"/>
              </a:ext>
            </a:extLst>
          </p:cNvPr>
          <p:cNvSpPr>
            <a:spLocks noGrp="1"/>
          </p:cNvSpPr>
          <p:nvPr>
            <p:ph type="ftr" sz="quarter" idx="11"/>
          </p:nvPr>
        </p:nvSpPr>
        <p:spPr/>
        <p:txBody>
          <a:bodyPr/>
          <a:lstStyle/>
          <a:p>
            <a:r>
              <a:rPr lang="it-IT" b="1">
                <a:solidFill>
                  <a:schemeClr val="accent1">
                    <a:lumMod val="50000"/>
                  </a:schemeClr>
                </a:solidFill>
                <a:latin typeface="Cambria" panose="02040503050406030204" pitchFamily="18" charset="0"/>
              </a:rPr>
              <a:t>DATA SCIENCE@ Harsha Hyderabad                          </a:t>
            </a:r>
            <a:endParaRPr lang="en-US" b="1">
              <a:solidFill>
                <a:schemeClr val="accent1">
                  <a:lumMod val="50000"/>
                </a:schemeClr>
              </a:solidFill>
              <a:latin typeface="Cambria" panose="02040503050406030204" pitchFamily="18" charset="0"/>
            </a:endParaRPr>
          </a:p>
        </p:txBody>
      </p:sp>
    </p:spTree>
    <p:extLst>
      <p:ext uri="{BB962C8B-B14F-4D97-AF65-F5344CB8AC3E}">
        <p14:creationId xmlns:p14="http://schemas.microsoft.com/office/powerpoint/2010/main" val="552508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DD9F6D-6A9F-4771-9FE6-CAC76735445B}"/>
              </a:ext>
            </a:extLst>
          </p:cNvPr>
          <p:cNvSpPr/>
          <p:nvPr/>
        </p:nvSpPr>
        <p:spPr>
          <a:xfrm>
            <a:off x="444139" y="240497"/>
            <a:ext cx="10175964" cy="1926168"/>
          </a:xfrm>
          <a:prstGeom prst="rect">
            <a:avLst/>
          </a:prstGeom>
        </p:spPr>
        <p:txBody>
          <a:bodyPr wrap="square">
            <a:spAutoFit/>
          </a:bodyPr>
          <a:lstStyle/>
          <a:p>
            <a:pPr marR="28575" algn="just">
              <a:lnSpc>
                <a:spcPts val="1800"/>
              </a:lnSpc>
              <a:spcAft>
                <a:spcPts val="675"/>
              </a:spcAft>
            </a:pPr>
            <a:r>
              <a:rPr lang="en-US" sz="3200" b="1" kern="150" dirty="0">
                <a:solidFill>
                  <a:schemeClr val="accent2">
                    <a:lumMod val="75000"/>
                  </a:schemeClr>
                </a:solidFill>
                <a:latin typeface="Cambria" panose="02040503050406030204" pitchFamily="18" charset="0"/>
                <a:ea typeface="SimSun" panose="02010600030101010101" pitchFamily="2" charset="-122"/>
                <a:cs typeface="Times New Roman" panose="02020603050405020304" pitchFamily="18" charset="0"/>
              </a:rPr>
              <a:t>Types of Supervised Learning</a:t>
            </a:r>
          </a:p>
          <a:p>
            <a:pPr marR="0" lvl="0" algn="just">
              <a:lnSpc>
                <a:spcPts val="1800"/>
              </a:lnSpc>
              <a:spcBef>
                <a:spcPts val="0"/>
              </a:spcBef>
              <a:spcAft>
                <a:spcPts val="675"/>
              </a:spcAft>
            </a:pPr>
            <a:endParaRPr lang="en-US" b="1" kern="150" dirty="0">
              <a:solidFill>
                <a:schemeClr val="accent3">
                  <a:lumMod val="50000"/>
                </a:schemeClr>
              </a:solidFill>
              <a:latin typeface="Cambria" panose="02040503050406030204" pitchFamily="18" charset="0"/>
              <a:ea typeface="SimSun" panose="02010600030101010101" pitchFamily="2" charset="-122"/>
              <a:cs typeface="Times New Roman" panose="02020603050405020304" pitchFamily="18" charset="0"/>
            </a:endParaRPr>
          </a:p>
          <a:p>
            <a:pPr algn="just">
              <a:lnSpc>
                <a:spcPts val="1800"/>
              </a:lnSpc>
              <a:spcAft>
                <a:spcPts val="675"/>
              </a:spcAft>
            </a:pPr>
            <a:r>
              <a:rPr lang="en-US" b="1" kern="150" dirty="0">
                <a:solidFill>
                  <a:schemeClr val="accent3">
                    <a:lumMod val="50000"/>
                  </a:schemeClr>
                </a:solidFill>
                <a:latin typeface="Cambria" panose="02040503050406030204" pitchFamily="18" charset="0"/>
                <a:ea typeface="SimSun" panose="02010600030101010101" pitchFamily="2" charset="-122"/>
                <a:cs typeface="Times New Roman" panose="02020603050405020304" pitchFamily="18" charset="0"/>
              </a:rPr>
              <a:t>Regression                                                                                                   Classification</a:t>
            </a:r>
          </a:p>
          <a:p>
            <a:pPr algn="just">
              <a:lnSpc>
                <a:spcPts val="1800"/>
              </a:lnSpc>
              <a:spcAft>
                <a:spcPts val="675"/>
              </a:spcAft>
            </a:pPr>
            <a:r>
              <a:rPr lang="en-US" b="1" kern="150" dirty="0">
                <a:solidFill>
                  <a:schemeClr val="accent3">
                    <a:lumMod val="50000"/>
                  </a:schemeClr>
                </a:solidFill>
                <a:latin typeface="Cambria" panose="02040503050406030204" pitchFamily="18" charset="0"/>
                <a:ea typeface="SimSun" panose="02010600030101010101" pitchFamily="2" charset="-122"/>
                <a:cs typeface="Times New Roman" panose="02020603050405020304" pitchFamily="18" charset="0"/>
              </a:rPr>
              <a:t>Outcome is continuous (numerical)                                                   Outcome is a Category</a:t>
            </a:r>
          </a:p>
          <a:p>
            <a:pPr algn="just">
              <a:lnSpc>
                <a:spcPts val="1800"/>
              </a:lnSpc>
              <a:spcAft>
                <a:spcPts val="675"/>
              </a:spcAft>
            </a:pPr>
            <a:r>
              <a:rPr lang="en-US" b="1" kern="150" dirty="0">
                <a:solidFill>
                  <a:schemeClr val="accent3">
                    <a:lumMod val="50000"/>
                  </a:schemeClr>
                </a:solidFill>
                <a:latin typeface="Cambria" panose="02040503050406030204" pitchFamily="18" charset="0"/>
                <a:ea typeface="SimSun" panose="02010600030101010101" pitchFamily="2" charset="-122"/>
                <a:cs typeface="Times New Roman" panose="02020603050405020304" pitchFamily="18" charset="0"/>
              </a:rPr>
              <a:t>Ex:- home prices,  happiness index                                                    Ex:- Object classes in Images</a:t>
            </a:r>
          </a:p>
          <a:p>
            <a:pPr marR="0" lvl="0" algn="just">
              <a:lnSpc>
                <a:spcPts val="1800"/>
              </a:lnSpc>
              <a:spcBef>
                <a:spcPts val="0"/>
              </a:spcBef>
              <a:spcAft>
                <a:spcPts val="675"/>
              </a:spcAft>
            </a:pPr>
            <a:endParaRPr lang="en-US" b="1" kern="150" dirty="0">
              <a:solidFill>
                <a:schemeClr val="accent3">
                  <a:lumMod val="50000"/>
                </a:schemeClr>
              </a:solidFill>
              <a:latin typeface="Cambria" panose="02040503050406030204" pitchFamily="18" charset="0"/>
              <a:ea typeface="SimSun" panose="02010600030101010101" pitchFamily="2" charset="-122"/>
              <a:cs typeface="Times New Roman" panose="02020603050405020304" pitchFamily="18" charset="0"/>
            </a:endParaRPr>
          </a:p>
        </p:txBody>
      </p:sp>
      <p:pic>
        <p:nvPicPr>
          <p:cNvPr id="5" name="Picture 4">
            <a:extLst>
              <a:ext uri="{FF2B5EF4-FFF2-40B4-BE49-F238E27FC236}">
                <a16:creationId xmlns:a16="http://schemas.microsoft.com/office/drawing/2014/main" id="{629A01A4-D42B-4246-98BE-1A26E21C6E5E}"/>
              </a:ext>
            </a:extLst>
          </p:cNvPr>
          <p:cNvPicPr>
            <a:picLocks noChangeAspect="1"/>
          </p:cNvPicPr>
          <p:nvPr/>
        </p:nvPicPr>
        <p:blipFill>
          <a:blip r:embed="rId2"/>
          <a:stretch>
            <a:fillRect/>
          </a:stretch>
        </p:blipFill>
        <p:spPr>
          <a:xfrm>
            <a:off x="2215006" y="2612200"/>
            <a:ext cx="7761987" cy="3744150"/>
          </a:xfrm>
          <a:prstGeom prst="rect">
            <a:avLst/>
          </a:prstGeom>
        </p:spPr>
      </p:pic>
      <p:sp>
        <p:nvSpPr>
          <p:cNvPr id="3" name="Footer Placeholder 2">
            <a:extLst>
              <a:ext uri="{FF2B5EF4-FFF2-40B4-BE49-F238E27FC236}">
                <a16:creationId xmlns:a16="http://schemas.microsoft.com/office/drawing/2014/main" id="{2285DF90-63ED-4B0E-94B5-D34E4A0CB60D}"/>
              </a:ext>
            </a:extLst>
          </p:cNvPr>
          <p:cNvSpPr>
            <a:spLocks noGrp="1"/>
          </p:cNvSpPr>
          <p:nvPr>
            <p:ph type="ftr" sz="quarter" idx="11"/>
          </p:nvPr>
        </p:nvSpPr>
        <p:spPr/>
        <p:txBody>
          <a:bodyPr/>
          <a:lstStyle/>
          <a:p>
            <a:r>
              <a:rPr lang="it-IT" b="1">
                <a:solidFill>
                  <a:schemeClr val="accent1">
                    <a:lumMod val="50000"/>
                  </a:schemeClr>
                </a:solidFill>
                <a:latin typeface="Cambria" panose="02040503050406030204" pitchFamily="18" charset="0"/>
              </a:rPr>
              <a:t>DATA SCIENCE@ Harsha Hyderabad                          </a:t>
            </a:r>
            <a:endParaRPr lang="en-US" b="1" dirty="0">
              <a:solidFill>
                <a:schemeClr val="accent1">
                  <a:lumMod val="50000"/>
                </a:schemeClr>
              </a:solidFill>
              <a:latin typeface="Cambria" panose="02040503050406030204" pitchFamily="18" charset="0"/>
            </a:endParaRPr>
          </a:p>
        </p:txBody>
      </p:sp>
    </p:spTree>
    <p:extLst>
      <p:ext uri="{BB962C8B-B14F-4D97-AF65-F5344CB8AC3E}">
        <p14:creationId xmlns:p14="http://schemas.microsoft.com/office/powerpoint/2010/main" val="2819643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D8906B2-6BAC-4782-B420-434B4473CA01}"/>
              </a:ext>
            </a:extLst>
          </p:cNvPr>
          <p:cNvGrpSpPr/>
          <p:nvPr/>
        </p:nvGrpSpPr>
        <p:grpSpPr>
          <a:xfrm>
            <a:off x="217529" y="543587"/>
            <a:ext cx="11197612" cy="6432151"/>
            <a:chOff x="161545" y="515556"/>
            <a:chExt cx="11197612" cy="6432151"/>
          </a:xfrm>
        </p:grpSpPr>
        <p:sp>
          <p:nvSpPr>
            <p:cNvPr id="144" name="Oval 143"/>
            <p:cNvSpPr/>
            <p:nvPr/>
          </p:nvSpPr>
          <p:spPr>
            <a:xfrm>
              <a:off x="994307" y="5298861"/>
              <a:ext cx="4932056" cy="15684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mbria" panose="02040503050406030204" pitchFamily="18" charset="0"/>
              </a:endParaRPr>
            </a:p>
          </p:txBody>
        </p:sp>
        <p:sp>
          <p:nvSpPr>
            <p:cNvPr id="5" name="TextBox 4"/>
            <p:cNvSpPr txBox="1"/>
            <p:nvPr/>
          </p:nvSpPr>
          <p:spPr>
            <a:xfrm>
              <a:off x="5011499" y="515556"/>
              <a:ext cx="2677188" cy="369332"/>
            </a:xfrm>
            <a:prstGeom prst="rect">
              <a:avLst/>
            </a:prstGeom>
            <a:solidFill>
              <a:schemeClr val="accent6">
                <a:lumMod val="40000"/>
                <a:lumOff val="60000"/>
              </a:schemeClr>
            </a:solidFill>
          </p:spPr>
          <p:txBody>
            <a:bodyPr wrap="square" rtlCol="0">
              <a:spAutoFit/>
            </a:bodyPr>
            <a:lstStyle/>
            <a:p>
              <a:pPr algn="ctr"/>
              <a:r>
                <a:rPr lang="en-GB" b="1" dirty="0">
                  <a:solidFill>
                    <a:srgbClr val="0070C0"/>
                  </a:solidFill>
                  <a:latin typeface="Cambria" panose="02040503050406030204" pitchFamily="18" charset="0"/>
                </a:rPr>
                <a:t>Machine Learning</a:t>
              </a:r>
            </a:p>
          </p:txBody>
        </p:sp>
        <p:sp>
          <p:nvSpPr>
            <p:cNvPr id="9" name="TextBox 8"/>
            <p:cNvSpPr txBox="1"/>
            <p:nvPr/>
          </p:nvSpPr>
          <p:spPr>
            <a:xfrm>
              <a:off x="4968001" y="1317634"/>
              <a:ext cx="2759860" cy="369332"/>
            </a:xfrm>
            <a:prstGeom prst="rect">
              <a:avLst/>
            </a:prstGeom>
            <a:solidFill>
              <a:schemeClr val="accent6">
                <a:lumMod val="40000"/>
                <a:lumOff val="60000"/>
              </a:schemeClr>
            </a:solidFill>
          </p:spPr>
          <p:txBody>
            <a:bodyPr wrap="square" rtlCol="0">
              <a:spAutoFit/>
            </a:bodyPr>
            <a:lstStyle/>
            <a:p>
              <a:pPr algn="ctr"/>
              <a:r>
                <a:rPr lang="en-GB" b="1" dirty="0">
                  <a:solidFill>
                    <a:srgbClr val="C00000"/>
                  </a:solidFill>
                  <a:latin typeface="Cambria" panose="02040503050406030204" pitchFamily="18" charset="0"/>
                </a:rPr>
                <a:t>unsupervised  learning</a:t>
              </a:r>
            </a:p>
          </p:txBody>
        </p:sp>
        <p:sp>
          <p:nvSpPr>
            <p:cNvPr id="10" name="TextBox 9"/>
            <p:cNvSpPr txBox="1"/>
            <p:nvPr/>
          </p:nvSpPr>
          <p:spPr>
            <a:xfrm>
              <a:off x="8354267" y="1312778"/>
              <a:ext cx="2992019" cy="369332"/>
            </a:xfrm>
            <a:prstGeom prst="rect">
              <a:avLst/>
            </a:prstGeom>
            <a:solidFill>
              <a:schemeClr val="accent6">
                <a:lumMod val="40000"/>
                <a:lumOff val="60000"/>
              </a:schemeClr>
            </a:solidFill>
          </p:spPr>
          <p:txBody>
            <a:bodyPr wrap="square" rtlCol="0">
              <a:spAutoFit/>
            </a:bodyPr>
            <a:lstStyle/>
            <a:p>
              <a:pPr algn="ctr"/>
              <a:r>
                <a:rPr lang="en-GB" b="1" dirty="0">
                  <a:solidFill>
                    <a:srgbClr val="C00000"/>
                  </a:solidFill>
                  <a:latin typeface="Cambria" panose="02040503050406030204" pitchFamily="18" charset="0"/>
                </a:rPr>
                <a:t>reinforcement learning</a:t>
              </a:r>
            </a:p>
          </p:txBody>
        </p:sp>
        <p:sp>
          <p:nvSpPr>
            <p:cNvPr id="11" name="TextBox 10"/>
            <p:cNvSpPr txBox="1"/>
            <p:nvPr/>
          </p:nvSpPr>
          <p:spPr>
            <a:xfrm>
              <a:off x="1222573" y="1330930"/>
              <a:ext cx="2489919" cy="369332"/>
            </a:xfrm>
            <a:prstGeom prst="rect">
              <a:avLst/>
            </a:prstGeom>
            <a:solidFill>
              <a:schemeClr val="accent6">
                <a:lumMod val="40000"/>
                <a:lumOff val="60000"/>
              </a:schemeClr>
            </a:solidFill>
          </p:spPr>
          <p:txBody>
            <a:bodyPr wrap="square" rtlCol="0">
              <a:spAutoFit/>
            </a:bodyPr>
            <a:lstStyle/>
            <a:p>
              <a:pPr algn="ctr"/>
              <a:r>
                <a:rPr lang="en-GB" b="1" dirty="0">
                  <a:solidFill>
                    <a:srgbClr val="C00000"/>
                  </a:solidFill>
                  <a:latin typeface="Cambria" panose="02040503050406030204" pitchFamily="18" charset="0"/>
                </a:rPr>
                <a:t>supervised Learning</a:t>
              </a:r>
            </a:p>
          </p:txBody>
        </p:sp>
        <p:sp>
          <p:nvSpPr>
            <p:cNvPr id="15" name="TextBox 14"/>
            <p:cNvSpPr txBox="1"/>
            <p:nvPr/>
          </p:nvSpPr>
          <p:spPr>
            <a:xfrm>
              <a:off x="1416681" y="2858034"/>
              <a:ext cx="1676400" cy="307777"/>
            </a:xfrm>
            <a:prstGeom prst="rect">
              <a:avLst/>
            </a:prstGeom>
            <a:solidFill>
              <a:schemeClr val="accent6">
                <a:lumMod val="40000"/>
                <a:lumOff val="60000"/>
              </a:schemeClr>
            </a:solidFill>
          </p:spPr>
          <p:txBody>
            <a:bodyPr wrap="square" rtlCol="0">
              <a:spAutoFit/>
            </a:bodyPr>
            <a:lstStyle/>
            <a:p>
              <a:pPr algn="ctr"/>
              <a:r>
                <a:rPr lang="en-GB" sz="1400" b="1" dirty="0">
                  <a:latin typeface="Cambria" panose="02040503050406030204" pitchFamily="18" charset="0"/>
                </a:rPr>
                <a:t>decision trees</a:t>
              </a:r>
            </a:p>
          </p:txBody>
        </p:sp>
        <p:sp>
          <p:nvSpPr>
            <p:cNvPr id="16" name="TextBox 15"/>
            <p:cNvSpPr txBox="1"/>
            <p:nvPr/>
          </p:nvSpPr>
          <p:spPr>
            <a:xfrm>
              <a:off x="3500110" y="2275520"/>
              <a:ext cx="2155110" cy="369332"/>
            </a:xfrm>
            <a:prstGeom prst="rect">
              <a:avLst/>
            </a:prstGeom>
            <a:solidFill>
              <a:schemeClr val="accent6">
                <a:lumMod val="40000"/>
                <a:lumOff val="60000"/>
              </a:schemeClr>
            </a:solidFill>
          </p:spPr>
          <p:txBody>
            <a:bodyPr wrap="square" rtlCol="0">
              <a:spAutoFit/>
            </a:bodyPr>
            <a:lstStyle/>
            <a:p>
              <a:pPr algn="ctr"/>
              <a:r>
                <a:rPr lang="en-GB" b="1" dirty="0">
                  <a:solidFill>
                    <a:srgbClr val="00B050"/>
                  </a:solidFill>
                  <a:latin typeface="Cambria" panose="02040503050406030204" pitchFamily="18" charset="0"/>
                </a:rPr>
                <a:t>regression</a:t>
              </a:r>
            </a:p>
          </p:txBody>
        </p:sp>
        <p:cxnSp>
          <p:nvCxnSpPr>
            <p:cNvPr id="18" name="Straight Connector 17"/>
            <p:cNvCxnSpPr/>
            <p:nvPr/>
          </p:nvCxnSpPr>
          <p:spPr>
            <a:xfrm>
              <a:off x="1156204" y="2697835"/>
              <a:ext cx="12362" cy="3231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69997" y="2972222"/>
              <a:ext cx="247114" cy="1838"/>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61545" y="2301438"/>
              <a:ext cx="2014041" cy="369332"/>
            </a:xfrm>
            <a:prstGeom prst="rect">
              <a:avLst/>
            </a:prstGeom>
            <a:solidFill>
              <a:schemeClr val="accent6">
                <a:lumMod val="40000"/>
                <a:lumOff val="60000"/>
              </a:schemeClr>
            </a:solidFill>
          </p:spPr>
          <p:txBody>
            <a:bodyPr wrap="square" rtlCol="0">
              <a:spAutoFit/>
            </a:bodyPr>
            <a:lstStyle/>
            <a:p>
              <a:pPr algn="ctr"/>
              <a:r>
                <a:rPr lang="en-GB" b="1" dirty="0">
                  <a:solidFill>
                    <a:srgbClr val="00B050"/>
                  </a:solidFill>
                  <a:latin typeface="Cambria" panose="02040503050406030204" pitchFamily="18" charset="0"/>
                </a:rPr>
                <a:t>classification</a:t>
              </a:r>
            </a:p>
          </p:txBody>
        </p:sp>
        <p:cxnSp>
          <p:nvCxnSpPr>
            <p:cNvPr id="24" name="Straight Connector 23"/>
            <p:cNvCxnSpPr/>
            <p:nvPr/>
          </p:nvCxnSpPr>
          <p:spPr>
            <a:xfrm>
              <a:off x="1156203" y="3476453"/>
              <a:ext cx="338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149765" y="3846132"/>
              <a:ext cx="338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70856" y="4234507"/>
              <a:ext cx="338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143326" y="4643826"/>
              <a:ext cx="338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70856" y="5038449"/>
              <a:ext cx="338823"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416681" y="3321078"/>
              <a:ext cx="1676400" cy="307777"/>
            </a:xfrm>
            <a:prstGeom prst="rect">
              <a:avLst/>
            </a:prstGeom>
            <a:solidFill>
              <a:schemeClr val="accent6">
                <a:lumMod val="40000"/>
                <a:lumOff val="60000"/>
              </a:schemeClr>
            </a:solidFill>
          </p:spPr>
          <p:txBody>
            <a:bodyPr wrap="square" rtlCol="0">
              <a:spAutoFit/>
            </a:bodyPr>
            <a:lstStyle/>
            <a:p>
              <a:pPr algn="ctr"/>
              <a:r>
                <a:rPr lang="en-GB" sz="1400" b="1" dirty="0">
                  <a:latin typeface="Cambria" panose="02040503050406030204" pitchFamily="18" charset="0"/>
                </a:rPr>
                <a:t>KNN</a:t>
              </a:r>
            </a:p>
          </p:txBody>
        </p:sp>
        <p:sp>
          <p:nvSpPr>
            <p:cNvPr id="36" name="TextBox 35"/>
            <p:cNvSpPr txBox="1"/>
            <p:nvPr/>
          </p:nvSpPr>
          <p:spPr>
            <a:xfrm>
              <a:off x="1416681" y="3708620"/>
              <a:ext cx="1676400" cy="307777"/>
            </a:xfrm>
            <a:prstGeom prst="rect">
              <a:avLst/>
            </a:prstGeom>
            <a:solidFill>
              <a:schemeClr val="accent6">
                <a:lumMod val="40000"/>
                <a:lumOff val="60000"/>
              </a:schemeClr>
            </a:solidFill>
          </p:spPr>
          <p:txBody>
            <a:bodyPr wrap="square" rtlCol="0">
              <a:spAutoFit/>
            </a:bodyPr>
            <a:lstStyle/>
            <a:p>
              <a:pPr algn="ctr"/>
              <a:r>
                <a:rPr lang="en-GB" sz="1400" b="1" dirty="0">
                  <a:latin typeface="Cambria" panose="02040503050406030204" pitchFamily="18" charset="0"/>
                </a:rPr>
                <a:t>Naïve Bayes</a:t>
              </a:r>
            </a:p>
          </p:txBody>
        </p:sp>
        <p:sp>
          <p:nvSpPr>
            <p:cNvPr id="38" name="TextBox 37"/>
            <p:cNvSpPr txBox="1"/>
            <p:nvPr/>
          </p:nvSpPr>
          <p:spPr>
            <a:xfrm>
              <a:off x="1401659" y="4095316"/>
              <a:ext cx="1676400" cy="307777"/>
            </a:xfrm>
            <a:prstGeom prst="rect">
              <a:avLst/>
            </a:prstGeom>
            <a:solidFill>
              <a:schemeClr val="accent6">
                <a:lumMod val="40000"/>
                <a:lumOff val="60000"/>
              </a:schemeClr>
            </a:solidFill>
          </p:spPr>
          <p:txBody>
            <a:bodyPr wrap="square" rtlCol="0">
              <a:spAutoFit/>
            </a:bodyPr>
            <a:lstStyle/>
            <a:p>
              <a:pPr algn="ctr"/>
              <a:r>
                <a:rPr lang="en-GB" sz="1400" b="1" dirty="0">
                  <a:solidFill>
                    <a:srgbClr val="0070C0"/>
                  </a:solidFill>
                  <a:latin typeface="Cambria" panose="02040503050406030204" pitchFamily="18" charset="0"/>
                </a:rPr>
                <a:t>SVM</a:t>
              </a:r>
            </a:p>
          </p:txBody>
        </p:sp>
        <p:sp>
          <p:nvSpPr>
            <p:cNvPr id="39" name="TextBox 38"/>
            <p:cNvSpPr txBox="1"/>
            <p:nvPr/>
          </p:nvSpPr>
          <p:spPr>
            <a:xfrm>
              <a:off x="1358995" y="4489937"/>
              <a:ext cx="1841591" cy="307777"/>
            </a:xfrm>
            <a:prstGeom prst="rect">
              <a:avLst/>
            </a:prstGeom>
            <a:solidFill>
              <a:schemeClr val="accent6">
                <a:lumMod val="40000"/>
                <a:lumOff val="60000"/>
              </a:schemeClr>
            </a:solidFill>
          </p:spPr>
          <p:txBody>
            <a:bodyPr wrap="square" rtlCol="0">
              <a:spAutoFit/>
            </a:bodyPr>
            <a:lstStyle/>
            <a:p>
              <a:pPr algn="ctr"/>
              <a:r>
                <a:rPr lang="en-GB" sz="1400" b="1" dirty="0">
                  <a:solidFill>
                    <a:srgbClr val="C00000"/>
                  </a:solidFill>
                  <a:latin typeface="Cambria" panose="02040503050406030204" pitchFamily="18" charset="0"/>
                </a:rPr>
                <a:t>* logistic regression</a:t>
              </a:r>
            </a:p>
          </p:txBody>
        </p:sp>
        <p:sp>
          <p:nvSpPr>
            <p:cNvPr id="40" name="TextBox 39"/>
            <p:cNvSpPr txBox="1"/>
            <p:nvPr/>
          </p:nvSpPr>
          <p:spPr>
            <a:xfrm>
              <a:off x="1372895" y="4884560"/>
              <a:ext cx="2761273" cy="523220"/>
            </a:xfrm>
            <a:prstGeom prst="rect">
              <a:avLst/>
            </a:prstGeom>
            <a:solidFill>
              <a:schemeClr val="accent6">
                <a:lumMod val="40000"/>
                <a:lumOff val="60000"/>
              </a:schemeClr>
            </a:solidFill>
          </p:spPr>
          <p:txBody>
            <a:bodyPr wrap="square" rtlCol="0">
              <a:spAutoFit/>
            </a:bodyPr>
            <a:lstStyle/>
            <a:p>
              <a:pPr algn="ctr"/>
              <a:r>
                <a:rPr lang="en-GB" sz="1400" b="1" dirty="0">
                  <a:solidFill>
                    <a:srgbClr val="C00000"/>
                  </a:solidFill>
                  <a:latin typeface="Cambria" panose="02040503050406030204" pitchFamily="18" charset="0"/>
                </a:rPr>
                <a:t>* multinomial logistic regression</a:t>
              </a:r>
            </a:p>
          </p:txBody>
        </p:sp>
        <p:sp>
          <p:nvSpPr>
            <p:cNvPr id="52" name="TextBox 51"/>
            <p:cNvSpPr txBox="1"/>
            <p:nvPr/>
          </p:nvSpPr>
          <p:spPr>
            <a:xfrm>
              <a:off x="3741124" y="3451407"/>
              <a:ext cx="1109040" cy="523220"/>
            </a:xfrm>
            <a:prstGeom prst="rect">
              <a:avLst/>
            </a:prstGeom>
            <a:solidFill>
              <a:schemeClr val="accent6">
                <a:lumMod val="40000"/>
                <a:lumOff val="60000"/>
              </a:schemeClr>
            </a:solidFill>
          </p:spPr>
          <p:txBody>
            <a:bodyPr wrap="square" rtlCol="0">
              <a:spAutoFit/>
            </a:bodyPr>
            <a:lstStyle/>
            <a:p>
              <a:pPr algn="ctr"/>
              <a:r>
                <a:rPr lang="en-GB" sz="1400" b="1" dirty="0">
                  <a:solidFill>
                    <a:srgbClr val="C00000"/>
                  </a:solidFill>
                  <a:latin typeface="Cambria" panose="02040503050406030204" pitchFamily="18" charset="0"/>
                </a:rPr>
                <a:t> * linear</a:t>
              </a:r>
              <a:r>
                <a:rPr lang="en-GB" sz="1400" b="1" dirty="0">
                  <a:latin typeface="Cambria" panose="02040503050406030204" pitchFamily="18" charset="0"/>
                </a:rPr>
                <a:t> </a:t>
              </a:r>
            </a:p>
            <a:p>
              <a:pPr algn="ctr"/>
              <a:r>
                <a:rPr lang="en-GB" sz="1400" b="1" dirty="0">
                  <a:solidFill>
                    <a:srgbClr val="C00000"/>
                  </a:solidFill>
                  <a:latin typeface="Cambria" panose="02040503050406030204" pitchFamily="18" charset="0"/>
                </a:rPr>
                <a:t>regression</a:t>
              </a:r>
            </a:p>
          </p:txBody>
        </p:sp>
        <p:sp>
          <p:nvSpPr>
            <p:cNvPr id="55" name="TextBox 54"/>
            <p:cNvSpPr txBox="1"/>
            <p:nvPr/>
          </p:nvSpPr>
          <p:spPr>
            <a:xfrm>
              <a:off x="3773892" y="4191316"/>
              <a:ext cx="1149190" cy="523220"/>
            </a:xfrm>
            <a:prstGeom prst="rect">
              <a:avLst/>
            </a:prstGeom>
            <a:solidFill>
              <a:schemeClr val="accent6">
                <a:lumMod val="40000"/>
                <a:lumOff val="60000"/>
              </a:schemeClr>
            </a:solidFill>
          </p:spPr>
          <p:txBody>
            <a:bodyPr wrap="square" rtlCol="0">
              <a:spAutoFit/>
            </a:bodyPr>
            <a:lstStyle/>
            <a:p>
              <a:pPr algn="ctr"/>
              <a:r>
                <a:rPr lang="en-GB" sz="1400" b="1" dirty="0">
                  <a:latin typeface="Cambria" panose="02040503050406030204" pitchFamily="18" charset="0"/>
                </a:rPr>
                <a:t> Ridge, Lasso</a:t>
              </a:r>
            </a:p>
          </p:txBody>
        </p:sp>
        <p:sp>
          <p:nvSpPr>
            <p:cNvPr id="63" name="TextBox 62"/>
            <p:cNvSpPr txBox="1"/>
            <p:nvPr/>
          </p:nvSpPr>
          <p:spPr>
            <a:xfrm>
              <a:off x="7101093" y="2875045"/>
              <a:ext cx="1768937" cy="307777"/>
            </a:xfrm>
            <a:prstGeom prst="rect">
              <a:avLst/>
            </a:prstGeom>
            <a:solidFill>
              <a:schemeClr val="accent6">
                <a:lumMod val="40000"/>
                <a:lumOff val="60000"/>
              </a:schemeClr>
            </a:solidFill>
          </p:spPr>
          <p:txBody>
            <a:bodyPr wrap="square" rtlCol="0">
              <a:spAutoFit/>
            </a:bodyPr>
            <a:lstStyle/>
            <a:p>
              <a:pPr algn="ctr"/>
              <a:r>
                <a:rPr lang="en-GB" sz="1400" b="1" dirty="0">
                  <a:latin typeface="Cambria" panose="02040503050406030204" pitchFamily="18" charset="0"/>
                </a:rPr>
                <a:t>K-means</a:t>
              </a:r>
            </a:p>
          </p:txBody>
        </p:sp>
        <p:cxnSp>
          <p:nvCxnSpPr>
            <p:cNvPr id="64" name="Straight Connector 63"/>
            <p:cNvCxnSpPr>
              <a:cxnSpLocks/>
            </p:cNvCxnSpPr>
            <p:nvPr/>
          </p:nvCxnSpPr>
          <p:spPr>
            <a:xfrm flipH="1">
              <a:off x="6765106" y="2544717"/>
              <a:ext cx="14540" cy="2372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a:endCxn id="63" idx="1"/>
            </p:cNvCxnSpPr>
            <p:nvPr/>
          </p:nvCxnSpPr>
          <p:spPr>
            <a:xfrm>
              <a:off x="6772996" y="3025213"/>
              <a:ext cx="328097" cy="3721"/>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297708" y="2175385"/>
              <a:ext cx="1932014" cy="369332"/>
            </a:xfrm>
            <a:prstGeom prst="rect">
              <a:avLst/>
            </a:prstGeom>
            <a:solidFill>
              <a:schemeClr val="accent6">
                <a:lumMod val="40000"/>
                <a:lumOff val="60000"/>
              </a:schemeClr>
            </a:solidFill>
          </p:spPr>
          <p:txBody>
            <a:bodyPr wrap="square" rtlCol="0">
              <a:spAutoFit/>
            </a:bodyPr>
            <a:lstStyle/>
            <a:p>
              <a:pPr algn="ctr"/>
              <a:r>
                <a:rPr lang="en-GB" b="1" dirty="0">
                  <a:solidFill>
                    <a:srgbClr val="00B050"/>
                  </a:solidFill>
                  <a:latin typeface="Cambria" panose="02040503050406030204" pitchFamily="18" charset="0"/>
                </a:rPr>
                <a:t>clustering</a:t>
              </a:r>
            </a:p>
          </p:txBody>
        </p:sp>
        <p:cxnSp>
          <p:nvCxnSpPr>
            <p:cNvPr id="67" name="Straight Connector 66"/>
            <p:cNvCxnSpPr>
              <a:cxnSpLocks/>
            </p:cNvCxnSpPr>
            <p:nvPr/>
          </p:nvCxnSpPr>
          <p:spPr>
            <a:xfrm>
              <a:off x="6786293" y="3397545"/>
              <a:ext cx="3575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p:cNvCxnSpPr>
            <p:nvPr/>
          </p:nvCxnSpPr>
          <p:spPr>
            <a:xfrm>
              <a:off x="6779855" y="3767224"/>
              <a:ext cx="3575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cxnSpLocks/>
            </p:cNvCxnSpPr>
            <p:nvPr/>
          </p:nvCxnSpPr>
          <p:spPr>
            <a:xfrm>
              <a:off x="6800946" y="4155599"/>
              <a:ext cx="3575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cxnSpLocks/>
            </p:cNvCxnSpPr>
            <p:nvPr/>
          </p:nvCxnSpPr>
          <p:spPr>
            <a:xfrm>
              <a:off x="6773416" y="4564918"/>
              <a:ext cx="3575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cxnSpLocks/>
            </p:cNvCxnSpPr>
            <p:nvPr/>
          </p:nvCxnSpPr>
          <p:spPr>
            <a:xfrm>
              <a:off x="6786293" y="4917557"/>
              <a:ext cx="357526" cy="0"/>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7074963" y="3243657"/>
              <a:ext cx="1768937" cy="307777"/>
            </a:xfrm>
            <a:prstGeom prst="rect">
              <a:avLst/>
            </a:prstGeom>
            <a:solidFill>
              <a:schemeClr val="accent6">
                <a:lumMod val="40000"/>
                <a:lumOff val="60000"/>
              </a:schemeClr>
            </a:solidFill>
          </p:spPr>
          <p:txBody>
            <a:bodyPr wrap="square" rtlCol="0">
              <a:spAutoFit/>
            </a:bodyPr>
            <a:lstStyle/>
            <a:p>
              <a:pPr algn="ctr"/>
              <a:r>
                <a:rPr lang="en-GB" sz="1400" b="1" dirty="0">
                  <a:latin typeface="Cambria" panose="02040503050406030204" pitchFamily="18" charset="0"/>
                </a:rPr>
                <a:t>K-modes</a:t>
              </a:r>
            </a:p>
          </p:txBody>
        </p:sp>
        <p:sp>
          <p:nvSpPr>
            <p:cNvPr id="73" name="TextBox 72"/>
            <p:cNvSpPr txBox="1"/>
            <p:nvPr/>
          </p:nvSpPr>
          <p:spPr>
            <a:xfrm>
              <a:off x="7101093" y="3614918"/>
              <a:ext cx="1768937" cy="307777"/>
            </a:xfrm>
            <a:prstGeom prst="rect">
              <a:avLst/>
            </a:prstGeom>
            <a:solidFill>
              <a:schemeClr val="accent6">
                <a:lumMod val="40000"/>
                <a:lumOff val="60000"/>
              </a:schemeClr>
            </a:solidFill>
          </p:spPr>
          <p:txBody>
            <a:bodyPr wrap="square" rtlCol="0">
              <a:spAutoFit/>
            </a:bodyPr>
            <a:lstStyle/>
            <a:p>
              <a:pPr algn="ctr"/>
              <a:r>
                <a:rPr lang="en-GB" sz="1400" b="1" dirty="0">
                  <a:latin typeface="Cambria" panose="02040503050406030204" pitchFamily="18" charset="0"/>
                </a:rPr>
                <a:t>K-medoids</a:t>
              </a:r>
            </a:p>
          </p:txBody>
        </p:sp>
        <p:sp>
          <p:nvSpPr>
            <p:cNvPr id="74" name="TextBox 73"/>
            <p:cNvSpPr txBox="1"/>
            <p:nvPr/>
          </p:nvSpPr>
          <p:spPr>
            <a:xfrm>
              <a:off x="7107855" y="4016397"/>
              <a:ext cx="1768937" cy="307777"/>
            </a:xfrm>
            <a:prstGeom prst="rect">
              <a:avLst/>
            </a:prstGeom>
            <a:solidFill>
              <a:schemeClr val="accent6">
                <a:lumMod val="40000"/>
                <a:lumOff val="60000"/>
              </a:schemeClr>
            </a:solidFill>
          </p:spPr>
          <p:txBody>
            <a:bodyPr wrap="square" rtlCol="0">
              <a:spAutoFit/>
            </a:bodyPr>
            <a:lstStyle/>
            <a:p>
              <a:pPr algn="ctr"/>
              <a:r>
                <a:rPr lang="en-GB" sz="1400" b="1" dirty="0" err="1">
                  <a:latin typeface="Cambria" panose="02040503050406030204" pitchFamily="18" charset="0"/>
                </a:rPr>
                <a:t>DBscan</a:t>
              </a:r>
              <a:endParaRPr lang="en-GB" sz="1400" b="1" dirty="0">
                <a:latin typeface="Cambria" panose="02040503050406030204" pitchFamily="18" charset="0"/>
              </a:endParaRPr>
            </a:p>
          </p:txBody>
        </p:sp>
        <p:sp>
          <p:nvSpPr>
            <p:cNvPr id="75" name="TextBox 74"/>
            <p:cNvSpPr txBox="1"/>
            <p:nvPr/>
          </p:nvSpPr>
          <p:spPr>
            <a:xfrm>
              <a:off x="7106996" y="4372118"/>
              <a:ext cx="1768937" cy="307777"/>
            </a:xfrm>
            <a:prstGeom prst="rect">
              <a:avLst/>
            </a:prstGeom>
            <a:solidFill>
              <a:schemeClr val="accent6">
                <a:lumMod val="40000"/>
                <a:lumOff val="60000"/>
              </a:schemeClr>
            </a:solidFill>
          </p:spPr>
          <p:txBody>
            <a:bodyPr wrap="square" rtlCol="0">
              <a:spAutoFit/>
            </a:bodyPr>
            <a:lstStyle/>
            <a:p>
              <a:pPr algn="ctr"/>
              <a:r>
                <a:rPr lang="en-GB" sz="1400" b="1" dirty="0">
                  <a:latin typeface="Cambria" panose="02040503050406030204" pitchFamily="18" charset="0"/>
                </a:rPr>
                <a:t>agglomerative</a:t>
              </a:r>
            </a:p>
          </p:txBody>
        </p:sp>
        <p:sp>
          <p:nvSpPr>
            <p:cNvPr id="76" name="TextBox 75"/>
            <p:cNvSpPr txBox="1"/>
            <p:nvPr/>
          </p:nvSpPr>
          <p:spPr>
            <a:xfrm>
              <a:off x="7106996" y="4739921"/>
              <a:ext cx="1768937" cy="307777"/>
            </a:xfrm>
            <a:prstGeom prst="rect">
              <a:avLst/>
            </a:prstGeom>
            <a:solidFill>
              <a:schemeClr val="accent6">
                <a:lumMod val="40000"/>
                <a:lumOff val="60000"/>
              </a:schemeClr>
            </a:solidFill>
          </p:spPr>
          <p:txBody>
            <a:bodyPr wrap="square" rtlCol="0">
              <a:spAutoFit/>
            </a:bodyPr>
            <a:lstStyle/>
            <a:p>
              <a:pPr algn="ctr"/>
              <a:r>
                <a:rPr lang="en-GB" sz="1400" b="1" dirty="0">
                  <a:latin typeface="Cambria" panose="02040503050406030204" pitchFamily="18" charset="0"/>
                </a:rPr>
                <a:t>divisive</a:t>
              </a:r>
            </a:p>
          </p:txBody>
        </p:sp>
        <p:cxnSp>
          <p:nvCxnSpPr>
            <p:cNvPr id="97" name="Straight Arrow Connector 96"/>
            <p:cNvCxnSpPr>
              <a:cxnSpLocks/>
            </p:cNvCxnSpPr>
            <p:nvPr/>
          </p:nvCxnSpPr>
          <p:spPr>
            <a:xfrm flipH="1">
              <a:off x="3689970" y="914977"/>
              <a:ext cx="2181647" cy="399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6422913" y="914977"/>
              <a:ext cx="0" cy="445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cxnSpLocks/>
            </p:cNvCxnSpPr>
            <p:nvPr/>
          </p:nvCxnSpPr>
          <p:spPr>
            <a:xfrm>
              <a:off x="6798868" y="904791"/>
              <a:ext cx="2425847" cy="375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1143327" y="1686966"/>
              <a:ext cx="1071839" cy="56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cxnSpLocks/>
            </p:cNvCxnSpPr>
            <p:nvPr/>
          </p:nvCxnSpPr>
          <p:spPr>
            <a:xfrm>
              <a:off x="2863891" y="1660673"/>
              <a:ext cx="1077857" cy="636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169997" y="5908736"/>
              <a:ext cx="315639" cy="0"/>
            </a:xfrm>
            <a:prstGeom prst="line">
              <a:avLst/>
            </a:prstGeom>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357108" y="5725108"/>
              <a:ext cx="1716115" cy="523220"/>
            </a:xfrm>
            <a:prstGeom prst="rect">
              <a:avLst/>
            </a:prstGeom>
            <a:solidFill>
              <a:schemeClr val="accent6">
                <a:lumMod val="40000"/>
                <a:lumOff val="60000"/>
              </a:schemeClr>
            </a:solidFill>
          </p:spPr>
          <p:txBody>
            <a:bodyPr wrap="square" rtlCol="0">
              <a:spAutoFit/>
            </a:bodyPr>
            <a:lstStyle/>
            <a:p>
              <a:pPr algn="ctr"/>
              <a:r>
                <a:rPr lang="en-GB" sz="1400" b="1" dirty="0">
                  <a:solidFill>
                    <a:srgbClr val="C00000"/>
                  </a:solidFill>
                  <a:latin typeface="Cambria" panose="02040503050406030204" pitchFamily="18" charset="0"/>
                </a:rPr>
                <a:t>* </a:t>
              </a:r>
              <a:r>
                <a:rPr lang="en-GB" sz="1400" b="1" dirty="0">
                  <a:solidFill>
                    <a:srgbClr val="0070C0"/>
                  </a:solidFill>
                  <a:latin typeface="Cambria" panose="02040503050406030204" pitchFamily="18" charset="0"/>
                </a:rPr>
                <a:t>Artificial Neural Network</a:t>
              </a:r>
            </a:p>
          </p:txBody>
        </p:sp>
        <p:cxnSp>
          <p:nvCxnSpPr>
            <p:cNvPr id="121" name="Straight Arrow Connector 120"/>
            <p:cNvCxnSpPr>
              <a:cxnSpLocks/>
            </p:cNvCxnSpPr>
            <p:nvPr/>
          </p:nvCxnSpPr>
          <p:spPr>
            <a:xfrm>
              <a:off x="6526964" y="1682110"/>
              <a:ext cx="0" cy="504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3544325" y="5527950"/>
              <a:ext cx="1460152" cy="738664"/>
            </a:xfrm>
            <a:prstGeom prst="rect">
              <a:avLst/>
            </a:prstGeom>
            <a:solidFill>
              <a:schemeClr val="accent6">
                <a:lumMod val="40000"/>
                <a:lumOff val="60000"/>
              </a:schemeClr>
            </a:solidFill>
          </p:spPr>
          <p:txBody>
            <a:bodyPr wrap="square" rtlCol="0">
              <a:spAutoFit/>
            </a:bodyPr>
            <a:lstStyle/>
            <a:p>
              <a:pPr algn="ctr"/>
              <a:r>
                <a:rPr lang="en-GB" sz="1400" b="1" dirty="0">
                  <a:solidFill>
                    <a:srgbClr val="C00000"/>
                  </a:solidFill>
                  <a:latin typeface="Cambria" panose="02040503050406030204" pitchFamily="18" charset="0"/>
                </a:rPr>
                <a:t>Convolutional Neural Network</a:t>
              </a:r>
            </a:p>
          </p:txBody>
        </p:sp>
        <p:sp>
          <p:nvSpPr>
            <p:cNvPr id="127" name="TextBox 126"/>
            <p:cNvSpPr txBox="1"/>
            <p:nvPr/>
          </p:nvSpPr>
          <p:spPr>
            <a:xfrm>
              <a:off x="3564179" y="6209043"/>
              <a:ext cx="1440297" cy="738664"/>
            </a:xfrm>
            <a:prstGeom prst="rect">
              <a:avLst/>
            </a:prstGeom>
            <a:solidFill>
              <a:schemeClr val="accent6">
                <a:lumMod val="40000"/>
                <a:lumOff val="60000"/>
              </a:schemeClr>
            </a:solidFill>
          </p:spPr>
          <p:txBody>
            <a:bodyPr wrap="square" rtlCol="0">
              <a:spAutoFit/>
            </a:bodyPr>
            <a:lstStyle/>
            <a:p>
              <a:pPr algn="ctr"/>
              <a:r>
                <a:rPr lang="en-GB" sz="1400" b="1" dirty="0">
                  <a:solidFill>
                    <a:srgbClr val="C00000"/>
                  </a:solidFill>
                  <a:latin typeface="Cambria" panose="02040503050406030204" pitchFamily="18" charset="0"/>
                </a:rPr>
                <a:t>Recurrent Neural Network</a:t>
              </a:r>
            </a:p>
          </p:txBody>
        </p:sp>
        <p:cxnSp>
          <p:nvCxnSpPr>
            <p:cNvPr id="129" name="Straight Arrow Connector 128"/>
            <p:cNvCxnSpPr>
              <a:cxnSpLocks/>
              <a:endCxn id="124" idx="1"/>
            </p:cNvCxnSpPr>
            <p:nvPr/>
          </p:nvCxnSpPr>
          <p:spPr>
            <a:xfrm flipV="1">
              <a:off x="3093079" y="5897282"/>
              <a:ext cx="451246" cy="153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3093079" y="6140889"/>
              <a:ext cx="451245" cy="223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3" name="Down Arrow 152"/>
            <p:cNvSpPr/>
            <p:nvPr/>
          </p:nvSpPr>
          <p:spPr>
            <a:xfrm rot="5400000">
              <a:off x="6362857" y="5785608"/>
              <a:ext cx="237444" cy="609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mbria" panose="02040503050406030204" pitchFamily="18" charset="0"/>
              </a:endParaRPr>
            </a:p>
          </p:txBody>
        </p:sp>
        <p:sp>
          <p:nvSpPr>
            <p:cNvPr id="155" name="TextBox 154"/>
            <p:cNvSpPr txBox="1"/>
            <p:nvPr/>
          </p:nvSpPr>
          <p:spPr>
            <a:xfrm>
              <a:off x="7148246" y="5932811"/>
              <a:ext cx="2076469" cy="369332"/>
            </a:xfrm>
            <a:prstGeom prst="rect">
              <a:avLst/>
            </a:prstGeom>
            <a:solidFill>
              <a:schemeClr val="accent6">
                <a:lumMod val="40000"/>
                <a:lumOff val="60000"/>
              </a:schemeClr>
            </a:solidFill>
          </p:spPr>
          <p:txBody>
            <a:bodyPr wrap="square" rtlCol="0">
              <a:spAutoFit/>
            </a:bodyPr>
            <a:lstStyle/>
            <a:p>
              <a:pPr algn="ctr"/>
              <a:r>
                <a:rPr lang="en-GB" b="1" dirty="0">
                  <a:solidFill>
                    <a:srgbClr val="0070C0"/>
                  </a:solidFill>
                  <a:latin typeface="Cambria" panose="02040503050406030204" pitchFamily="18" charset="0"/>
                </a:rPr>
                <a:t>Deep  Learning</a:t>
              </a:r>
            </a:p>
          </p:txBody>
        </p:sp>
        <p:sp>
          <p:nvSpPr>
            <p:cNvPr id="160" name="TextBox 159"/>
            <p:cNvSpPr txBox="1"/>
            <p:nvPr/>
          </p:nvSpPr>
          <p:spPr>
            <a:xfrm>
              <a:off x="9339624" y="2254330"/>
              <a:ext cx="1932014" cy="307777"/>
            </a:xfrm>
            <a:prstGeom prst="rect">
              <a:avLst/>
            </a:prstGeom>
            <a:solidFill>
              <a:schemeClr val="accent6">
                <a:lumMod val="40000"/>
                <a:lumOff val="60000"/>
              </a:schemeClr>
            </a:solidFill>
          </p:spPr>
          <p:txBody>
            <a:bodyPr wrap="square" rtlCol="0">
              <a:spAutoFit/>
            </a:bodyPr>
            <a:lstStyle/>
            <a:p>
              <a:pPr algn="ctr"/>
              <a:r>
                <a:rPr lang="en-GB" sz="1400" b="1" dirty="0">
                  <a:latin typeface="Cambria" panose="02040503050406030204" pitchFamily="18" charset="0"/>
                </a:rPr>
                <a:t>Q-learning</a:t>
              </a:r>
            </a:p>
          </p:txBody>
        </p:sp>
        <p:sp>
          <p:nvSpPr>
            <p:cNvPr id="161" name="TextBox 160"/>
            <p:cNvSpPr txBox="1"/>
            <p:nvPr/>
          </p:nvSpPr>
          <p:spPr>
            <a:xfrm>
              <a:off x="9444042" y="2719864"/>
              <a:ext cx="1915115" cy="523220"/>
            </a:xfrm>
            <a:prstGeom prst="rect">
              <a:avLst/>
            </a:prstGeom>
            <a:solidFill>
              <a:schemeClr val="accent6">
                <a:lumMod val="40000"/>
                <a:lumOff val="60000"/>
              </a:schemeClr>
            </a:solidFill>
          </p:spPr>
          <p:txBody>
            <a:bodyPr wrap="square" rtlCol="0">
              <a:spAutoFit/>
            </a:bodyPr>
            <a:lstStyle/>
            <a:p>
              <a:pPr algn="ctr"/>
              <a:r>
                <a:rPr lang="en-GB" sz="1400" b="1" dirty="0">
                  <a:latin typeface="Cambria" panose="02040503050406030204" pitchFamily="18" charset="0"/>
                </a:rPr>
                <a:t>Markov Decision Process</a:t>
              </a:r>
            </a:p>
          </p:txBody>
        </p:sp>
        <p:cxnSp>
          <p:nvCxnSpPr>
            <p:cNvPr id="163" name="Straight Connector 162"/>
            <p:cNvCxnSpPr>
              <a:cxnSpLocks/>
            </p:cNvCxnSpPr>
            <p:nvPr/>
          </p:nvCxnSpPr>
          <p:spPr>
            <a:xfrm>
              <a:off x="9245216" y="1666216"/>
              <a:ext cx="0" cy="1163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a:cxnSpLocks/>
              <a:endCxn id="160" idx="1"/>
            </p:cNvCxnSpPr>
            <p:nvPr/>
          </p:nvCxnSpPr>
          <p:spPr>
            <a:xfrm>
              <a:off x="9247202" y="2408218"/>
              <a:ext cx="9242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a:cxnSpLocks/>
            </p:cNvCxnSpPr>
            <p:nvPr/>
          </p:nvCxnSpPr>
          <p:spPr>
            <a:xfrm flipV="1">
              <a:off x="9248991" y="2825651"/>
              <a:ext cx="204171"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78" name="TextBox 77">
            <a:extLst>
              <a:ext uri="{FF2B5EF4-FFF2-40B4-BE49-F238E27FC236}">
                <a16:creationId xmlns:a16="http://schemas.microsoft.com/office/drawing/2014/main" id="{57F989B2-2D91-44FE-95C5-A185F8C7F554}"/>
              </a:ext>
            </a:extLst>
          </p:cNvPr>
          <p:cNvSpPr txBox="1"/>
          <p:nvPr/>
        </p:nvSpPr>
        <p:spPr>
          <a:xfrm>
            <a:off x="3454329" y="2994584"/>
            <a:ext cx="1226835" cy="338554"/>
          </a:xfrm>
          <a:prstGeom prst="rect">
            <a:avLst/>
          </a:prstGeom>
          <a:solidFill>
            <a:schemeClr val="accent6">
              <a:lumMod val="40000"/>
              <a:lumOff val="60000"/>
            </a:schemeClr>
          </a:solidFill>
        </p:spPr>
        <p:txBody>
          <a:bodyPr wrap="square" rtlCol="0">
            <a:spAutoFit/>
          </a:bodyPr>
          <a:lstStyle/>
          <a:p>
            <a:pPr algn="ctr"/>
            <a:r>
              <a:rPr lang="en-GB" sz="1600" b="1" dirty="0">
                <a:solidFill>
                  <a:srgbClr val="7030A0"/>
                </a:solidFill>
                <a:latin typeface="Cambria" panose="02040503050406030204" pitchFamily="18" charset="0"/>
              </a:rPr>
              <a:t>linear</a:t>
            </a:r>
          </a:p>
        </p:txBody>
      </p:sp>
      <p:sp>
        <p:nvSpPr>
          <p:cNvPr id="79" name="TextBox 78">
            <a:extLst>
              <a:ext uri="{FF2B5EF4-FFF2-40B4-BE49-F238E27FC236}">
                <a16:creationId xmlns:a16="http://schemas.microsoft.com/office/drawing/2014/main" id="{AC83A5AB-D177-4A77-8C34-19411D4729AD}"/>
              </a:ext>
            </a:extLst>
          </p:cNvPr>
          <p:cNvSpPr txBox="1"/>
          <p:nvPr/>
        </p:nvSpPr>
        <p:spPr>
          <a:xfrm>
            <a:off x="5067483" y="3002707"/>
            <a:ext cx="1226835" cy="338554"/>
          </a:xfrm>
          <a:prstGeom prst="rect">
            <a:avLst/>
          </a:prstGeom>
          <a:solidFill>
            <a:schemeClr val="accent6">
              <a:lumMod val="40000"/>
              <a:lumOff val="60000"/>
            </a:schemeClr>
          </a:solidFill>
        </p:spPr>
        <p:txBody>
          <a:bodyPr wrap="square" rtlCol="0">
            <a:spAutoFit/>
          </a:bodyPr>
          <a:lstStyle/>
          <a:p>
            <a:pPr algn="ctr"/>
            <a:r>
              <a:rPr lang="en-GB" sz="1600" b="1" dirty="0">
                <a:solidFill>
                  <a:srgbClr val="7030A0"/>
                </a:solidFill>
                <a:latin typeface="Cambria" panose="02040503050406030204" pitchFamily="18" charset="0"/>
              </a:rPr>
              <a:t>non-linear</a:t>
            </a:r>
          </a:p>
        </p:txBody>
      </p:sp>
      <p:cxnSp>
        <p:nvCxnSpPr>
          <p:cNvPr id="17" name="Straight Connector 16">
            <a:extLst>
              <a:ext uri="{FF2B5EF4-FFF2-40B4-BE49-F238E27FC236}">
                <a16:creationId xmlns:a16="http://schemas.microsoft.com/office/drawing/2014/main" id="{76DD4D3E-45DC-4493-9730-B5B4033E49C1}"/>
              </a:ext>
            </a:extLst>
          </p:cNvPr>
          <p:cNvCxnSpPr>
            <a:cxnSpLocks/>
          </p:cNvCxnSpPr>
          <p:nvPr/>
        </p:nvCxnSpPr>
        <p:spPr>
          <a:xfrm flipH="1">
            <a:off x="3610952" y="3318880"/>
            <a:ext cx="4378" cy="1054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D3445FC-8565-497D-AE5E-0AFF48601B1F}"/>
              </a:ext>
            </a:extLst>
          </p:cNvPr>
          <p:cNvCxnSpPr>
            <a:cxnSpLocks/>
          </p:cNvCxnSpPr>
          <p:nvPr/>
        </p:nvCxnSpPr>
        <p:spPr>
          <a:xfrm flipH="1">
            <a:off x="5285975" y="3303937"/>
            <a:ext cx="21301" cy="1048268"/>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91C984D2-DF23-4247-920C-13782BFCAC3C}"/>
              </a:ext>
            </a:extLst>
          </p:cNvPr>
          <p:cNvSpPr txBox="1"/>
          <p:nvPr/>
        </p:nvSpPr>
        <p:spPr>
          <a:xfrm>
            <a:off x="5482583" y="3556363"/>
            <a:ext cx="996314" cy="307777"/>
          </a:xfrm>
          <a:prstGeom prst="rect">
            <a:avLst/>
          </a:prstGeom>
          <a:solidFill>
            <a:schemeClr val="accent6">
              <a:lumMod val="40000"/>
              <a:lumOff val="60000"/>
            </a:schemeClr>
          </a:solidFill>
        </p:spPr>
        <p:txBody>
          <a:bodyPr wrap="square" rtlCol="0">
            <a:spAutoFit/>
          </a:bodyPr>
          <a:lstStyle/>
          <a:p>
            <a:pPr algn="ctr"/>
            <a:r>
              <a:rPr lang="en-GB" sz="1400" b="1" dirty="0">
                <a:solidFill>
                  <a:srgbClr val="0070C0"/>
                </a:solidFill>
                <a:latin typeface="Cambria" panose="02040503050406030204" pitchFamily="18" charset="0"/>
              </a:rPr>
              <a:t>ANN</a:t>
            </a:r>
          </a:p>
        </p:txBody>
      </p:sp>
      <p:sp>
        <p:nvSpPr>
          <p:cNvPr id="83" name="TextBox 82">
            <a:extLst>
              <a:ext uri="{FF2B5EF4-FFF2-40B4-BE49-F238E27FC236}">
                <a16:creationId xmlns:a16="http://schemas.microsoft.com/office/drawing/2014/main" id="{8A8B6CA6-EE7A-4AC0-98BB-EB87EEC387E2}"/>
              </a:ext>
            </a:extLst>
          </p:cNvPr>
          <p:cNvSpPr txBox="1"/>
          <p:nvPr/>
        </p:nvSpPr>
        <p:spPr>
          <a:xfrm>
            <a:off x="5469373" y="4176897"/>
            <a:ext cx="1044808" cy="307777"/>
          </a:xfrm>
          <a:prstGeom prst="rect">
            <a:avLst/>
          </a:prstGeom>
          <a:solidFill>
            <a:schemeClr val="accent6">
              <a:lumMod val="40000"/>
              <a:lumOff val="60000"/>
            </a:schemeClr>
          </a:solidFill>
        </p:spPr>
        <p:txBody>
          <a:bodyPr wrap="square" rtlCol="0">
            <a:spAutoFit/>
          </a:bodyPr>
          <a:lstStyle/>
          <a:p>
            <a:pPr algn="ctr"/>
            <a:r>
              <a:rPr lang="en-GB" sz="1400" b="1" dirty="0">
                <a:solidFill>
                  <a:srgbClr val="0070C0"/>
                </a:solidFill>
                <a:latin typeface="Cambria" panose="02040503050406030204" pitchFamily="18" charset="0"/>
              </a:rPr>
              <a:t>SVM</a:t>
            </a:r>
          </a:p>
        </p:txBody>
      </p:sp>
      <p:cxnSp>
        <p:nvCxnSpPr>
          <p:cNvPr id="21" name="Straight Connector 20">
            <a:extLst>
              <a:ext uri="{FF2B5EF4-FFF2-40B4-BE49-F238E27FC236}">
                <a16:creationId xmlns:a16="http://schemas.microsoft.com/office/drawing/2014/main" id="{E98477BD-5BB2-4AE2-82B0-98655921AA04}"/>
              </a:ext>
            </a:extLst>
          </p:cNvPr>
          <p:cNvCxnSpPr>
            <a:cxnSpLocks/>
            <a:stCxn id="82" idx="1"/>
          </p:cNvCxnSpPr>
          <p:nvPr/>
        </p:nvCxnSpPr>
        <p:spPr>
          <a:xfrm flipH="1">
            <a:off x="5285975" y="3710252"/>
            <a:ext cx="1966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1BBCB6E-B662-426C-A755-0A25DE7A1F51}"/>
              </a:ext>
            </a:extLst>
          </p:cNvPr>
          <p:cNvCxnSpPr>
            <a:cxnSpLocks/>
            <a:stCxn id="55" idx="1"/>
          </p:cNvCxnSpPr>
          <p:nvPr/>
        </p:nvCxnSpPr>
        <p:spPr>
          <a:xfrm flipH="1" flipV="1">
            <a:off x="3600308" y="4373237"/>
            <a:ext cx="229568" cy="107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C86B450-D621-4535-8E9F-7597B7AEC44B}"/>
              </a:ext>
            </a:extLst>
          </p:cNvPr>
          <p:cNvCxnSpPr>
            <a:cxnSpLocks/>
          </p:cNvCxnSpPr>
          <p:nvPr/>
        </p:nvCxnSpPr>
        <p:spPr>
          <a:xfrm flipH="1">
            <a:off x="3600308" y="3758201"/>
            <a:ext cx="1966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8E1D396-4862-498C-A302-D477890A0C26}"/>
              </a:ext>
            </a:extLst>
          </p:cNvPr>
          <p:cNvCxnSpPr>
            <a:cxnSpLocks/>
          </p:cNvCxnSpPr>
          <p:nvPr/>
        </p:nvCxnSpPr>
        <p:spPr>
          <a:xfrm flipH="1">
            <a:off x="5285975" y="4352205"/>
            <a:ext cx="1966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47727BC-2BE7-4A54-BE95-8730AB77096E}"/>
              </a:ext>
            </a:extLst>
          </p:cNvPr>
          <p:cNvCxnSpPr>
            <a:stCxn id="16" idx="2"/>
            <a:endCxn id="78" idx="0"/>
          </p:cNvCxnSpPr>
          <p:nvPr/>
        </p:nvCxnSpPr>
        <p:spPr>
          <a:xfrm flipH="1">
            <a:off x="4067747" y="2672883"/>
            <a:ext cx="565902" cy="321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43A38CC5-B590-4FFD-A398-306C9C4C8773}"/>
              </a:ext>
            </a:extLst>
          </p:cNvPr>
          <p:cNvCxnSpPr>
            <a:cxnSpLocks/>
            <a:stCxn id="16" idx="2"/>
          </p:cNvCxnSpPr>
          <p:nvPr/>
        </p:nvCxnSpPr>
        <p:spPr>
          <a:xfrm>
            <a:off x="4633649" y="2672883"/>
            <a:ext cx="656924" cy="338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61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564</TotalTime>
  <Words>1268</Words>
  <Application>Microsoft Office PowerPoint</Application>
  <PresentationFormat>Widescreen</PresentationFormat>
  <Paragraphs>165</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Cambria</vt:lpstr>
      <vt:lpstr>Times New Roman</vt:lpstr>
      <vt:lpstr>Wingdings</vt:lpstr>
      <vt:lpstr>Office Theme</vt:lpstr>
      <vt:lpstr>Machine Learning and Deep Learning</vt:lpstr>
      <vt:lpstr>AI / ML / DL</vt:lpstr>
      <vt:lpstr>Turing Test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Generation</vt:lpstr>
      <vt:lpstr>Data Imputation</vt:lpstr>
      <vt:lpstr>Data Encoding</vt:lpstr>
      <vt:lpstr>Data Encoding</vt:lpstr>
      <vt:lpstr>Outlier Detection</vt:lpstr>
      <vt:lpstr>Data Normalization</vt:lpstr>
      <vt:lpstr>PowerPoint Presentation</vt:lpstr>
      <vt:lpstr>Dimensionality Reduction</vt:lpstr>
      <vt:lpstr>Feature Selection and Engineering</vt:lpstr>
      <vt:lpstr>Covariance and correlation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GanapatiRaju Nadimpalli</dc:creator>
  <cp:lastModifiedBy>Ganapathi Raju</cp:lastModifiedBy>
  <cp:revision>236</cp:revision>
  <dcterms:created xsi:type="dcterms:W3CDTF">2020-01-31T01:38:22Z</dcterms:created>
  <dcterms:modified xsi:type="dcterms:W3CDTF">2022-11-16T12:40:47Z</dcterms:modified>
</cp:coreProperties>
</file>