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58" r:id="rId6"/>
    <p:sldId id="259" r:id="rId7"/>
    <p:sldId id="261" r:id="rId8"/>
    <p:sldId id="262" r:id="rId9"/>
    <p:sldId id="263" r:id="rId10"/>
    <p:sldId id="264" r:id="rId11"/>
    <p:sldId id="260" r:id="rId12"/>
    <p:sldId id="265" r:id="rId13"/>
    <p:sldId id="266" r:id="rId14"/>
    <p:sldId id="267" r:id="rId15"/>
    <p:sldId id="268" r:id="rId16"/>
    <p:sldId id="269" r:id="rId17"/>
    <p:sldId id="270" r:id="rId18"/>
    <p:sldId id="277" r:id="rId19"/>
    <p:sldId id="278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4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9570-02F1-4A15-8C1E-710D6FDFF3A3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CF08-5D74-4775-B45A-88FEB9664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Module </a:t>
            </a:r>
            <a:r>
              <a:rPr lang="en-US" dirty="0" smtClean="0"/>
              <a:t>5</a:t>
            </a:r>
            <a:br>
              <a:rPr lang="en-US" dirty="0" smtClean="0"/>
            </a:br>
            <a:r>
              <a:rPr lang="en-US" dirty="0"/>
              <a:t>Machine Learning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(Unsupervised Learning)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Dr G </a:t>
            </a:r>
            <a:r>
              <a:rPr lang="en-US" sz="2600" dirty="0" err="1" smtClean="0"/>
              <a:t>Kiran</a:t>
            </a:r>
            <a:r>
              <a:rPr lang="en-US" sz="2600" dirty="0" smtClean="0"/>
              <a:t> Kumar</a:t>
            </a:r>
          </a:p>
          <a:p>
            <a:r>
              <a:rPr lang="en-US" sz="2600" dirty="0" err="1" smtClean="0"/>
              <a:t>Chaitanya</a:t>
            </a:r>
            <a:r>
              <a:rPr lang="en-US" sz="2600" dirty="0" smtClean="0"/>
              <a:t> </a:t>
            </a:r>
            <a:r>
              <a:rPr lang="en-US" sz="2600" dirty="0" err="1" smtClean="0"/>
              <a:t>Bharathi</a:t>
            </a:r>
            <a:r>
              <a:rPr lang="en-US" sz="2600" dirty="0" smtClean="0"/>
              <a:t> Institute of Technology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8956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1066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Generate C3 candidates from L2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990600"/>
          <a:ext cx="26670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Sup. count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19800" y="2133600"/>
          <a:ext cx="19812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I1,I2,I3}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{I1,I2,I5}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62600" y="4724400"/>
            <a:ext cx="2819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WHY?</a:t>
            </a:r>
            <a:endParaRPr lang="en-US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304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144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Prune using the </a:t>
            </a:r>
            <a:r>
              <a:rPr lang="en-US" dirty="0" err="1"/>
              <a:t>A</a:t>
            </a:r>
            <a:r>
              <a:rPr lang="en-US" dirty="0" err="1" smtClean="0"/>
              <a:t>priori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non empty subsets of a frequent </a:t>
            </a:r>
            <a:r>
              <a:rPr lang="en-US" dirty="0" err="1" smtClean="0"/>
              <a:t>itemset</a:t>
            </a:r>
            <a:r>
              <a:rPr lang="en-US" dirty="0" smtClean="0"/>
              <a:t> must also be frequent</a:t>
            </a:r>
          </a:p>
          <a:p>
            <a:r>
              <a:rPr lang="en-US" dirty="0" smtClean="0"/>
              <a:t>Do any of the candidates have a subset that is not frequent?</a:t>
            </a:r>
          </a:p>
          <a:p>
            <a:r>
              <a:rPr lang="en-US" dirty="0" smtClean="0"/>
              <a:t>{I1,I2,I3} </a:t>
            </a:r>
          </a:p>
          <a:p>
            <a:r>
              <a:rPr lang="en-US" dirty="0" smtClean="0"/>
              <a:t>{I1,I2,I4}</a:t>
            </a:r>
          </a:p>
          <a:p>
            <a:r>
              <a:rPr lang="en-US" dirty="0" smtClean="0"/>
              <a:t>{I1,I2,I5}</a:t>
            </a:r>
          </a:p>
          <a:p>
            <a:r>
              <a:rPr lang="en-US" dirty="0" smtClean="0"/>
              <a:t>{I2,I3,I4}</a:t>
            </a:r>
          </a:p>
          <a:p>
            <a:r>
              <a:rPr lang="en-US" dirty="0" smtClean="0"/>
              <a:t>{I2,I3,I5}</a:t>
            </a:r>
          </a:p>
          <a:p>
            <a:r>
              <a:rPr lang="en-US" dirty="0" smtClean="0"/>
              <a:t>{I3,I4,I5}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8956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4200" y="15240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Scan D for count of each candidate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2057400"/>
          <a:ext cx="19812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I1,I2,I3}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{I1,I2,I5}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5000" y="2057400"/>
          <a:ext cx="304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Sup.count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 I1,I2,I3}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{I1,I2,I5}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1371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971800" y="39624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12192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Compare candidate support count with minimum support count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2971800"/>
          <a:ext cx="304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Sup.count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 I1,I2,I3}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{I1,I2,I5}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67400" y="3124200"/>
          <a:ext cx="304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Sup.count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 I1,I2,I3}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  <a:endParaRPr lang="en-US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{I1,I2,I5}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1800" y="251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243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Association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frequent </a:t>
            </a:r>
            <a:r>
              <a:rPr lang="en-US" dirty="0" err="1" smtClean="0"/>
              <a:t>itemset</a:t>
            </a:r>
            <a:r>
              <a:rPr lang="en-US" dirty="0" smtClean="0"/>
              <a:t> l, generate all nonempty subsets of l</a:t>
            </a:r>
          </a:p>
          <a:p>
            <a:r>
              <a:rPr lang="en-US" dirty="0" smtClean="0"/>
              <a:t>For every nonempty subset s of l, output the rule s</a:t>
            </a:r>
            <a:r>
              <a:rPr lang="en-US" dirty="0" smtClean="0">
                <a:sym typeface="Wingdings" pitchFamily="2" charset="2"/>
              </a:rPr>
              <a:t>(l-s)  is </a:t>
            </a:r>
            <a:r>
              <a:rPr lang="en-US" dirty="0" err="1" smtClean="0">
                <a:sym typeface="Wingdings" pitchFamily="2" charset="2"/>
              </a:rPr>
              <a:t>support_count</a:t>
            </a:r>
            <a:r>
              <a:rPr lang="en-US" dirty="0" smtClean="0">
                <a:sym typeface="Wingdings" pitchFamily="2" charset="2"/>
              </a:rPr>
              <a:t>(l)/</a:t>
            </a:r>
            <a:r>
              <a:rPr lang="en-US" dirty="0" err="1" smtClean="0">
                <a:sym typeface="Wingdings" pitchFamily="2" charset="2"/>
              </a:rPr>
              <a:t>support_count</a:t>
            </a:r>
            <a:r>
              <a:rPr lang="en-US" dirty="0" smtClean="0">
                <a:sym typeface="Wingdings" pitchFamily="2" charset="2"/>
              </a:rPr>
              <a:t>(s)&gt;= </a:t>
            </a:r>
            <a:r>
              <a:rPr lang="en-US" dirty="0" err="1" smtClean="0">
                <a:sym typeface="Wingdings" pitchFamily="2" charset="2"/>
              </a:rPr>
              <a:t>min_conf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Association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X = { I1,I2,I5} What are the association rules that cab be generated from X?</a:t>
            </a:r>
          </a:p>
          <a:p>
            <a:pPr>
              <a:buNone/>
            </a:pPr>
            <a:r>
              <a:rPr lang="en-US" dirty="0" smtClean="0"/>
              <a:t>The nonempty subsets of X : {I1,I2},{I1,I5},{I2,I5}</a:t>
            </a:r>
          </a:p>
          <a:p>
            <a:pPr>
              <a:buNone/>
            </a:pPr>
            <a:r>
              <a:rPr lang="en-US" dirty="0" smtClean="0"/>
              <a:t>{I1},{I2},{I5}</a:t>
            </a:r>
          </a:p>
          <a:p>
            <a:pPr>
              <a:buNone/>
            </a:pPr>
            <a:r>
              <a:rPr lang="en-US" dirty="0" smtClean="0"/>
              <a:t>{I1,I2} </a:t>
            </a:r>
            <a:r>
              <a:rPr lang="en-US" dirty="0" smtClean="0">
                <a:sym typeface="Wingdings" pitchFamily="2" charset="2"/>
              </a:rPr>
              <a:t>{I5}</a:t>
            </a:r>
          </a:p>
          <a:p>
            <a:pPr>
              <a:buNone/>
            </a:pPr>
            <a:r>
              <a:rPr lang="en-US" dirty="0" smtClean="0"/>
              <a:t>{I1,I5}</a:t>
            </a:r>
            <a:r>
              <a:rPr lang="en-US" dirty="0" smtClean="0">
                <a:sym typeface="Wingdings" pitchFamily="2" charset="2"/>
              </a:rPr>
              <a:t> {I2}</a:t>
            </a:r>
          </a:p>
          <a:p>
            <a:pPr>
              <a:buNone/>
            </a:pPr>
            <a:r>
              <a:rPr lang="en-US" dirty="0" smtClean="0"/>
              <a:t>{I2,I5}</a:t>
            </a:r>
            <a:r>
              <a:rPr lang="en-US" dirty="0" smtClean="0">
                <a:sym typeface="Wingdings" pitchFamily="2" charset="2"/>
              </a:rPr>
              <a:t> {I1}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{I1}  {I2,I5}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{I2}  {I1,I5}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{I5}  {I1,I2}</a:t>
            </a:r>
            <a:endParaRPr lang="en-US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Confidence (A</a:t>
            </a:r>
            <a:r>
              <a:rPr lang="en-US" sz="2800" dirty="0" smtClean="0">
                <a:sym typeface="Wingdings" pitchFamily="2" charset="2"/>
              </a:rPr>
              <a:t>B) = P(B|A) = </a:t>
            </a:r>
            <a:r>
              <a:rPr lang="en-US" sz="2800" dirty="0" err="1" smtClean="0">
                <a:sym typeface="Wingdings" pitchFamily="2" charset="2"/>
              </a:rPr>
              <a:t>support_count</a:t>
            </a:r>
            <a:r>
              <a:rPr lang="en-US" sz="2800" dirty="0" smtClean="0">
                <a:sym typeface="Wingdings" pitchFamily="2" charset="2"/>
              </a:rPr>
              <a:t>(AUB)/</a:t>
            </a:r>
          </a:p>
          <a:p>
            <a:pPr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                                                 </a:t>
            </a:r>
            <a:r>
              <a:rPr lang="en-US" sz="2800" dirty="0" err="1" smtClean="0">
                <a:sym typeface="Wingdings" pitchFamily="2" charset="2"/>
              </a:rPr>
              <a:t>support_count</a:t>
            </a:r>
            <a:r>
              <a:rPr lang="en-US" sz="2800" dirty="0" smtClean="0">
                <a:sym typeface="Wingdings" pitchFamily="2" charset="2"/>
              </a:rPr>
              <a:t>(A)</a:t>
            </a:r>
          </a:p>
          <a:p>
            <a:pPr>
              <a:buNone/>
            </a:pPr>
            <a:r>
              <a:rPr lang="en-US" sz="2800" dirty="0" smtClean="0"/>
              <a:t>{I1,I2} </a:t>
            </a:r>
            <a:r>
              <a:rPr lang="en-US" sz="2800" dirty="0" smtClean="0">
                <a:sym typeface="Wingdings" pitchFamily="2" charset="2"/>
              </a:rPr>
              <a:t>{I5}  conf  = 2/4 = 50%</a:t>
            </a:r>
          </a:p>
          <a:p>
            <a:pPr>
              <a:buNone/>
            </a:pPr>
            <a:r>
              <a:rPr lang="en-US" sz="2800" dirty="0" smtClean="0"/>
              <a:t>{I1,I5}</a:t>
            </a:r>
            <a:r>
              <a:rPr lang="en-US" sz="2800" dirty="0" smtClean="0">
                <a:sym typeface="Wingdings" pitchFamily="2" charset="2"/>
              </a:rPr>
              <a:t> {I2}   conf  = 2/2 =100%</a:t>
            </a:r>
          </a:p>
          <a:p>
            <a:pPr>
              <a:buNone/>
            </a:pPr>
            <a:r>
              <a:rPr lang="en-US" sz="2800" dirty="0" smtClean="0"/>
              <a:t>{I2,I5}</a:t>
            </a:r>
            <a:r>
              <a:rPr lang="en-US" sz="2800" dirty="0" smtClean="0">
                <a:sym typeface="Wingdings" pitchFamily="2" charset="2"/>
              </a:rPr>
              <a:t> {I1}   conf  = 2/2  = 100%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{I1}  {I2,I5}   conf = 2/6  = 33%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{I2}  {I1,I5}   conf = 2/7  = 29%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{I5}  {I1,I2}    conf = 2/2   = 100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Let us do for X = { I1,I2,I3} 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– 2</a:t>
            </a:r>
            <a:r>
              <a:rPr lang="en-US" baseline="30000" dirty="0" smtClean="0"/>
              <a:t>nd</a:t>
            </a:r>
            <a:r>
              <a:rPr lang="en-US" dirty="0" smtClean="0"/>
              <a:t>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72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TID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 SET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{M,O,N,K,E,Y}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{D,O,N,K,E,Y}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{M,A,K,E}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{M,U,C,K,Y}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{C,O,O,K,I,E}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562600"/>
            <a:ext cx="640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Consider </a:t>
            </a:r>
            <a:r>
              <a:rPr lang="en-US" sz="2600" dirty="0" err="1" smtClean="0"/>
              <a:t>min_sup</a:t>
            </a:r>
            <a:r>
              <a:rPr lang="en-US" sz="2600" dirty="0" smtClean="0"/>
              <a:t> = 3 and </a:t>
            </a:r>
            <a:r>
              <a:rPr lang="en-US" sz="2600" dirty="0" err="1" smtClean="0"/>
              <a:t>min_conf</a:t>
            </a:r>
            <a:r>
              <a:rPr lang="en-US" sz="2600" dirty="0" smtClean="0"/>
              <a:t> = 80%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52400"/>
          <a:ext cx="2362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95"/>
                <a:gridCol w="18307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ITEM SET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{M,O,N,K,E,Y}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{D,O,N,K,E,Y}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{M,A,K,E}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{M,U,C,K,Y}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{C,O,O,K,I,E}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patterns</a:t>
            </a:r>
          </a:p>
          <a:p>
            <a:r>
              <a:rPr lang="en-US" dirty="0" smtClean="0"/>
              <a:t>Association Rules</a:t>
            </a:r>
          </a:p>
          <a:p>
            <a:pPr lvl="0" fontAlgn="base"/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smtClean="0"/>
              <a:t>Algorithm</a:t>
            </a:r>
          </a:p>
          <a:p>
            <a:pPr lvl="0" fontAlgn="base"/>
            <a:r>
              <a:rPr lang="en-US" dirty="0" smtClean="0"/>
              <a:t>FP-Growth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Frequent Pattern Growth algorithm</a:t>
            </a:r>
            <a:br>
              <a:rPr lang="en-US" dirty="0" smtClean="0"/>
            </a:br>
            <a:r>
              <a:rPr lang="en-US" dirty="0" smtClean="0"/>
              <a:t>(FP- growth)</a:t>
            </a:r>
            <a:endParaRPr lang="en-US" dirty="0"/>
          </a:p>
        </p:txBody>
      </p:sp>
      <p:pic>
        <p:nvPicPr>
          <p:cNvPr id="4" name="Picture 2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05000"/>
            <a:ext cx="2743200" cy="4114802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2133600"/>
          <a:ext cx="37338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ITEM</a:t>
                      </a:r>
                      <a:r>
                        <a:rPr lang="en-US" sz="2600" baseline="0" dirty="0" smtClean="0"/>
                        <a:t> SET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COUNT</a:t>
                      </a:r>
                      <a:endParaRPr lang="en-US" sz="26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7</a:t>
                      </a:r>
                      <a:endParaRPr lang="en-US" sz="26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</a:t>
                      </a:r>
                      <a:endParaRPr lang="en-US" sz="26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6</a:t>
                      </a:r>
                      <a:endParaRPr lang="en-US" sz="26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I5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min_count</a:t>
            </a:r>
            <a:r>
              <a:rPr lang="en-US" dirty="0" smtClean="0"/>
              <a:t> =2 then all items will come , arrange the transaction in the order of count</a:t>
            </a:r>
          </a:p>
          <a:p>
            <a:r>
              <a:rPr lang="en-US" dirty="0" smtClean="0"/>
              <a:t>Order : I2,I1,I3,I4,I5</a:t>
            </a:r>
            <a:endParaRPr lang="en-US" dirty="0"/>
          </a:p>
        </p:txBody>
      </p:sp>
      <p:pic>
        <p:nvPicPr>
          <p:cNvPr id="4" name="Picture 2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438400"/>
            <a:ext cx="2743200" cy="4114802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2362200"/>
          <a:ext cx="3200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I1,I3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I1,I3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I2,I1,I3,I5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1828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935"/>
                <a:gridCol w="12388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I1,I3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I1,I3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I2,I1,I3,I5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I2,I1,I3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447800"/>
          <a:ext cx="8153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175"/>
                <a:gridCol w="2714625"/>
                <a:gridCol w="19812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CONDITIONAL 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Conditional</a:t>
                      </a:r>
                      <a:r>
                        <a:rPr lang="en-US" baseline="0" dirty="0" smtClean="0"/>
                        <a:t> FP-Tree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Frequent pattern generated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{I2,I1</a:t>
                      </a:r>
                      <a:r>
                        <a:rPr lang="en-US" baseline="0" dirty="0" smtClean="0"/>
                        <a:t> : 1} , {I2,I1,I3 : 1}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</a:t>
                      </a:r>
                      <a:r>
                        <a:rPr lang="en-US" baseline="0" dirty="0" smtClean="0"/>
                        <a:t> : 2, I1:2}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{I2,I5 : 2}, { I1,I5 : 2 }, {I2,I1,I5 : 2}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{I2,I1 : 1} , {I2: 1}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 : 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{I2,I4 : 2}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{I2,I1</a:t>
                      </a:r>
                      <a:r>
                        <a:rPr lang="en-US" baseline="0" dirty="0" smtClean="0"/>
                        <a:t> : : 2} , {I2 : 2 }, {I1:2}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{I2:4 , I1: 2} , {I1:2}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{I2,I3 : 4 } , {I1,I3 : 4 } , {I2,I1,I3 : 2}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{I2: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 :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{I2,I1 : 4}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patterns are patterns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itemsets</a:t>
            </a:r>
            <a:r>
              <a:rPr lang="en-US" dirty="0" smtClean="0"/>
              <a:t> , subsequences , or sub structures ) that appear frequently in a data set</a:t>
            </a:r>
          </a:p>
          <a:p>
            <a:r>
              <a:rPr lang="en-US" dirty="0" smtClean="0"/>
              <a:t>Example : Market </a:t>
            </a:r>
            <a:r>
              <a:rPr lang="en-US" dirty="0"/>
              <a:t>B</a:t>
            </a:r>
            <a:r>
              <a:rPr lang="en-US" dirty="0" smtClean="0"/>
              <a:t>asket </a:t>
            </a:r>
            <a:r>
              <a:rPr lang="en-US" dirty="0"/>
              <a:t>A</a:t>
            </a:r>
            <a:r>
              <a:rPr lang="en-US" dirty="0" smtClean="0"/>
              <a:t>nalysis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Milk, bread , sugar , jam in a transactional database may be frequent item set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Computer system with antivirus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These frequent patterns can be represented in the form of association rules:</a:t>
            </a:r>
          </a:p>
          <a:p>
            <a:pPr>
              <a:buNone/>
            </a:pPr>
            <a:r>
              <a:rPr lang="en-US" sz="2400" b="1" dirty="0" smtClean="0"/>
              <a:t>Computer </a:t>
            </a:r>
            <a:r>
              <a:rPr lang="en-US" sz="2400" b="1" dirty="0" smtClean="0">
                <a:sym typeface="Wingdings" pitchFamily="2" charset="2"/>
              </a:rPr>
              <a:t> anti-virus [ support = 2 , confidence = 60%]   </a:t>
            </a:r>
          </a:p>
          <a:p>
            <a:pPr>
              <a:buNone/>
            </a:pPr>
            <a:endParaRPr lang="en-US" sz="2400" b="1" dirty="0">
              <a:sym typeface="Wingdings" pitchFamily="2" charset="2"/>
            </a:endParaRPr>
          </a:p>
          <a:p>
            <a:pPr>
              <a:buNone/>
            </a:pPr>
            <a:r>
              <a:rPr lang="en-US" sz="2000" b="1" i="1" dirty="0" smtClean="0">
                <a:sym typeface="Wingdings" pitchFamily="2" charset="2"/>
              </a:rPr>
              <a:t>Support</a:t>
            </a:r>
            <a:r>
              <a:rPr lang="en-US" sz="2000" dirty="0" smtClean="0">
                <a:sym typeface="Wingdings" pitchFamily="2" charset="2"/>
              </a:rPr>
              <a:t> and </a:t>
            </a:r>
            <a:r>
              <a:rPr lang="en-US" sz="2000" b="1" i="1" dirty="0" smtClean="0">
                <a:sym typeface="Wingdings" pitchFamily="2" charset="2"/>
              </a:rPr>
              <a:t>confidence</a:t>
            </a:r>
            <a:r>
              <a:rPr lang="en-US" sz="2000" dirty="0" smtClean="0">
                <a:sym typeface="Wingdings" pitchFamily="2" charset="2"/>
              </a:rPr>
              <a:t> are two measures of rules interestingness</a:t>
            </a: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800" b="1" dirty="0" smtClean="0">
                <a:sym typeface="Wingdings" pitchFamily="2" charset="2"/>
              </a:rPr>
              <a:t>Support </a:t>
            </a:r>
            <a:r>
              <a:rPr lang="en-US" sz="2800" dirty="0" smtClean="0">
                <a:sym typeface="Wingdings" pitchFamily="2" charset="2"/>
              </a:rPr>
              <a:t>: A support of 2% means , 2% of all transactions under analysis shows that computer and anti-virus are purchased together</a:t>
            </a:r>
          </a:p>
          <a:p>
            <a:pPr>
              <a:buNone/>
            </a:pPr>
            <a:endParaRPr lang="en-US" sz="2800" dirty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b="1" dirty="0" smtClean="0">
                <a:sym typeface="Wingdings" pitchFamily="2" charset="2"/>
              </a:rPr>
              <a:t>Confidence :</a:t>
            </a:r>
            <a:r>
              <a:rPr lang="en-US" sz="2800" dirty="0" smtClean="0">
                <a:sym typeface="Wingdings" pitchFamily="2" charset="2"/>
              </a:rPr>
              <a:t> 60% of customers who purchased computer also purchased anti-virus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Algorithm-example</a:t>
            </a:r>
            <a:endParaRPr lang="en-US" dirty="0"/>
          </a:p>
        </p:txBody>
      </p:sp>
      <p:pic>
        <p:nvPicPr>
          <p:cNvPr id="1026" name="Picture 2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05000"/>
            <a:ext cx="2743200" cy="4114802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4191000" y="3733800"/>
            <a:ext cx="1828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800" y="2895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D for count of each candidate</a:t>
            </a:r>
            <a:endParaRPr lang="en-US" dirty="0"/>
          </a:p>
        </p:txBody>
      </p:sp>
      <p:pic>
        <p:nvPicPr>
          <p:cNvPr id="1028" name="Picture 4" descr="Lightbo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981200"/>
            <a:ext cx="2628900" cy="3581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7056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3000"/>
            <a:ext cx="2628900" cy="3581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4290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2800" y="15240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Compare candidate support count with minimum support count</a:t>
            </a:r>
          </a:p>
        </p:txBody>
      </p:sp>
      <p:pic>
        <p:nvPicPr>
          <p:cNvPr id="7" name="Picture 4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9200"/>
            <a:ext cx="2628900" cy="3581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629400" y="60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0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34290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2800" y="15240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Generate C2</a:t>
            </a:r>
          </a:p>
          <a:p>
            <a:r>
              <a:rPr lang="en-US" sz="2400" dirty="0" smtClean="0"/>
              <a:t>Candidates from L1</a:t>
            </a:r>
          </a:p>
        </p:txBody>
      </p:sp>
      <p:pic>
        <p:nvPicPr>
          <p:cNvPr id="7" name="Picture 4" descr="Lightb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2628900" cy="35814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72200" y="533400"/>
          <a:ext cx="25146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{I4,I5}</a:t>
                      </a:r>
                      <a:endParaRPr lang="en-US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381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15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8956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2133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Scan D for count of each candidate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304800"/>
          <a:ext cx="25146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{I3,I4}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{I3,I5}</a:t>
                      </a:r>
                      <a:endParaRPr lang="en-US" sz="30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{I4,I5}</a:t>
                      </a:r>
                      <a:endParaRPr lang="en-US" sz="3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0" y="228600"/>
          <a:ext cx="26670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Sup. count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{I4,I5}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24200" y="30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381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895600" y="3429000"/>
            <a:ext cx="2743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0" y="10668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Compare candidate support count with minimum support count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" y="152400"/>
          <a:ext cx="26670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Sup. count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{I3,I5}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{I4,I5}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67400" y="914400"/>
          <a:ext cx="26670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Item set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Sup. count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 I1,I2}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{I1,I5}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{I2,I3}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{I2,I4}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{I2,I5}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00400" y="228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457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1007</Words>
  <Application>Microsoft Office PowerPoint</Application>
  <PresentationFormat>On-screen Show (4:3)</PresentationFormat>
  <Paragraphs>299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Module 5 Machine Learning  (Unsupervised Learning)</vt:lpstr>
      <vt:lpstr>Agenda</vt:lpstr>
      <vt:lpstr>Frequent patterns</vt:lpstr>
      <vt:lpstr>Slide 4</vt:lpstr>
      <vt:lpstr>Apriori Algorithm-example</vt:lpstr>
      <vt:lpstr>Slide 6</vt:lpstr>
      <vt:lpstr>Slide 7</vt:lpstr>
      <vt:lpstr>Slide 8</vt:lpstr>
      <vt:lpstr>Slide 9</vt:lpstr>
      <vt:lpstr>Slide 10</vt:lpstr>
      <vt:lpstr>Prune using the Apriori property</vt:lpstr>
      <vt:lpstr>Slide 12</vt:lpstr>
      <vt:lpstr>Slide 13</vt:lpstr>
      <vt:lpstr>Generating Association rules</vt:lpstr>
      <vt:lpstr>Generating Association rules</vt:lpstr>
      <vt:lpstr>Confidence</vt:lpstr>
      <vt:lpstr>Slide 17</vt:lpstr>
      <vt:lpstr>Apriori – 2nd problem</vt:lpstr>
      <vt:lpstr>Slide 19</vt:lpstr>
      <vt:lpstr>Frequent Pattern Growth algorithm (FP- growth)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 Machine Learning  (Unsupervised Learning)</dc:title>
  <dc:creator>Kiran Kumar Ganipalli</dc:creator>
  <cp:lastModifiedBy>Kiran Kumar Ganipalli</cp:lastModifiedBy>
  <cp:revision>20</cp:revision>
  <dcterms:created xsi:type="dcterms:W3CDTF">2022-12-10T04:38:55Z</dcterms:created>
  <dcterms:modified xsi:type="dcterms:W3CDTF">2022-12-10T17:01:46Z</dcterms:modified>
</cp:coreProperties>
</file>