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2" r:id="rId1"/>
  </p:sldMasterIdLst>
  <p:notesMasterIdLst>
    <p:notesMasterId r:id="rId34"/>
  </p:notesMasterIdLst>
  <p:handoutMasterIdLst>
    <p:handoutMasterId r:id="rId35"/>
  </p:handoutMasterIdLst>
  <p:sldIdLst>
    <p:sldId id="256" r:id="rId2"/>
    <p:sldId id="257" r:id="rId3"/>
    <p:sldId id="258" r:id="rId4"/>
    <p:sldId id="289" r:id="rId5"/>
    <p:sldId id="260" r:id="rId6"/>
    <p:sldId id="261" r:id="rId7"/>
    <p:sldId id="293" r:id="rId8"/>
    <p:sldId id="264" r:id="rId9"/>
    <p:sldId id="266" r:id="rId10"/>
    <p:sldId id="267" r:id="rId11"/>
    <p:sldId id="268" r:id="rId12"/>
    <p:sldId id="302" r:id="rId13"/>
    <p:sldId id="269" r:id="rId14"/>
    <p:sldId id="270" r:id="rId15"/>
    <p:sldId id="271" r:id="rId16"/>
    <p:sldId id="272" r:id="rId17"/>
    <p:sldId id="273" r:id="rId18"/>
    <p:sldId id="275" r:id="rId19"/>
    <p:sldId id="280" r:id="rId20"/>
    <p:sldId id="281" r:id="rId21"/>
    <p:sldId id="282" r:id="rId22"/>
    <p:sldId id="283" r:id="rId23"/>
    <p:sldId id="285" r:id="rId24"/>
    <p:sldId id="286" r:id="rId25"/>
    <p:sldId id="304" r:id="rId26"/>
    <p:sldId id="287" r:id="rId27"/>
    <p:sldId id="294" r:id="rId28"/>
    <p:sldId id="295" r:id="rId29"/>
    <p:sldId id="296" r:id="rId30"/>
    <p:sldId id="297" r:id="rId31"/>
    <p:sldId id="298" r:id="rId32"/>
    <p:sldId id="305" r:id="rId3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4" autoAdjust="0"/>
    <p:restoredTop sz="94660"/>
  </p:normalViewPr>
  <p:slideViewPr>
    <p:cSldViewPr snapToGrid="0">
      <p:cViewPr varScale="1">
        <p:scale>
          <a:sx n="63" d="100"/>
          <a:sy n="63" d="100"/>
        </p:scale>
        <p:origin x="97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664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25C4C60-1EF3-4FD4-87FC-FFD0C8C0B51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23CBE6-0CF8-47D0-9A42-DE375B50233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B62A4F-2A47-4D74-9C2B-404E0C6A6728}" type="datetimeFigureOut">
              <a:rPr lang="en-US" smtClean="0"/>
              <a:t>10/26/2022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A018A9-4D12-4C87-A2BE-6CD45409203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746E41-4CA7-4967-8296-3D208982C37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887A16-69B5-4A7F-9C9D-DFB3E023B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322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7EFA79-94F4-4F83-9074-800ADCDB8B57}" type="datetimeFigureOut">
              <a:rPr lang="en-US" smtClean="0"/>
              <a:t>10/26/2022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391815-308D-49B9-AEAC-D8DD964433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61410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20D1E156-D42A-4ADE-A673-51A80034F297}" type="datetime1">
              <a:rPr lang="en-US" smtClean="0"/>
              <a:t>10/26/2022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392356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D96CD-BEB1-426C-9EC5-1E22E1E5BDEF}" type="datetime1">
              <a:rPr lang="en-US" smtClean="0"/>
              <a:t>10/26/2022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7142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CBE90-35D6-406F-A7A7-ED27BBF57379}" type="datetime1">
              <a:rPr lang="en-US" smtClean="0"/>
              <a:t>10/26/2022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667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0"/>
            <a:ext cx="8595360" cy="43513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D9E9-5EA4-4A2A-B2C5-681A82CF0593}" type="datetime1">
              <a:rPr lang="en-US" smtClean="0"/>
              <a:t>10/26/2022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2360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447C9-74F0-431B-AC79-99109FF38A49}" type="datetime1">
              <a:rPr lang="en-US" smtClean="0"/>
              <a:t>10/26/2022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23064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16200000">
            <a:off x="10797542" y="998537"/>
            <a:ext cx="1904999" cy="365125"/>
          </a:xfrm>
        </p:spPr>
        <p:txBody>
          <a:bodyPr/>
          <a:lstStyle/>
          <a:p>
            <a:fld id="{928EA129-4B05-4CB6-BF54-CC9BAEAF7763}" type="datetime1">
              <a:rPr lang="en-US" smtClean="0"/>
              <a:t>10/26/2022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7342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5F4E9-4FF0-4A41-B59B-B3C77178F1D4}" type="datetime1">
              <a:rPr lang="en-US" smtClean="0"/>
              <a:t>10/26/2022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098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1751D-D9A9-42CB-96CB-D852143C3E1D}" type="datetime1">
              <a:rPr lang="en-US" smtClean="0"/>
              <a:t>10/26/2022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310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8B091-B052-476A-9A01-E714381DD6A0}" type="datetime1">
              <a:rPr lang="en-US" smtClean="0"/>
              <a:t>10/26/2022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965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A0DD-DD03-4EAA-BD7E-1C4F8F5EEC84}" type="datetime1">
              <a:rPr lang="en-US" smtClean="0"/>
              <a:t>10/26/2022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449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EB681-E53D-4D2F-8C26-907E76CAE5DA}" type="datetime1">
              <a:rPr lang="en-US" smtClean="0"/>
              <a:t>10/26/2022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659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E9A0F167-ED44-4106-A92C-2C523A34F8CD}" type="datetime1">
              <a:rPr lang="en-US" smtClean="0"/>
              <a:t>10/26/2022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879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2C51B3-790C-4AF4-90BB-C64D2C39C8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1872" y="3931920"/>
            <a:ext cx="9418320" cy="868680"/>
          </a:xfrm>
        </p:spPr>
        <p:txBody>
          <a:bodyPr>
            <a:normAutofit/>
          </a:bodyPr>
          <a:lstStyle/>
          <a:p>
            <a:r>
              <a:rPr lang="en-US" sz="6000" dirty="0" err="1"/>
              <a:t>Numpy</a:t>
            </a:r>
            <a:r>
              <a:rPr lang="en-US" sz="6000" dirty="0"/>
              <a:t>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9DB5C7-874F-48D9-9B33-AA443C0E013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Numerical Computing in Python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AC1A6B-4A65-4CE4-9B16-26E07DD0F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4FAB73BC-B049-4115-A692-8D63A059BFB8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E9EE73C-97C2-E9D6-6EE5-07F07AC45613}"/>
              </a:ext>
            </a:extLst>
          </p:cNvPr>
          <p:cNvSpPr txBox="1">
            <a:spLocks/>
          </p:cNvSpPr>
          <p:nvPr/>
        </p:nvSpPr>
        <p:spPr>
          <a:xfrm>
            <a:off x="1261872" y="1066800"/>
            <a:ext cx="9418320" cy="86868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kern="1200" spc="-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/>
              <a:t>Mathematical computing using python </a:t>
            </a:r>
          </a:p>
        </p:txBody>
      </p:sp>
    </p:spTree>
    <p:extLst>
      <p:ext uri="{BB962C8B-B14F-4D97-AF65-F5344CB8AC3E}">
        <p14:creationId xmlns:p14="http://schemas.microsoft.com/office/powerpoint/2010/main" val="14772588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C3A89D-B04F-4FF7-B864-B3F9BBFBE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Arrays, creation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6060F4-F2F0-4A93-BA3A-8F21AA583A8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/>
              <a:t>np.ones</a:t>
            </a:r>
            <a:r>
              <a:rPr lang="en-US" dirty="0"/>
              <a:t>, </a:t>
            </a:r>
            <a:r>
              <a:rPr lang="en-US" dirty="0" err="1"/>
              <a:t>np.zeros</a:t>
            </a:r>
            <a:endParaRPr lang="en-US" dirty="0"/>
          </a:p>
          <a:p>
            <a:r>
              <a:rPr lang="en-US" b="1" dirty="0" err="1"/>
              <a:t>np.arange</a:t>
            </a:r>
            <a:endParaRPr lang="en-US" b="1" dirty="0"/>
          </a:p>
          <a:p>
            <a:r>
              <a:rPr lang="en-US" dirty="0" err="1"/>
              <a:t>np.concatenate</a:t>
            </a:r>
            <a:endParaRPr lang="en-US" dirty="0"/>
          </a:p>
          <a:p>
            <a:r>
              <a:rPr lang="en-US" dirty="0" err="1"/>
              <a:t>np.astype</a:t>
            </a:r>
            <a:endParaRPr lang="en-US" dirty="0"/>
          </a:p>
          <a:p>
            <a:r>
              <a:rPr lang="en-US" dirty="0" err="1"/>
              <a:t>np.zeros_like</a:t>
            </a:r>
            <a:r>
              <a:rPr lang="en-US" dirty="0"/>
              <a:t>, </a:t>
            </a:r>
            <a:r>
              <a:rPr lang="en-US" dirty="0" err="1"/>
              <a:t>np.ones_like</a:t>
            </a:r>
            <a:endParaRPr lang="en-US" dirty="0"/>
          </a:p>
          <a:p>
            <a:r>
              <a:rPr lang="en-US" dirty="0" err="1"/>
              <a:t>np.random.random</a:t>
            </a:r>
            <a:endParaRPr lang="en-US" dirty="0"/>
          </a:p>
        </p:txBody>
      </p:sp>
      <p:pic>
        <p:nvPicPr>
          <p:cNvPr id="3076" name="Picture 4" descr="https://i.gyazo.com/8001a5fae4b908ca4cdec3a018885ba7.png">
            <a:extLst>
              <a:ext uri="{FF2B5EF4-FFF2-40B4-BE49-F238E27FC236}">
                <a16:creationId xmlns:a16="http://schemas.microsoft.com/office/drawing/2014/main" id="{F932B43B-F42C-4E3D-8306-84FD7EA80D09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2953" y="2949556"/>
            <a:ext cx="6478646" cy="958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3EFB67-0BB7-4EE7-8621-91042C112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4FAB73BC-B049-4115-A692-8D63A059BFB8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3762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C3A89D-B04F-4FF7-B864-B3F9BBFBE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Arrays, creation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6060F4-F2F0-4A93-BA3A-8F21AA583A8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/>
              <a:t>np.ones</a:t>
            </a:r>
            <a:r>
              <a:rPr lang="en-US" dirty="0"/>
              <a:t>, </a:t>
            </a:r>
            <a:r>
              <a:rPr lang="en-US" dirty="0" err="1"/>
              <a:t>np.zeros</a:t>
            </a:r>
            <a:endParaRPr lang="en-US" dirty="0"/>
          </a:p>
          <a:p>
            <a:r>
              <a:rPr lang="en-US" dirty="0" err="1"/>
              <a:t>np.arange</a:t>
            </a:r>
            <a:endParaRPr lang="en-US" dirty="0"/>
          </a:p>
          <a:p>
            <a:r>
              <a:rPr lang="en-US" b="1" dirty="0" err="1"/>
              <a:t>np.concatenate</a:t>
            </a:r>
            <a:endParaRPr lang="en-US" b="1" dirty="0"/>
          </a:p>
          <a:p>
            <a:r>
              <a:rPr lang="en-US" dirty="0" err="1"/>
              <a:t>np.astype</a:t>
            </a:r>
            <a:endParaRPr lang="en-US" dirty="0"/>
          </a:p>
          <a:p>
            <a:r>
              <a:rPr lang="en-US" dirty="0" err="1"/>
              <a:t>np.zeros_like</a:t>
            </a:r>
            <a:r>
              <a:rPr lang="en-US" dirty="0"/>
              <a:t>, </a:t>
            </a:r>
            <a:r>
              <a:rPr lang="en-US" dirty="0" err="1"/>
              <a:t>np.ones_like</a:t>
            </a:r>
            <a:endParaRPr lang="en-US" dirty="0"/>
          </a:p>
          <a:p>
            <a:r>
              <a:rPr lang="en-US" dirty="0" err="1"/>
              <a:t>np.random.random</a:t>
            </a:r>
            <a:endParaRPr lang="en-US" dirty="0"/>
          </a:p>
        </p:txBody>
      </p:sp>
      <p:pic>
        <p:nvPicPr>
          <p:cNvPr id="4098" name="Picture 2" descr="https://i.gyazo.com/c234df7922627afc111c3a02ede104fe.png">
            <a:extLst>
              <a:ext uri="{FF2B5EF4-FFF2-40B4-BE49-F238E27FC236}">
                <a16:creationId xmlns:a16="http://schemas.microsoft.com/office/drawing/2014/main" id="{614819F5-ED63-4F34-9FD4-B6D4F23FC57A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5898" y="1691321"/>
            <a:ext cx="5353612" cy="4351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A3119A-E469-41A1-8702-2A1963EE0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4FAB73BC-B049-4115-A692-8D63A059BFB8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13027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C3A89D-B04F-4FF7-B864-B3F9BBFBE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</p:spPr>
        <p:txBody>
          <a:bodyPr/>
          <a:lstStyle/>
          <a:p>
            <a:r>
              <a:rPr lang="en-US" dirty="0"/>
              <a:t>Arrays, creation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6060F4-F2F0-4A93-BA3A-8F21AA583A8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/>
              <a:t>np.ones</a:t>
            </a:r>
            <a:r>
              <a:rPr lang="en-US" dirty="0"/>
              <a:t>, </a:t>
            </a:r>
            <a:r>
              <a:rPr lang="en-US" dirty="0" err="1"/>
              <a:t>np.zeros</a:t>
            </a:r>
            <a:endParaRPr lang="en-US" dirty="0"/>
          </a:p>
          <a:p>
            <a:r>
              <a:rPr lang="en-US" dirty="0" err="1"/>
              <a:t>np.arange</a:t>
            </a:r>
            <a:endParaRPr lang="en-US" dirty="0"/>
          </a:p>
          <a:p>
            <a:r>
              <a:rPr lang="en-US" b="1" dirty="0" err="1"/>
              <a:t>np.concatenate</a:t>
            </a:r>
            <a:endParaRPr lang="en-US" b="1" dirty="0"/>
          </a:p>
          <a:p>
            <a:r>
              <a:rPr lang="en-US" dirty="0" err="1"/>
              <a:t>np.astype</a:t>
            </a:r>
            <a:endParaRPr lang="en-US" dirty="0"/>
          </a:p>
          <a:p>
            <a:r>
              <a:rPr lang="en-US" dirty="0" err="1"/>
              <a:t>np.zeros_like</a:t>
            </a:r>
            <a:r>
              <a:rPr lang="en-US" dirty="0"/>
              <a:t>, </a:t>
            </a:r>
            <a:r>
              <a:rPr lang="en-US" dirty="0" err="1"/>
              <a:t>np.ones_like</a:t>
            </a:r>
            <a:endParaRPr lang="en-US" dirty="0"/>
          </a:p>
          <a:p>
            <a:r>
              <a:rPr lang="en-US" dirty="0" err="1"/>
              <a:t>np.random.random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A3119A-E469-41A1-8702-2A1963EE0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4FAB73BC-B049-4115-A692-8D63A059BFB8}" type="slidenum">
              <a:rPr lang="en-US" smtClean="0"/>
              <a:t>12</a:t>
            </a:fld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B091C9-0DFE-46FD-A91B-91E846760D0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8" name="Picture 4" descr="https://i.gyazo.com/9b34cbafccfb8d9f78bdc66e8a0b283c.png">
            <a:extLst>
              <a:ext uri="{FF2B5EF4-FFF2-40B4-BE49-F238E27FC236}">
                <a16:creationId xmlns:a16="http://schemas.microsoft.com/office/drawing/2014/main" id="{F8464E02-05B7-4134-8D2A-B820C34B12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6480" y="1828800"/>
            <a:ext cx="4480560" cy="434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16956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C3A89D-B04F-4FF7-B864-B3F9BBFBE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Arrays, creation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6060F4-F2F0-4A93-BA3A-8F21AA583A8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/>
              <a:t>np.ones</a:t>
            </a:r>
            <a:r>
              <a:rPr lang="en-US" dirty="0"/>
              <a:t>, </a:t>
            </a:r>
            <a:r>
              <a:rPr lang="en-US" dirty="0" err="1"/>
              <a:t>np.zeros</a:t>
            </a:r>
            <a:endParaRPr lang="en-US" dirty="0"/>
          </a:p>
          <a:p>
            <a:r>
              <a:rPr lang="en-US" dirty="0" err="1"/>
              <a:t>np.arange</a:t>
            </a:r>
            <a:endParaRPr lang="en-US" dirty="0"/>
          </a:p>
          <a:p>
            <a:r>
              <a:rPr lang="en-US" dirty="0" err="1"/>
              <a:t>np.concatenate</a:t>
            </a:r>
            <a:endParaRPr lang="en-US" dirty="0"/>
          </a:p>
          <a:p>
            <a:r>
              <a:rPr lang="en-US" b="1" dirty="0" err="1"/>
              <a:t>np.astype</a:t>
            </a:r>
            <a:endParaRPr lang="en-US" b="1" dirty="0"/>
          </a:p>
          <a:p>
            <a:r>
              <a:rPr lang="en-US" dirty="0" err="1"/>
              <a:t>np.zeros_like</a:t>
            </a:r>
            <a:r>
              <a:rPr lang="en-US" dirty="0"/>
              <a:t>, </a:t>
            </a:r>
            <a:r>
              <a:rPr lang="en-US" dirty="0" err="1"/>
              <a:t>np.ones_like</a:t>
            </a:r>
            <a:endParaRPr lang="en-US" dirty="0"/>
          </a:p>
          <a:p>
            <a:r>
              <a:rPr lang="en-US" dirty="0" err="1"/>
              <a:t>np.random.random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7AC6CB-0FAC-4ADE-B712-3462E3A60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4FAB73BC-B049-4115-A692-8D63A059BFB8}" type="slidenum">
              <a:rPr lang="en-US" smtClean="0"/>
              <a:t>13</a:t>
            </a:fld>
            <a:endParaRPr lang="en-US" dirty="0"/>
          </a:p>
        </p:txBody>
      </p:sp>
      <p:pic>
        <p:nvPicPr>
          <p:cNvPr id="2050" name="Picture 2" descr="https://i.gyazo.com/6527c907bff1be4a73405f09257b094b.png">
            <a:extLst>
              <a:ext uri="{FF2B5EF4-FFF2-40B4-BE49-F238E27FC236}">
                <a16:creationId xmlns:a16="http://schemas.microsoft.com/office/drawing/2014/main" id="{BA877FBE-9E6A-4052-86D7-C87E7A20FA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6420" y="1985030"/>
            <a:ext cx="6515002" cy="3223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91133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C3A89D-B04F-4FF7-B864-B3F9BBFBE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Arrays, creation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6060F4-F2F0-4A93-BA3A-8F21AA583A8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/>
              <a:t>np.ones</a:t>
            </a:r>
            <a:r>
              <a:rPr lang="en-US" dirty="0"/>
              <a:t>, </a:t>
            </a:r>
            <a:r>
              <a:rPr lang="en-US" dirty="0" err="1"/>
              <a:t>np.zeros</a:t>
            </a:r>
            <a:endParaRPr lang="en-US" dirty="0"/>
          </a:p>
          <a:p>
            <a:r>
              <a:rPr lang="en-US" dirty="0" err="1"/>
              <a:t>np.arange</a:t>
            </a:r>
            <a:endParaRPr lang="en-US" dirty="0"/>
          </a:p>
          <a:p>
            <a:r>
              <a:rPr lang="en-US" dirty="0" err="1"/>
              <a:t>np.concatenate</a:t>
            </a:r>
            <a:endParaRPr lang="en-US" dirty="0"/>
          </a:p>
          <a:p>
            <a:r>
              <a:rPr lang="en-US" dirty="0" err="1"/>
              <a:t>np.astype</a:t>
            </a:r>
            <a:endParaRPr lang="en-US" dirty="0"/>
          </a:p>
          <a:p>
            <a:r>
              <a:rPr lang="en-US" b="1" dirty="0" err="1"/>
              <a:t>np.zeros_like</a:t>
            </a:r>
            <a:r>
              <a:rPr lang="en-US" b="1" dirty="0"/>
              <a:t>, </a:t>
            </a:r>
            <a:r>
              <a:rPr lang="en-US" b="1" dirty="0" err="1"/>
              <a:t>np.ones_like</a:t>
            </a:r>
            <a:endParaRPr lang="en-US" b="1" dirty="0"/>
          </a:p>
          <a:p>
            <a:r>
              <a:rPr lang="en-US" dirty="0" err="1"/>
              <a:t>np.random.random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7EE54A-B5E2-4DA9-952D-ABF5FCAC4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4FAB73BC-B049-4115-A692-8D63A059BFB8}" type="slidenum">
              <a:rPr lang="en-US" smtClean="0"/>
              <a:t>14</a:t>
            </a:fld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91024C-2C0D-4B84-8A32-07E92E289FA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6" name="Picture 4" descr="https://i.gyazo.com/06e91c14aeec5dcf6a8534c1282a5f4a.png">
            <a:extLst>
              <a:ext uri="{FF2B5EF4-FFF2-40B4-BE49-F238E27FC236}">
                <a16:creationId xmlns:a16="http://schemas.microsoft.com/office/drawing/2014/main" id="{41D56FE4-04AA-438C-8631-08EF4969EE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6480" y="1828800"/>
            <a:ext cx="4480560" cy="2499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74797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C3A89D-B04F-4FF7-B864-B3F9BBFBE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Arrays, creation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6060F4-F2F0-4A93-BA3A-8F21AA583A8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/>
              <a:t>np.ones</a:t>
            </a:r>
            <a:r>
              <a:rPr lang="en-US" dirty="0"/>
              <a:t>, </a:t>
            </a:r>
            <a:r>
              <a:rPr lang="en-US" dirty="0" err="1"/>
              <a:t>np.zeros</a:t>
            </a:r>
            <a:endParaRPr lang="en-US" dirty="0"/>
          </a:p>
          <a:p>
            <a:r>
              <a:rPr lang="en-US" dirty="0" err="1"/>
              <a:t>np.arange</a:t>
            </a:r>
            <a:endParaRPr lang="en-US" dirty="0"/>
          </a:p>
          <a:p>
            <a:r>
              <a:rPr lang="en-US" dirty="0" err="1"/>
              <a:t>np.concatenate</a:t>
            </a:r>
            <a:endParaRPr lang="en-US" dirty="0"/>
          </a:p>
          <a:p>
            <a:r>
              <a:rPr lang="en-US" dirty="0" err="1"/>
              <a:t>np.astype</a:t>
            </a:r>
            <a:endParaRPr lang="en-US" dirty="0"/>
          </a:p>
          <a:p>
            <a:r>
              <a:rPr lang="en-US" dirty="0" err="1"/>
              <a:t>np.zeros_like</a:t>
            </a:r>
            <a:r>
              <a:rPr lang="en-US" dirty="0"/>
              <a:t>, </a:t>
            </a:r>
            <a:r>
              <a:rPr lang="en-US" dirty="0" err="1"/>
              <a:t>np.ones_like</a:t>
            </a:r>
            <a:endParaRPr lang="en-US" dirty="0"/>
          </a:p>
          <a:p>
            <a:r>
              <a:rPr lang="en-US" b="1" dirty="0" err="1"/>
              <a:t>np.random.random</a:t>
            </a:r>
            <a:endParaRPr lang="en-US" b="1" dirty="0"/>
          </a:p>
        </p:txBody>
      </p:sp>
      <p:pic>
        <p:nvPicPr>
          <p:cNvPr id="8194" name="Picture 2" descr="https://i.gyazo.com/c715415aae0a9590255726d83b03969a.png">
            <a:extLst>
              <a:ext uri="{FF2B5EF4-FFF2-40B4-BE49-F238E27FC236}">
                <a16:creationId xmlns:a16="http://schemas.microsoft.com/office/drawing/2014/main" id="{E541AB38-BA22-4FA5-A14B-75D61FBEE53B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8631" y="2118351"/>
            <a:ext cx="6219288" cy="301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5E0011-A2F1-46FC-8A46-2806DDD62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4FAB73BC-B049-4115-A692-8D63A059BFB8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7503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CB4D8-D0E9-4BCD-821D-6B7E427A5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Arrays, danger zone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41BCB1-4995-473A-9BA8-A513993C1F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Must be dense, no holes.</a:t>
            </a:r>
          </a:p>
          <a:p>
            <a:r>
              <a:rPr lang="en-US" dirty="0"/>
              <a:t>Must be one type</a:t>
            </a:r>
          </a:p>
          <a:p>
            <a:r>
              <a:rPr lang="en-US" dirty="0"/>
              <a:t>Cannot combine arrays of different shape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067E19-A685-470A-A7D5-A748A949B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4FAB73BC-B049-4115-A692-8D63A059BFB8}" type="slidenum">
              <a:rPr lang="en-US" smtClean="0"/>
              <a:t>16</a:t>
            </a:fld>
            <a:endParaRPr lang="en-US" dirty="0"/>
          </a:p>
        </p:txBody>
      </p:sp>
      <p:pic>
        <p:nvPicPr>
          <p:cNvPr id="4098" name="Picture 2" descr="https://i.gyazo.com/88b3935384eb021e466d9c9af6990c6c.png">
            <a:extLst>
              <a:ext uri="{FF2B5EF4-FFF2-40B4-BE49-F238E27FC236}">
                <a16:creationId xmlns:a16="http://schemas.microsoft.com/office/drawing/2014/main" id="{4575468C-C5EF-4F5C-9560-CBA90458A0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1464" y="4180989"/>
            <a:ext cx="84105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46883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B280E-624C-472D-A44B-C9D553FEE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CD03DC-D93C-44FF-8EE4-91BB92EED8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1" y="1828801"/>
            <a:ext cx="9235067" cy="245364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np.array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([1,2,3,4,5,6])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a.reshape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(3,2)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a.reshape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(2,-1)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a.ravel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50F944-BFC9-488F-9A3B-65D19B301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4FAB73BC-B049-4115-A692-8D63A059BFB8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5377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F60D98-DD27-4ACB-A354-CE3E9AC03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Transposition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ACA501-3E9A-4215-B15A-E787209F55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2" y="1828801"/>
            <a:ext cx="8595360" cy="22098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np.arange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(10).reshape(5,2) 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a.T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a.transpose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D6EDE9-F5EC-47DA-B6AE-942707709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4FAB73BC-B049-4115-A692-8D63A059BFB8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2635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109A9-6098-436C-87F7-406170622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Mathematical operators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E35249-2309-4EA0-9074-788F2CF52C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Arithmetic operations are element-wise</a:t>
            </a:r>
          </a:p>
          <a:p>
            <a:r>
              <a:rPr lang="en-US" dirty="0"/>
              <a:t>Logical operator return a bool array</a:t>
            </a:r>
          </a:p>
          <a:p>
            <a:r>
              <a:rPr lang="en-US" dirty="0"/>
              <a:t>In place operations modify the array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39134D-2521-43BD-B944-88D1CA6A5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4FAB73BC-B049-4115-A692-8D63A059BFB8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656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8C3BDB-0C3D-456A-A3B0-C67B80FC6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</a:t>
            </a:r>
            <a:r>
              <a:rPr lang="en-US" dirty="0" err="1"/>
              <a:t>Numpy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27C384-339C-4CC1-A5D4-568AF07F17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Numpy</a:t>
            </a:r>
            <a:r>
              <a:rPr lang="en-US" dirty="0"/>
              <a:t>, </a:t>
            </a:r>
            <a:r>
              <a:rPr lang="en-US" dirty="0" err="1"/>
              <a:t>Scipy</a:t>
            </a:r>
            <a:r>
              <a:rPr lang="en-US" dirty="0"/>
              <a:t>, and </a:t>
            </a:r>
            <a:r>
              <a:rPr lang="en-US" dirty="0" err="1"/>
              <a:t>Matplotlib</a:t>
            </a:r>
            <a:r>
              <a:rPr lang="en-US" dirty="0"/>
              <a:t> provide MATLAB-like functionality in python.</a:t>
            </a:r>
          </a:p>
          <a:p>
            <a:r>
              <a:rPr lang="en-US" dirty="0" err="1"/>
              <a:t>Numpy</a:t>
            </a:r>
            <a:r>
              <a:rPr lang="en-US" dirty="0"/>
              <a:t> Features:</a:t>
            </a:r>
          </a:p>
          <a:p>
            <a:pPr lvl="1"/>
            <a:r>
              <a:rPr lang="en-US" dirty="0"/>
              <a:t>Typed </a:t>
            </a:r>
            <a:r>
              <a:rPr lang="en-US" dirty="0" err="1"/>
              <a:t>multidimentional</a:t>
            </a:r>
            <a:r>
              <a:rPr lang="en-US" dirty="0"/>
              <a:t> arrays (matrices)</a:t>
            </a:r>
          </a:p>
          <a:p>
            <a:pPr lvl="1"/>
            <a:r>
              <a:rPr lang="en-US" dirty="0"/>
              <a:t>Fast numerical computations (matrix math)</a:t>
            </a:r>
          </a:p>
          <a:p>
            <a:pPr lvl="1"/>
            <a:r>
              <a:rPr lang="en-US" dirty="0"/>
              <a:t>High-level math functions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D26DDD-477A-4C46-88AF-4FBF2F9F0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4FAB73BC-B049-4115-A692-8D63A059BFB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6028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109A9-6098-436C-87F7-406170622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Mathematical operators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E35249-2309-4EA0-9074-788F2CF52C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Arithmetic operations are element-wise</a:t>
            </a:r>
          </a:p>
          <a:p>
            <a:r>
              <a:rPr lang="en-US" dirty="0"/>
              <a:t>Logical operator return a bool array</a:t>
            </a:r>
          </a:p>
          <a:p>
            <a:r>
              <a:rPr lang="en-US" dirty="0"/>
              <a:t>In place operations modify the array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2054" name="Picture 6" descr="https://i.gyazo.com/509018a5a2bcc538b7cca770d10583f2.png">
            <a:extLst>
              <a:ext uri="{FF2B5EF4-FFF2-40B4-BE49-F238E27FC236}">
                <a16:creationId xmlns:a16="http://schemas.microsoft.com/office/drawing/2014/main" id="{9CDF5429-6E48-473C-AA7B-B98FDC023F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2422" y="3853433"/>
            <a:ext cx="8595360" cy="2615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FF6569-12B9-4B6C-B423-E50954A32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4FAB73BC-B049-4115-A692-8D63A059BFB8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4231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109A9-6098-436C-87F7-406170622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Mathematical operators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E35249-2309-4EA0-9074-788F2CF52C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Arithmetic operations are element-wise</a:t>
            </a:r>
          </a:p>
          <a:p>
            <a:r>
              <a:rPr lang="en-US" b="1" dirty="0"/>
              <a:t>Logical operator return a bool array</a:t>
            </a:r>
          </a:p>
          <a:p>
            <a:r>
              <a:rPr lang="en-US" dirty="0"/>
              <a:t>In place operations modify the array</a:t>
            </a:r>
          </a:p>
        </p:txBody>
      </p:sp>
      <p:pic>
        <p:nvPicPr>
          <p:cNvPr id="4" name="Picture 4" descr="https://i.gyazo.com/00fecd0f78c51b89cbfbebc8345213ec.png">
            <a:extLst>
              <a:ext uri="{FF2B5EF4-FFF2-40B4-BE49-F238E27FC236}">
                <a16:creationId xmlns:a16="http://schemas.microsoft.com/office/drawing/2014/main" id="{9E39EEA0-9085-42AC-81BC-2CE42C8CBA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1306" y="3863354"/>
            <a:ext cx="7316492" cy="2605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C847E8-DF0A-45CF-A95B-EA0D5C537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4FAB73BC-B049-4115-A692-8D63A059BFB8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8895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109A9-6098-436C-87F7-406170622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Mathematical operators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E35249-2309-4EA0-9074-788F2CF52C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Arithmetic operations are element-wise</a:t>
            </a:r>
          </a:p>
          <a:p>
            <a:r>
              <a:rPr lang="en-US" dirty="0"/>
              <a:t>Logical operator return a bool array</a:t>
            </a:r>
          </a:p>
          <a:p>
            <a:r>
              <a:rPr lang="en-US" b="1" dirty="0"/>
              <a:t>In place operations modify the array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0547B5-FD0F-442D-9FCE-3C7EFE08B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4FAB73BC-B049-4115-A692-8D63A059BFB8}" type="slidenum">
              <a:rPr lang="en-US" smtClean="0"/>
              <a:t>22</a:t>
            </a:fld>
            <a:endParaRPr lang="en-US" dirty="0"/>
          </a:p>
        </p:txBody>
      </p:sp>
      <p:pic>
        <p:nvPicPr>
          <p:cNvPr id="5122" name="Picture 2" descr="https://i.gyazo.com/fc48869a67d3070f755bec760d3ae81b.png">
            <a:extLst>
              <a:ext uri="{FF2B5EF4-FFF2-40B4-BE49-F238E27FC236}">
                <a16:creationId xmlns:a16="http://schemas.microsoft.com/office/drawing/2014/main" id="{FA609B51-C12F-403D-9490-4AE5443743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0561" y="3553442"/>
            <a:ext cx="2671762" cy="3127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68975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046CF-D0DF-42EA-B65D-12D9C73A6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Math, upcasting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6CA564-FD33-44FC-9B91-EBDFC381D0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Just as in Python and Java, the result of a math operator is cast to the more general or precise datatype.</a:t>
            </a:r>
          </a:p>
          <a:p>
            <a:pPr marL="0" indent="0">
              <a:buNone/>
            </a:pPr>
            <a:r>
              <a:rPr lang="en-US" dirty="0"/>
              <a:t>	uint64 + uint16 =&gt; uint64</a:t>
            </a:r>
          </a:p>
          <a:p>
            <a:pPr marL="0" indent="0">
              <a:buNone/>
            </a:pPr>
            <a:r>
              <a:rPr lang="en-US" dirty="0"/>
              <a:t>	float32 / int32 =&gt; float32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Warning: upcasting does not prevent overflow/underflow. You must manually cast first.</a:t>
            </a:r>
          </a:p>
          <a:p>
            <a:pPr marL="0" indent="0">
              <a:buNone/>
            </a:pPr>
            <a:r>
              <a:rPr lang="en-US" dirty="0"/>
              <a:t>Use case: images often stored as uint8. You should convert to float32 or float64 before doing math.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6C1733-E4F5-4078-B89B-43BB5C3AB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4FAB73BC-B049-4115-A692-8D63A059BFB8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68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62955-94F5-41E5-8028-CC785B438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Math, universal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D180DA-1E40-4761-A5C5-2CAE24C04A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Also called </a:t>
            </a:r>
            <a:r>
              <a:rPr lang="en-US" dirty="0" err="1"/>
              <a:t>ufuncs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Element-wise</a:t>
            </a:r>
          </a:p>
          <a:p>
            <a:pPr marL="0" indent="0">
              <a:buNone/>
            </a:pPr>
            <a:r>
              <a:rPr lang="en-US" dirty="0"/>
              <a:t>Examples:</a:t>
            </a:r>
          </a:p>
          <a:p>
            <a:pPr lvl="1"/>
            <a:r>
              <a:rPr lang="en-US" dirty="0" err="1"/>
              <a:t>np.exp</a:t>
            </a:r>
            <a:endParaRPr lang="en-US" dirty="0"/>
          </a:p>
          <a:p>
            <a:pPr lvl="1"/>
            <a:r>
              <a:rPr lang="en-US" dirty="0" err="1"/>
              <a:t>np.sqrt</a:t>
            </a:r>
            <a:endParaRPr lang="en-US" dirty="0"/>
          </a:p>
          <a:p>
            <a:pPr lvl="1"/>
            <a:r>
              <a:rPr lang="en-US" dirty="0" err="1"/>
              <a:t>np.sin</a:t>
            </a:r>
            <a:endParaRPr lang="en-US" dirty="0"/>
          </a:p>
          <a:p>
            <a:pPr lvl="1"/>
            <a:r>
              <a:rPr lang="en-US" dirty="0" err="1"/>
              <a:t>np.cos</a:t>
            </a:r>
            <a:endParaRPr lang="en-US" dirty="0"/>
          </a:p>
          <a:p>
            <a:pPr lvl="1"/>
            <a:r>
              <a:rPr lang="en-US" dirty="0" err="1"/>
              <a:t>np.isnan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71EE73-906F-4E48-A791-795B9DD2F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4FAB73BC-B049-4115-A692-8D63A059BFB8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7378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62955-94F5-41E5-8028-CC785B438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Math, universal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D180DA-1E40-4761-A5C5-2CAE24C04A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Also called </a:t>
            </a:r>
            <a:r>
              <a:rPr lang="en-US" dirty="0" err="1"/>
              <a:t>ufuncs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Element-wise</a:t>
            </a:r>
          </a:p>
          <a:p>
            <a:pPr marL="0" indent="0">
              <a:buNone/>
            </a:pPr>
            <a:r>
              <a:rPr lang="en-US" dirty="0"/>
              <a:t>Examples:</a:t>
            </a:r>
          </a:p>
          <a:p>
            <a:pPr lvl="1"/>
            <a:r>
              <a:rPr lang="en-US" dirty="0" err="1"/>
              <a:t>np.exp</a:t>
            </a:r>
            <a:endParaRPr lang="en-US" dirty="0"/>
          </a:p>
          <a:p>
            <a:pPr lvl="1"/>
            <a:r>
              <a:rPr lang="en-US" dirty="0" err="1"/>
              <a:t>np.sqrt</a:t>
            </a:r>
            <a:endParaRPr lang="en-US" dirty="0"/>
          </a:p>
          <a:p>
            <a:pPr lvl="1"/>
            <a:r>
              <a:rPr lang="en-US" dirty="0" err="1"/>
              <a:t>np.sin</a:t>
            </a:r>
            <a:endParaRPr lang="en-US" dirty="0"/>
          </a:p>
          <a:p>
            <a:pPr lvl="1"/>
            <a:r>
              <a:rPr lang="en-US" dirty="0" err="1"/>
              <a:t>np.cos</a:t>
            </a:r>
            <a:endParaRPr lang="en-US" dirty="0"/>
          </a:p>
          <a:p>
            <a:pPr lvl="1"/>
            <a:r>
              <a:rPr lang="en-US" dirty="0" err="1"/>
              <a:t>np.isnan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71EE73-906F-4E48-A791-795B9DD2F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4FAB73BC-B049-4115-A692-8D63A059BFB8}" type="slidenum">
              <a:rPr lang="en-US" smtClean="0"/>
              <a:t>25</a:t>
            </a:fld>
            <a:endParaRPr lang="en-US" dirty="0"/>
          </a:p>
        </p:txBody>
      </p:sp>
      <p:pic>
        <p:nvPicPr>
          <p:cNvPr id="8196" name="Picture 4" descr="https://i.gyazo.com/3c8048a319756e9d63a33dfc2a734f9b.png">
            <a:extLst>
              <a:ext uri="{FF2B5EF4-FFF2-40B4-BE49-F238E27FC236}">
                <a16:creationId xmlns:a16="http://schemas.microsoft.com/office/drawing/2014/main" id="{9A891E8F-E138-44A8-8ABA-46E7038191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9616" y="2347396"/>
            <a:ext cx="3620915" cy="3211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22558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9829A8-3687-423E-8E54-A142B03D0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Indexing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A9F7A8-CCA5-49A9-8B3C-99C2259F06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x[0,0]  	# top-left element</a:t>
            </a:r>
          </a:p>
          <a:p>
            <a:pPr marL="0" indent="0">
              <a:buNone/>
            </a:pP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x[0,-1] 	# first row, last column</a:t>
            </a:r>
          </a:p>
          <a:p>
            <a:pPr marL="0" indent="0">
              <a:buNone/>
            </a:pP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x[0,:]	# first row (many entries)</a:t>
            </a:r>
          </a:p>
          <a:p>
            <a:pPr marL="0" indent="0">
              <a:buNone/>
            </a:pP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x[:,0]	# first column (many entries)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Notes:</a:t>
            </a:r>
          </a:p>
          <a:p>
            <a:pPr lvl="1"/>
            <a:r>
              <a:rPr lang="en-US" dirty="0"/>
              <a:t>Zero-indexing</a:t>
            </a:r>
          </a:p>
          <a:p>
            <a:pPr lvl="1"/>
            <a:r>
              <a:rPr lang="en-US" dirty="0"/>
              <a:t>Multi-dimensional indices are comma-separated (i.e., a tuple)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4BC654-7FE9-4E8A-BAFB-E8869D3BC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4FAB73BC-B049-4115-A692-8D63A059BFB8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6823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9E4807-290B-4611-A3D4-F318CE40F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Slicing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5D63D1-B938-4081-939F-07E76E7161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2" y="1828800"/>
            <a:ext cx="9519542" cy="435133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Syntax: </a:t>
            </a:r>
            <a:r>
              <a:rPr lang="en-US" dirty="0" err="1"/>
              <a:t>start:stop:step</a:t>
            </a:r>
            <a:endParaRPr lang="en-US" dirty="0"/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a = list(range(10)) 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a[:3] # indices 0, 1, 2 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a[-3:] # indices 7, 8, 9 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a[3:8:2] # indices 3, 5, 7 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a[4:1:-1] # indices 4, 3, 2 (this one is tricky)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61B666-6E37-4E9E-9A65-B416B9EE2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4FAB73BC-B049-4115-A692-8D63A059BFB8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8242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16200-7B6F-4224-AFAA-543BD0987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Axes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9EF8E2-764C-4799-9045-BA2E65679A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a.sum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# sum all entries </a:t>
            </a: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a.sum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(axis=0) # sum over rows </a:t>
            </a: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a.sum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(axis=1) # sum over columns</a:t>
            </a: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a.sum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(axis=1,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keepdims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=True)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Use the axis parameter to control which axis NumPy operates on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Typically, the axis specified will disappear, </a:t>
            </a:r>
            <a:r>
              <a:rPr lang="en-US" dirty="0" err="1"/>
              <a:t>keepdims</a:t>
            </a:r>
            <a:r>
              <a:rPr lang="en-US" dirty="0"/>
              <a:t> keeps all dimensions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32AD18-4618-46CD-A602-65A6BD341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4FAB73BC-B049-4115-A692-8D63A059BFB8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47148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2DAAF-D363-4ABA-8BD7-5C4A6287B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Broadcasting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BB2C8C-B6CC-4270-998B-BA9BD15900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 = a + 1 # add one to every element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When operating on multiple arrays, broadcasting rules are used.</a:t>
            </a:r>
          </a:p>
          <a:p>
            <a:pPr marL="0" indent="0">
              <a:buNone/>
            </a:pPr>
            <a:r>
              <a:rPr lang="en-US" dirty="0"/>
              <a:t>Each dimension must match, from right-to-left </a:t>
            </a:r>
          </a:p>
          <a:p>
            <a:pPr marL="514350" indent="-514350">
              <a:buAutoNum type="arabicPeriod"/>
            </a:pPr>
            <a:r>
              <a:rPr lang="en-US" dirty="0"/>
              <a:t>Dimensions of size 1 will broadcast (as if the value was repeated). </a:t>
            </a:r>
          </a:p>
          <a:p>
            <a:pPr marL="514350" indent="-514350">
              <a:buAutoNum type="arabicPeriod"/>
            </a:pPr>
            <a:r>
              <a:rPr lang="en-US" dirty="0"/>
              <a:t>Otherwise, the dimension must have the same shape. </a:t>
            </a:r>
          </a:p>
          <a:p>
            <a:pPr marL="514350" indent="-514350">
              <a:buAutoNum type="arabicPeriod"/>
            </a:pPr>
            <a:r>
              <a:rPr lang="en-US" dirty="0"/>
              <a:t>Extra dimensions of size 1 are added to the left as needed.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AE2C5B-95B2-4CDB-8B13-FFC0C14CA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4FAB73BC-B049-4115-A692-8D63A059BFB8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509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1F23F4-2CD7-4725-927B-9B6C6CB5C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we need </a:t>
            </a:r>
            <a:r>
              <a:rPr lang="en-US" dirty="0" err="1"/>
              <a:t>NumPy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378C65-5C46-4F2B-A0C7-54F9548E3E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2" y="1820863"/>
            <a:ext cx="8595360" cy="435133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Let’s see for ourselves!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1C0748-FB0C-4E27-AF6A-2B327B8C9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4FAB73BC-B049-4115-A692-8D63A059BFB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44721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54496-11C4-4518-A4F5-F37179853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Broadcasting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28557E-669F-4F52-9539-F61FE7F331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Suppose we want to add a color value to an image</a:t>
            </a:r>
          </a:p>
          <a:p>
            <a:pPr marL="0" indent="0">
              <a:buNone/>
            </a:pPr>
            <a:r>
              <a:rPr lang="en-US" dirty="0" err="1"/>
              <a:t>a.shape</a:t>
            </a:r>
            <a:r>
              <a:rPr lang="en-US" dirty="0"/>
              <a:t> is 100, 200, 3 </a:t>
            </a:r>
          </a:p>
          <a:p>
            <a:pPr marL="0" indent="0">
              <a:buNone/>
            </a:pPr>
            <a:r>
              <a:rPr lang="en-US" dirty="0" err="1"/>
              <a:t>b.shape</a:t>
            </a:r>
            <a:r>
              <a:rPr lang="en-US" dirty="0"/>
              <a:t> is 3 </a:t>
            </a:r>
          </a:p>
          <a:p>
            <a:pPr marL="0" indent="0">
              <a:buNone/>
            </a:pPr>
            <a:r>
              <a:rPr lang="en-US" dirty="0"/>
              <a:t>a + b will pad b with two extra dimensions so it has an effective shape of 1 x 1 x 3. </a:t>
            </a:r>
          </a:p>
          <a:p>
            <a:pPr marL="0" indent="0">
              <a:buNone/>
            </a:pPr>
            <a:r>
              <a:rPr lang="en-US" dirty="0"/>
              <a:t>So, the addition will broadcast over the first and second dimensions.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C08729-C4C4-4348-A3BF-6189BC41B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4FAB73BC-B049-4115-A692-8D63A059BFB8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56210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FAAFED-09AE-4DC6-85EF-374A5D788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Broadcasting failures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2CFCED-CA8D-40E6-B1B8-6FC2C63B3B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If </a:t>
            </a:r>
            <a:r>
              <a:rPr lang="en-US" dirty="0" err="1"/>
              <a:t>a.shape</a:t>
            </a:r>
            <a:r>
              <a:rPr lang="en-US" dirty="0"/>
              <a:t> is 100, 200, 3 but </a:t>
            </a:r>
            <a:r>
              <a:rPr lang="en-US" dirty="0" err="1"/>
              <a:t>b.shape</a:t>
            </a:r>
            <a:r>
              <a:rPr lang="en-US" dirty="0"/>
              <a:t> is 4 then a + b will fail. The trailing dimensions must have the same shape (or be 1)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225938-D151-4AEC-9621-644BB6534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4FAB73BC-B049-4115-A692-8D63A059BFB8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419939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F8507-3FD5-23EB-B368-5BD49A8E04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9192" y="2758440"/>
            <a:ext cx="3538728" cy="807402"/>
          </a:xfrm>
        </p:spPr>
        <p:txBody>
          <a:bodyPr/>
          <a:lstStyle/>
          <a:p>
            <a:r>
              <a:rPr lang="en-US" dirty="0"/>
              <a:t>Thank You</a:t>
            </a:r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E561BC-6C49-4AB9-CF0A-9D7F5D6F2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253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B137F6-5CF7-4B32-A1C6-65C50A981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we need NumPy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2094CE-5002-4591-8979-8EC0CB4D14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Python does numerical computations slowly.</a:t>
            </a:r>
          </a:p>
          <a:p>
            <a:r>
              <a:rPr lang="en-US" dirty="0"/>
              <a:t>1000 x 1000 matrix multiply</a:t>
            </a:r>
          </a:p>
          <a:p>
            <a:pPr lvl="1"/>
            <a:r>
              <a:rPr lang="en-US" dirty="0"/>
              <a:t>Python triple loop takes &gt; 10 min.</a:t>
            </a:r>
          </a:p>
          <a:p>
            <a:pPr lvl="1"/>
            <a:r>
              <a:rPr lang="en-US" dirty="0" err="1"/>
              <a:t>Numpy</a:t>
            </a:r>
            <a:r>
              <a:rPr lang="en-US" dirty="0"/>
              <a:t> takes ~0.03 seconds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3BCF1E-16BA-47A7-8C5B-097487F29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4FAB73BC-B049-4115-A692-8D63A059BFB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746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098B4A-134A-4B13-83C8-B59995B2B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NumPy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93880A-609B-4481-8F2D-A51B80B82D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Arrays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Shaping and transposition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Mathematical Operations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Indexing and slicing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Broadcasting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58959C-82A3-41EB-86B6-F61D11293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4FAB73BC-B049-4115-A692-8D63A059BFB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67431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97222-89A6-498E-A428-31CBD5343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A156A5-7BDF-4157-8103-16AE00F46C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61872" y="1828801"/>
            <a:ext cx="4480560" cy="20269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Structured lists of numbers.</a:t>
            </a:r>
          </a:p>
          <a:p>
            <a:r>
              <a:rPr lang="en-US" b="1" dirty="0"/>
              <a:t>Vectors </a:t>
            </a:r>
          </a:p>
          <a:p>
            <a:r>
              <a:rPr lang="en-US" b="1" dirty="0"/>
              <a:t>Matrices</a:t>
            </a:r>
          </a:p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47C20A6C-444A-4107-8DD7-8F9162F28534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en-US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32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3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3200" b="0" i="1" smtClean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m:rPr>
                                        <m:brk m:alnAt="7"/>
                                      </m:rPr>
                                      <a:rPr lang="en-US" sz="32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3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3200" b="0" i="1" smtClean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sz="3200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3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3200" b="0" i="1" smtClean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sz="3200" b="0" i="1" smtClean="0">
                                        <a:latin typeface="Cambria Math" panose="02040503050406030204" pitchFamily="18" charset="0"/>
                                      </a:rPr>
                                      <m:t>𝑧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3200" dirty="0"/>
              </a:p>
              <a:p>
                <a:pPr marL="0" indent="0">
                  <a:buNone/>
                </a:pPr>
                <a:endParaRPr lang="en-US" sz="32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32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3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32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m:rPr>
                                        <m:brk m:alnAt="7"/>
                                      </m:rPr>
                                      <a:rPr lang="en-US" sz="32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US" sz="32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 sz="3200" i="1" smtClean="0">
                                    <a:latin typeface="Cambria Math" panose="02040503050406030204" pitchFamily="18" charset="0"/>
                                  </a:rPr>
                                  <m:t>⋯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sz="3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32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sz="32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US" sz="32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sz="320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sz="3200" i="1" smtClean="0">
                                    <a:latin typeface="Cambria Math" panose="02040503050406030204" pitchFamily="18" charset="0"/>
                                  </a:rPr>
                                  <m:t>⋱</m:t>
                                </m:r>
                              </m:e>
                              <m:e>
                                <m:r>
                                  <a:rPr lang="en-US" sz="320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3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32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sz="3200" b="0" i="1" smtClean="0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  <m:r>
                                      <a:rPr lang="en-US" sz="32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 sz="3200" i="1" smtClean="0">
                                    <a:latin typeface="Cambria Math" panose="02040503050406030204" pitchFamily="18" charset="0"/>
                                  </a:rPr>
                                  <m:t>⋯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sz="3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32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sz="3200" b="0" i="1" smtClean="0">
                                        <a:latin typeface="Cambria Math" panose="02040503050406030204" pitchFamily="18" charset="0"/>
                                      </a:rPr>
                                      <m:t>𝑚𝑛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47C20A6C-444A-4107-8DD7-8F9162F2853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0338AB-1186-4DFC-8E5B-AE743C478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4FAB73BC-B049-4115-A692-8D63A059BFB8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1508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21BCD2-5531-413A-800D-06D65B877D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Arrays, Basic Properties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52E614-9946-4668-B9D5-7DD0CC6DBB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2" y="1828800"/>
            <a:ext cx="10699756" cy="43513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numpy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as np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a =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np.array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([[1,2,3],[4,5,6]],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dtype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=np.float32)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print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a.ndim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a.shape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a.dtype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>
              <a:buNone/>
            </a:pPr>
            <a:endParaRPr lang="en-US" sz="24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Arrays can have any number of dimensions, including zero (a scalar).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Arrays are typed: np.uint8, np.int64, np.float32, np.float64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Arrays are dense. Each element of the array exists and has the same type.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A32C77-5F41-4963-9EC3-296EF5336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4FAB73BC-B049-4115-A692-8D63A059BFB8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9239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C3A89D-B04F-4FF7-B864-B3F9BBFBE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Arrays, creation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6060F4-F2F0-4A93-BA3A-8F21AA583A8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/>
              <a:t>np.ones</a:t>
            </a:r>
            <a:r>
              <a:rPr lang="en-US" dirty="0"/>
              <a:t>, </a:t>
            </a:r>
            <a:r>
              <a:rPr lang="en-US" dirty="0" err="1"/>
              <a:t>np.zeros</a:t>
            </a:r>
            <a:endParaRPr lang="en-US" dirty="0"/>
          </a:p>
          <a:p>
            <a:r>
              <a:rPr lang="en-US" dirty="0" err="1"/>
              <a:t>np.arange</a:t>
            </a:r>
            <a:endParaRPr lang="en-US" dirty="0"/>
          </a:p>
          <a:p>
            <a:r>
              <a:rPr lang="en-US" dirty="0" err="1"/>
              <a:t>np.concatenate</a:t>
            </a:r>
            <a:endParaRPr lang="en-US" dirty="0"/>
          </a:p>
          <a:p>
            <a:r>
              <a:rPr lang="en-US" dirty="0" err="1"/>
              <a:t>np.astype</a:t>
            </a:r>
            <a:endParaRPr lang="en-US" dirty="0"/>
          </a:p>
          <a:p>
            <a:r>
              <a:rPr lang="en-US" dirty="0" err="1"/>
              <a:t>np.zeros_like</a:t>
            </a:r>
            <a:r>
              <a:rPr lang="en-US" dirty="0"/>
              <a:t>, </a:t>
            </a:r>
            <a:r>
              <a:rPr lang="en-US" dirty="0" err="1"/>
              <a:t>np.ones_like</a:t>
            </a:r>
            <a:endParaRPr lang="en-US" dirty="0"/>
          </a:p>
          <a:p>
            <a:r>
              <a:rPr lang="en-US" dirty="0" err="1"/>
              <a:t>np.random.random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2BDAD6-95E3-4304-9D59-B68617B68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4FAB73BC-B049-4115-A692-8D63A059BFB8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2292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C3A89D-B04F-4FF7-B864-B3F9BBFBE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Arrays, creation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6060F4-F2F0-4A93-BA3A-8F21AA583A8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 err="1"/>
              <a:t>np.ones</a:t>
            </a:r>
            <a:r>
              <a:rPr lang="en-US" b="1" dirty="0"/>
              <a:t>, </a:t>
            </a:r>
            <a:r>
              <a:rPr lang="en-US" b="1" dirty="0" err="1"/>
              <a:t>np.zeros</a:t>
            </a:r>
            <a:endParaRPr lang="en-US" b="1" dirty="0"/>
          </a:p>
          <a:p>
            <a:r>
              <a:rPr lang="en-US" dirty="0" err="1"/>
              <a:t>np.arange</a:t>
            </a:r>
            <a:endParaRPr lang="en-US" dirty="0"/>
          </a:p>
          <a:p>
            <a:r>
              <a:rPr lang="en-US" dirty="0" err="1"/>
              <a:t>np.concatenate</a:t>
            </a:r>
            <a:endParaRPr lang="en-US" dirty="0"/>
          </a:p>
          <a:p>
            <a:r>
              <a:rPr lang="en-US" dirty="0" err="1"/>
              <a:t>np.astype</a:t>
            </a:r>
            <a:endParaRPr lang="en-US" dirty="0"/>
          </a:p>
          <a:p>
            <a:r>
              <a:rPr lang="en-US" dirty="0" err="1"/>
              <a:t>np.zeros_like</a:t>
            </a:r>
            <a:r>
              <a:rPr lang="en-US" dirty="0"/>
              <a:t>, </a:t>
            </a:r>
            <a:r>
              <a:rPr lang="en-US" dirty="0" err="1"/>
              <a:t>np.ones_like</a:t>
            </a:r>
            <a:endParaRPr lang="en-US" dirty="0"/>
          </a:p>
          <a:p>
            <a:r>
              <a:rPr lang="en-US" dirty="0" err="1"/>
              <a:t>np.random.random</a:t>
            </a:r>
            <a:endParaRPr lang="en-US" dirty="0"/>
          </a:p>
        </p:txBody>
      </p:sp>
      <p:pic>
        <p:nvPicPr>
          <p:cNvPr id="2050" name="Picture 2" descr="https://i.gyazo.com/ab7c9b4e16c8a76d8dc7704d30051267.png">
            <a:extLst>
              <a:ext uri="{FF2B5EF4-FFF2-40B4-BE49-F238E27FC236}">
                <a16:creationId xmlns:a16="http://schemas.microsoft.com/office/drawing/2014/main" id="{4E5B0FD0-66E1-4D88-AE87-FFD566AA0188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7476" y="1910106"/>
            <a:ext cx="5457036" cy="989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i.gyazo.com/155ad9075990c94c1e98b750d365d49a.png">
            <a:extLst>
              <a:ext uri="{FF2B5EF4-FFF2-40B4-BE49-F238E27FC236}">
                <a16:creationId xmlns:a16="http://schemas.microsoft.com/office/drawing/2014/main" id="{F8350C03-9BBC-461B-8603-1E1869FA1D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9453" y="3316084"/>
            <a:ext cx="5400675" cy="2447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D2687B-855C-4168-B171-855746B25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4FAB73BC-B049-4115-A692-8D63A059BFB8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563449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1346</TotalTime>
  <Words>1145</Words>
  <Application>Microsoft Office PowerPoint</Application>
  <PresentationFormat>Widescreen</PresentationFormat>
  <Paragraphs>222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9" baseType="lpstr">
      <vt:lpstr>Arial</vt:lpstr>
      <vt:lpstr>Calibri</vt:lpstr>
      <vt:lpstr>Cambria Math</vt:lpstr>
      <vt:lpstr>Century Schoolbook</vt:lpstr>
      <vt:lpstr>Courier New</vt:lpstr>
      <vt:lpstr>Wingdings 2</vt:lpstr>
      <vt:lpstr>View</vt:lpstr>
      <vt:lpstr>Numpy </vt:lpstr>
      <vt:lpstr>What is Numpy?</vt:lpstr>
      <vt:lpstr>Why do we need NumPy</vt:lpstr>
      <vt:lpstr>Why do we need NumPy</vt:lpstr>
      <vt:lpstr>NumPy Overview</vt:lpstr>
      <vt:lpstr>Arrays</vt:lpstr>
      <vt:lpstr>Arrays, Basic Properties</vt:lpstr>
      <vt:lpstr>Arrays, creation</vt:lpstr>
      <vt:lpstr>Arrays, creation</vt:lpstr>
      <vt:lpstr>Arrays, creation</vt:lpstr>
      <vt:lpstr>Arrays, creation</vt:lpstr>
      <vt:lpstr>Arrays, creation</vt:lpstr>
      <vt:lpstr>Arrays, creation</vt:lpstr>
      <vt:lpstr>Arrays, creation</vt:lpstr>
      <vt:lpstr>Arrays, creation</vt:lpstr>
      <vt:lpstr>Arrays, danger zone</vt:lpstr>
      <vt:lpstr>Shaping</vt:lpstr>
      <vt:lpstr>Transposition</vt:lpstr>
      <vt:lpstr>Mathematical operators</vt:lpstr>
      <vt:lpstr>Mathematical operators</vt:lpstr>
      <vt:lpstr>Mathematical operators</vt:lpstr>
      <vt:lpstr>Mathematical operators</vt:lpstr>
      <vt:lpstr>Math, upcasting</vt:lpstr>
      <vt:lpstr>Math, universal functions</vt:lpstr>
      <vt:lpstr>Math, universal functions</vt:lpstr>
      <vt:lpstr>Indexing</vt:lpstr>
      <vt:lpstr>Python Slicing</vt:lpstr>
      <vt:lpstr>Axes</vt:lpstr>
      <vt:lpstr>Broadcasting</vt:lpstr>
      <vt:lpstr>Broadcasting example</vt:lpstr>
      <vt:lpstr>Broadcasting failures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Numpy and Scipy</dc:title>
  <dc:creator>Jimmy Briggs</dc:creator>
  <cp:lastModifiedBy>Suresh Sanampudi</cp:lastModifiedBy>
  <cp:revision>61</cp:revision>
  <dcterms:created xsi:type="dcterms:W3CDTF">2018-02-04T03:42:23Z</dcterms:created>
  <dcterms:modified xsi:type="dcterms:W3CDTF">2022-10-26T12:18:24Z</dcterms:modified>
</cp:coreProperties>
</file>