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19" r:id="rId25"/>
    <p:sldId id="320" r:id="rId26"/>
    <p:sldId id="283" r:id="rId27"/>
    <p:sldId id="284" r:id="rId28"/>
    <p:sldId id="285" r:id="rId29"/>
    <p:sldId id="286" r:id="rId30"/>
    <p:sldId id="287" r:id="rId31"/>
    <p:sldId id="288" r:id="rId32"/>
    <p:sldId id="321" r:id="rId33"/>
    <p:sldId id="322" r:id="rId34"/>
    <p:sldId id="323" r:id="rId35"/>
    <p:sldId id="324" r:id="rId36"/>
    <p:sldId id="325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26" r:id="rId54"/>
    <p:sldId id="327" r:id="rId5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5" d="100"/>
          <a:sy n="105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4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21064"/>
          <a:stretch/>
        </p:blipFill>
        <p:spPr>
          <a:xfrm>
            <a:off x="776514" y="856343"/>
            <a:ext cx="7764080" cy="343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5957"/>
          <a:stretch/>
        </p:blipFill>
        <p:spPr>
          <a:xfrm>
            <a:off x="1284513" y="863600"/>
            <a:ext cx="6521979" cy="308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137"/>
          <a:stretch/>
        </p:blipFill>
        <p:spPr>
          <a:xfrm>
            <a:off x="1045028" y="660400"/>
            <a:ext cx="6737489" cy="333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137"/>
          <a:stretch/>
        </p:blipFill>
        <p:spPr>
          <a:xfrm>
            <a:off x="1531258" y="1066976"/>
            <a:ext cx="6194025" cy="3062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5450" b="8529"/>
          <a:stretch/>
        </p:blipFill>
        <p:spPr>
          <a:xfrm>
            <a:off x="1865086" y="935259"/>
            <a:ext cx="5682343" cy="3459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137"/>
          <a:stretch/>
        </p:blipFill>
        <p:spPr>
          <a:xfrm>
            <a:off x="1190171" y="740228"/>
            <a:ext cx="6502400" cy="321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3622"/>
          <a:stretch/>
        </p:blipFill>
        <p:spPr>
          <a:xfrm>
            <a:off x="1480457" y="1048721"/>
            <a:ext cx="6553199" cy="318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925"/>
          <a:stretch/>
        </p:blipFill>
        <p:spPr>
          <a:xfrm>
            <a:off x="1415143" y="892628"/>
            <a:ext cx="6443030" cy="319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590"/>
          <a:stretch/>
        </p:blipFill>
        <p:spPr>
          <a:xfrm>
            <a:off x="1400628" y="878114"/>
            <a:ext cx="6504904" cy="330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137"/>
          <a:stretch/>
        </p:blipFill>
        <p:spPr>
          <a:xfrm>
            <a:off x="1110343" y="769257"/>
            <a:ext cx="6076950" cy="300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4853" b="4284"/>
          <a:stretch/>
        </p:blipFill>
        <p:spPr>
          <a:xfrm>
            <a:off x="1335314" y="595086"/>
            <a:ext cx="5900057" cy="373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9353"/>
          <a:stretch/>
        </p:blipFill>
        <p:spPr>
          <a:xfrm>
            <a:off x="1037771" y="943429"/>
            <a:ext cx="6780594" cy="307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3198"/>
          <a:stretch/>
        </p:blipFill>
        <p:spPr>
          <a:xfrm>
            <a:off x="1255487" y="689428"/>
            <a:ext cx="6676570" cy="326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137"/>
          <a:stretch/>
        </p:blipFill>
        <p:spPr>
          <a:xfrm>
            <a:off x="1291770" y="725714"/>
            <a:ext cx="6444343" cy="318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076"/>
          <a:stretch/>
        </p:blipFill>
        <p:spPr>
          <a:xfrm>
            <a:off x="1197429" y="907143"/>
            <a:ext cx="6076950" cy="304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925"/>
          <a:stretch/>
        </p:blipFill>
        <p:spPr>
          <a:xfrm>
            <a:off x="928914" y="645886"/>
            <a:ext cx="6823753" cy="3381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661987"/>
            <a:ext cx="61912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723900"/>
            <a:ext cx="63912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3897" b="3648"/>
          <a:stretch/>
        </p:blipFill>
        <p:spPr>
          <a:xfrm>
            <a:off x="1611086" y="696686"/>
            <a:ext cx="5232400" cy="329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3300" b="8317"/>
          <a:stretch/>
        </p:blipFill>
        <p:spPr>
          <a:xfrm>
            <a:off x="1734457" y="834571"/>
            <a:ext cx="5268686" cy="313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9718" b="8529"/>
          <a:stretch/>
        </p:blipFill>
        <p:spPr>
          <a:xfrm>
            <a:off x="1393372" y="1001485"/>
            <a:ext cx="5486400" cy="312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3411"/>
          <a:stretch/>
        </p:blipFill>
        <p:spPr>
          <a:xfrm>
            <a:off x="1574800" y="965202"/>
            <a:ext cx="6076950" cy="2960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5957"/>
          <a:stretch/>
        </p:blipFill>
        <p:spPr>
          <a:xfrm>
            <a:off x="805541" y="616858"/>
            <a:ext cx="7611531" cy="359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076"/>
          <a:stretch/>
        </p:blipFill>
        <p:spPr>
          <a:xfrm>
            <a:off x="1168398" y="856343"/>
            <a:ext cx="6555563" cy="328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439"/>
          <a:stretch/>
        </p:blipFill>
        <p:spPr>
          <a:xfrm>
            <a:off x="1248229" y="551543"/>
            <a:ext cx="6451358" cy="325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685800"/>
            <a:ext cx="6438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04862"/>
            <a:ext cx="64674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871537"/>
            <a:ext cx="6029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700087"/>
            <a:ext cx="64484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681037"/>
            <a:ext cx="62960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864"/>
          <a:stretch/>
        </p:blipFill>
        <p:spPr>
          <a:xfrm>
            <a:off x="1654628" y="841829"/>
            <a:ext cx="6316435" cy="3168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864"/>
          <a:stretch/>
        </p:blipFill>
        <p:spPr>
          <a:xfrm>
            <a:off x="1015999" y="566057"/>
            <a:ext cx="6916145" cy="3468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4614" b="4496"/>
          <a:stretch/>
        </p:blipFill>
        <p:spPr>
          <a:xfrm>
            <a:off x="1758565" y="551544"/>
            <a:ext cx="5730805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4471"/>
          <a:stretch/>
        </p:blipFill>
        <p:spPr>
          <a:xfrm>
            <a:off x="1204685" y="747487"/>
            <a:ext cx="7042022" cy="338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5092" b="4496"/>
          <a:stretch/>
        </p:blipFill>
        <p:spPr>
          <a:xfrm>
            <a:off x="1400628" y="457199"/>
            <a:ext cx="6146799" cy="389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4853" b="4709"/>
          <a:stretch/>
        </p:blipFill>
        <p:spPr>
          <a:xfrm>
            <a:off x="1603829" y="544286"/>
            <a:ext cx="5653314" cy="356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5330" b="4496"/>
          <a:stretch/>
        </p:blipFill>
        <p:spPr>
          <a:xfrm>
            <a:off x="1458685" y="595085"/>
            <a:ext cx="5936343" cy="376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5928" b="6619"/>
          <a:stretch/>
        </p:blipFill>
        <p:spPr>
          <a:xfrm>
            <a:off x="1944914" y="725714"/>
            <a:ext cx="5203372" cy="325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5808" b="7256"/>
          <a:stretch/>
        </p:blipFill>
        <p:spPr>
          <a:xfrm>
            <a:off x="1632858" y="689429"/>
            <a:ext cx="5979885" cy="370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5689" b="6831"/>
          <a:stretch/>
        </p:blipFill>
        <p:spPr>
          <a:xfrm>
            <a:off x="1807029" y="1001486"/>
            <a:ext cx="5123542" cy="318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4614" b="6407"/>
          <a:stretch/>
        </p:blipFill>
        <p:spPr>
          <a:xfrm>
            <a:off x="1582057" y="831740"/>
            <a:ext cx="5617028" cy="346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4734" b="6407"/>
          <a:stretch/>
        </p:blipFill>
        <p:spPr>
          <a:xfrm>
            <a:off x="1756228" y="827314"/>
            <a:ext cx="5711372" cy="3527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227"/>
          <a:stretch/>
        </p:blipFill>
        <p:spPr>
          <a:xfrm>
            <a:off x="1872343" y="834572"/>
            <a:ext cx="6208172" cy="313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741"/>
          <a:stretch/>
        </p:blipFill>
        <p:spPr>
          <a:xfrm>
            <a:off x="1197427" y="689428"/>
            <a:ext cx="6543319" cy="336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5108"/>
          <a:stretch/>
        </p:blipFill>
        <p:spPr>
          <a:xfrm>
            <a:off x="783772" y="645886"/>
            <a:ext cx="7413878" cy="354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166"/>
          <a:stretch/>
        </p:blipFill>
        <p:spPr>
          <a:xfrm>
            <a:off x="1277256" y="834571"/>
            <a:ext cx="6076950" cy="310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439"/>
          <a:stretch/>
        </p:blipFill>
        <p:spPr>
          <a:xfrm>
            <a:off x="1451428" y="711202"/>
            <a:ext cx="6076950" cy="306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803"/>
          <a:stretch/>
        </p:blipFill>
        <p:spPr>
          <a:xfrm>
            <a:off x="1357086" y="725715"/>
            <a:ext cx="6076950" cy="308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789556"/>
            <a:ext cx="7772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200" dirty="0" err="1">
                <a:solidFill>
                  <a:srgbClr val="000000"/>
                </a:solidFill>
                <a:latin typeface="inherit"/>
              </a:rPr>
              <a:t>Mastercard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Inc. (stylized as MasterCard from 1979 to 2016 and MasterCard since 2016) is an American multinational financial services corporation headquartered in the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Mastercard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International Global Headquarters in Purchase, New York. </a:t>
            </a:r>
            <a:endParaRPr lang="en-US" sz="1200" dirty="0" smtClean="0">
              <a:solidFill>
                <a:srgbClr val="000000"/>
              </a:solidFill>
              <a:latin typeface="inherit"/>
            </a:endParaRPr>
          </a:p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000000"/>
              </a:solidFill>
              <a:latin typeface="inherit"/>
            </a:endParaRPr>
          </a:p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00000"/>
                </a:solidFill>
                <a:latin typeface="inherit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Global Operations Headquarters is located in O'Fallon, Missouri, a municipality of St. Charles County, Missouri. Throughout the world, its principal business is to process payments between the banks of merchants and the card-issuing banks or credit unions of the purchasers who use the "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Mastercard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" brand debit, credit, and prepaid cards to make purchases</a:t>
            </a:r>
            <a:r>
              <a:rPr lang="en-US" sz="1200" dirty="0" smtClean="0">
                <a:solidFill>
                  <a:srgbClr val="000000"/>
                </a:solidFill>
                <a:latin typeface="inherit"/>
              </a:rPr>
              <a:t>.</a:t>
            </a:r>
          </a:p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000000"/>
              </a:solidFill>
              <a:latin typeface="inherit"/>
            </a:endParaRPr>
          </a:p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000000"/>
                </a:solidFill>
                <a:latin typeface="inherit"/>
              </a:rPr>
              <a:t>Mastercard</a:t>
            </a:r>
            <a:r>
              <a:rPr lang="en-US" sz="12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Worldwide has been a publicly traded company since 2006. Prior to its initial public offering,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Mastercard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Worldwide was a cooperative owned by the more than 25,000 financial institutions that issue its branded cards.</a:t>
            </a:r>
          </a:p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200" dirty="0" smtClean="0">
              <a:solidFill>
                <a:srgbClr val="000000"/>
              </a:solidFill>
              <a:latin typeface="inherit"/>
            </a:endParaRPr>
          </a:p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000000"/>
                </a:solidFill>
                <a:latin typeface="inherit"/>
              </a:rPr>
              <a:t>Mastercard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, originally known as Interbank from 1966 to 1969 and Master Charge from 1969 to 1979, was created by an alliance of several regional bank card associations in response to the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BankAmericard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issued by Bank of America, which later became the Visa credit card issued by Visa Inc.</a:t>
            </a:r>
          </a:p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200" dirty="0" smtClean="0">
              <a:solidFill>
                <a:srgbClr val="000000"/>
              </a:solidFill>
              <a:latin typeface="inherit"/>
            </a:endParaRPr>
          </a:p>
          <a:p>
            <a:pPr marL="171450" indent="-171450" algn="just" fontAlgn="base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000000"/>
                </a:solidFill>
                <a:latin typeface="inherit"/>
              </a:rPr>
              <a:t>Mastercard</a:t>
            </a:r>
            <a:r>
              <a:rPr lang="en-US" sz="12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is one of the best performing stocks of the decade of 2011-2020</a:t>
            </a:r>
          </a:p>
          <a:p>
            <a:pPr algn="just"/>
            <a:r>
              <a:rPr lang="en-US" sz="1200" dirty="0"/>
              <a:t/>
            </a:r>
            <a:br>
              <a:rPr lang="en-US" sz="1200" dirty="0"/>
            </a:b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886489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85" y="827403"/>
            <a:ext cx="830217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100" b="1" dirty="0">
                <a:solidFill>
                  <a:srgbClr val="111111"/>
                </a:solidFill>
                <a:latin typeface="SourceSansPro"/>
              </a:rPr>
              <a:t>Volume</a:t>
            </a:r>
            <a:r>
              <a:rPr lang="en-US" sz="1100" dirty="0">
                <a:solidFill>
                  <a:srgbClr val="111111"/>
                </a:solidFill>
                <a:latin typeface="SourceSansPro"/>
              </a:rPr>
              <a:t> is the total amount of trading </a:t>
            </a:r>
            <a:r>
              <a:rPr lang="en-US" sz="1100" dirty="0" smtClean="0">
                <a:solidFill>
                  <a:srgbClr val="111111"/>
                </a:solidFill>
                <a:latin typeface="SourceSansPro"/>
              </a:rPr>
              <a:t>activity</a:t>
            </a:r>
            <a:endParaRPr lang="en-US" sz="1100" dirty="0">
              <a:solidFill>
                <a:srgbClr val="111111"/>
              </a:solidFill>
              <a:latin typeface="SourceSansPro"/>
            </a:endParaRP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100" dirty="0" smtClean="0">
              <a:solidFill>
                <a:srgbClr val="111111"/>
              </a:solidFill>
              <a:latin typeface="SourceSansPro"/>
            </a:endParaRP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111111"/>
                </a:solidFill>
                <a:latin typeface="SourceSansPro"/>
              </a:rPr>
              <a:t>A stock </a:t>
            </a:r>
            <a:r>
              <a:rPr lang="en-US" sz="1100" b="1" dirty="0">
                <a:solidFill>
                  <a:srgbClr val="111111"/>
                </a:solidFill>
                <a:latin typeface="SourceSansPro"/>
              </a:rPr>
              <a:t>dividend</a:t>
            </a:r>
            <a:r>
              <a:rPr lang="en-US" sz="1100" dirty="0">
                <a:solidFill>
                  <a:srgbClr val="111111"/>
                </a:solidFill>
                <a:latin typeface="SourceSansPro"/>
              </a:rPr>
              <a:t> is a payment to shareholders that consists of additional shares rather than cash.</a:t>
            </a: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100" dirty="0">
              <a:solidFill>
                <a:srgbClr val="111111"/>
              </a:solidFill>
              <a:latin typeface="SourceSansPro"/>
            </a:endParaRP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111111"/>
                </a:solidFill>
                <a:latin typeface="SourceSansPro"/>
              </a:rPr>
              <a:t>The distributions are paid in fractions per existing share. For example, if a company issues a stock dividend of 5%, it will pay 0.05 shares for every share owned by a shareholder. The owner of 100 shares would get five additional shares.</a:t>
            </a: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100" dirty="0">
              <a:solidFill>
                <a:srgbClr val="111111"/>
              </a:solidFill>
              <a:latin typeface="SourceSansPro"/>
            </a:endParaRP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100" dirty="0" smtClean="0">
              <a:solidFill>
                <a:srgbClr val="111111"/>
              </a:solidFill>
              <a:latin typeface="SourceSansPro"/>
            </a:endParaRP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100" dirty="0">
              <a:solidFill>
                <a:srgbClr val="111111"/>
              </a:solidFill>
              <a:latin typeface="SourceSansPro"/>
            </a:endParaRP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rgbClr val="111111"/>
                </a:solidFill>
                <a:latin typeface="SourceSansPro"/>
              </a:rPr>
              <a:t>A </a:t>
            </a:r>
            <a:r>
              <a:rPr lang="en-US" sz="1100" b="1" dirty="0">
                <a:solidFill>
                  <a:srgbClr val="111111"/>
                </a:solidFill>
                <a:latin typeface="SourceSansPro"/>
              </a:rPr>
              <a:t>stock split </a:t>
            </a:r>
            <a:r>
              <a:rPr lang="en-US" sz="1100" dirty="0">
                <a:solidFill>
                  <a:srgbClr val="111111"/>
                </a:solidFill>
                <a:latin typeface="SourceSansPro"/>
              </a:rPr>
              <a:t>is a corporate action intended to make the firm’s shares more affordable for average investors. A stock split does not change a company's total </a:t>
            </a:r>
            <a:r>
              <a:rPr lang="en-US" sz="1100" dirty="0">
                <a:latin typeface="SourceSansPro"/>
              </a:rPr>
              <a:t>market capitalization</a:t>
            </a:r>
            <a:r>
              <a:rPr lang="en-US" sz="1100" dirty="0">
                <a:solidFill>
                  <a:srgbClr val="111111"/>
                </a:solidFill>
                <a:latin typeface="SourceSansPro"/>
              </a:rPr>
              <a:t>, but it does affect the company's stock price</a:t>
            </a:r>
            <a:r>
              <a:rPr lang="en-US" sz="1100" dirty="0" smtClean="0">
                <a:solidFill>
                  <a:srgbClr val="111111"/>
                </a:solidFill>
                <a:latin typeface="SourceSansPro"/>
              </a:rPr>
              <a:t>.</a:t>
            </a: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sz="1100" dirty="0" smtClean="0">
              <a:solidFill>
                <a:srgbClr val="111111"/>
              </a:solidFill>
              <a:latin typeface="SourceSansPro"/>
            </a:endParaRPr>
          </a:p>
          <a:p>
            <a:pPr marL="171450" indent="-17145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111111"/>
                </a:solidFill>
                <a:latin typeface="SourceSansPro"/>
              </a:rPr>
              <a:t>Stock split occurs when company divides each current share into multiple new shares in order to boost the stock's liquidity</a:t>
            </a:r>
            <a:r>
              <a:rPr lang="en-US" sz="1100" dirty="0" smtClean="0">
                <a:solidFill>
                  <a:srgbClr val="111111"/>
                </a:solidFill>
                <a:latin typeface="SourceSansPro"/>
              </a:rPr>
              <a:t>.</a:t>
            </a:r>
          </a:p>
          <a:p>
            <a:pPr algn="just"/>
            <a:endParaRPr lang="en-US" sz="1100" dirty="0">
              <a:solidFill>
                <a:srgbClr val="111111"/>
              </a:solidFill>
              <a:latin typeface="SourceSansPro"/>
            </a:endParaRPr>
          </a:p>
          <a:p>
            <a:pPr algn="just"/>
            <a:r>
              <a:rPr lang="en-US" sz="1100" b="1" dirty="0" smtClean="0"/>
              <a:t>Ex:</a:t>
            </a:r>
          </a:p>
          <a:p>
            <a:pPr algn="just"/>
            <a:r>
              <a:rPr lang="en-US" sz="1100" dirty="0" smtClean="0"/>
              <a:t>A </a:t>
            </a:r>
            <a:r>
              <a:rPr lang="en-US" sz="1100" dirty="0"/>
              <a:t>company's board of directors may decide to split the company's stock 3-for-1. Therefore, the company's shares outstanding increase by a multiple of three, while its share price is divided by three. Suppose a stock closed at $300 the day before its stock split. In this case, the closing price is adjusted to $100 ($300 divided by 3) per share to maintain a consistent standard of comparison.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162104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5320"/>
          <a:stretch/>
        </p:blipFill>
        <p:spPr>
          <a:xfrm>
            <a:off x="798285" y="645885"/>
            <a:ext cx="7386766" cy="351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803"/>
          <a:stretch/>
        </p:blipFill>
        <p:spPr>
          <a:xfrm>
            <a:off x="1146628" y="718457"/>
            <a:ext cx="6891976" cy="3497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r="14375" b="5557"/>
          <a:stretch/>
        </p:blipFill>
        <p:spPr>
          <a:xfrm>
            <a:off x="2322383" y="1045029"/>
            <a:ext cx="5101674" cy="316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378"/>
          <a:stretch/>
        </p:blipFill>
        <p:spPr>
          <a:xfrm>
            <a:off x="1045028" y="725715"/>
            <a:ext cx="6745842" cy="343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463</Words>
  <Application>Microsoft Office PowerPoint</Application>
  <PresentationFormat>On-screen Show (16:9)</PresentationFormat>
  <Paragraphs>69</Paragraphs>
  <Slides>54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inherit</vt:lpstr>
      <vt:lpstr>SourceSansPro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Mohan</cp:lastModifiedBy>
  <cp:revision>16</cp:revision>
  <dcterms:created xsi:type="dcterms:W3CDTF">2022-12-27T06:13:43Z</dcterms:created>
  <dcterms:modified xsi:type="dcterms:W3CDTF">2022-12-27T12:49:44Z</dcterms:modified>
</cp:coreProperties>
</file>