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5" r:id="rId2"/>
    <p:sldId id="299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8" r:id="rId11"/>
    <p:sldId id="307" r:id="rId12"/>
    <p:sldId id="309" r:id="rId13"/>
    <p:sldId id="310" r:id="rId14"/>
    <p:sldId id="311" r:id="rId15"/>
    <p:sldId id="313" r:id="rId16"/>
    <p:sldId id="31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41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0BD93-86E8-483A-AB66-8F6ED767B9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72EFE6-5CA5-46BE-B005-22B58DC499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E3E6C1-238C-4E26-B870-C8EC0E24B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0571-63BB-4FEB-BB18-778A85295941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5CC97F-BE49-45CB-89E8-32998363C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CD24EE-C471-43E7-9D91-FE993B203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260A-F52A-4C50-845F-231A272E1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181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13693-4B0D-4B7A-98BB-F73EECE24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DEB6E3-444E-4E8D-87ED-8A2DA3CA62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2DBF34-CB74-4C93-A313-8E3D5CD1D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0571-63BB-4FEB-BB18-778A85295941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93FB4-F37C-4DA2-87F3-B0B0FA2DE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7CC75-A417-4779-99DF-9431FB1D6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260A-F52A-4C50-845F-231A272E1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04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0A597F-BA7E-447C-961D-4821687A39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8E5573-29CF-4820-9A23-545255CC7D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E18806-2042-4C9A-BFFC-B4B323F2A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0571-63BB-4FEB-BB18-778A85295941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673482-5B3F-4F3A-A58E-42F342C0B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1FC795-0BD2-4BFE-A210-41423E87E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260A-F52A-4C50-845F-231A272E1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85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4E872-2110-4E79-BE17-1E2D9DD7E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98393-5BA7-40E2-B991-FDC86E5AD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40E5C1-9C50-41CD-8152-A4A1BB78C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0571-63BB-4FEB-BB18-778A85295941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2EFF2D-FB3F-425A-A79C-6773C01F3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FBEF9-442D-4C1D-B7A5-9D4EA08F9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260A-F52A-4C50-845F-231A272E1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030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84CB6-E367-4FDB-BABF-D942DD391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477A5A-5F25-4F94-B4BA-3156496187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2A4D02-6C1F-493F-BC20-18A8CBC5F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0571-63BB-4FEB-BB18-778A85295941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8BFCD-81B7-41EC-B21C-C50FF865F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70E335-B25B-4D93-B71E-1D6E37DA1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260A-F52A-4C50-845F-231A272E1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71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5CBE8-2D34-4861-AB6E-1AC8812BC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2C69A-351C-452A-AD20-9E85A4E369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8CD897-30BD-46DB-B38D-FCCFE5F32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BCD8AC-7B9F-46AC-A5C9-C1D50DF38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0571-63BB-4FEB-BB18-778A85295941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0D9542-BDFB-4EF3-BF1B-7C572CA07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80D8E6-98E1-4A39-8B5D-E66B763D7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260A-F52A-4C50-845F-231A272E1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467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6F764-6AD1-40DB-AFB1-3B01677CC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8AA89C-911C-4E1A-95E3-69738A955A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B2AA51-E024-45A3-9C19-1FD7657EBC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D8F0C-7A32-44BB-8A07-119FB52940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46B572-3517-40A2-9D77-AC52547FC5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FCBEEE-049B-413B-AF72-687070E79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0571-63BB-4FEB-BB18-778A85295941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1875DB-41D3-47EC-B334-00B242C9F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05907C-6A44-495A-8D8F-91EEB30AA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260A-F52A-4C50-845F-231A272E1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729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E30F0-CACB-4B4A-AF6F-A734BE0EA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F26623-334A-4E37-B00D-E2E6F3D7F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0571-63BB-4FEB-BB18-778A85295941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3B54F5-91CA-41F3-9B4C-F7EDDE9A3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302CD1-8E60-485B-B888-6FB267C9C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260A-F52A-4C50-845F-231A272E1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222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E6C1D9-6F80-4096-9ECF-87DB585BB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0571-63BB-4FEB-BB18-778A85295941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3A1995-258E-4E91-9F5C-07C593F1D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1C6982-E73D-4B3B-98D7-19A456ACB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260A-F52A-4C50-845F-231A272E1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50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9A650-B54D-47C5-AE80-BD59E2EFF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FFA97-F0C1-4030-8141-67CB500942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169E62-5848-4C74-B37C-0B05665401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1FE28D-F7E1-4BA4-AD10-C9915B483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0571-63BB-4FEB-BB18-778A85295941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2F44B4-26F6-4A48-9F58-98D0CC48B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494FFE-0A71-44CF-96B6-593B0271B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260A-F52A-4C50-845F-231A272E1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91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9EC2A-FEA2-4B15-A3C0-148B52A08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0423C3-93E8-4B6B-9B87-53886D3821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5CE188-A6AC-4543-A5F3-CE3622A102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4BCB45-0979-4648-907D-C2F71EF03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80571-63BB-4FEB-BB18-778A85295941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4686A8-0AE4-4F9E-8FD0-A1668A844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C808EF-F049-4B97-8206-299842D37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260A-F52A-4C50-845F-231A272E1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912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A91DF2-794C-449B-B7A9-1E8B37916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152F7F-C70B-46E8-B038-37DE3A5D4D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B62636-F854-463C-8D8C-CD1DAB28F7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80571-63BB-4FEB-BB18-778A85295941}" type="datetimeFigureOut">
              <a:rPr lang="en-US" smtClean="0"/>
              <a:t>10/10/2022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52E7FA-0DEE-4527-A99E-E7531570DF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D11A13-FE19-47DE-9B88-8C9587CE8D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9260A-F52A-4C50-845F-231A272E1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925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docs.python.org/2/library/re.htm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67A801E-749C-E3E9-09B6-4265FC01F979}"/>
              </a:ext>
            </a:extLst>
          </p:cNvPr>
          <p:cNvSpPr txBox="1"/>
          <p:nvPr/>
        </p:nvSpPr>
        <p:spPr>
          <a:xfrm>
            <a:off x="1883369" y="1593749"/>
            <a:ext cx="9309420" cy="10432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i="0" dirty="0">
                <a:solidFill>
                  <a:schemeClr val="accent1">
                    <a:lumMod val="75000"/>
                  </a:schemeClr>
                </a:solidFill>
                <a:effectLst/>
                <a:latin typeface="Cambria" panose="02040503050406030204" pitchFamily="18" charset="0"/>
              </a:rPr>
              <a:t>Jawaharlal Nehru Technological University Hyderabad</a:t>
            </a:r>
          </a:p>
          <a:p>
            <a:pPr algn="ctr">
              <a:lnSpc>
                <a:spcPct val="200000"/>
              </a:lnSpc>
            </a:pPr>
            <a:r>
              <a:rPr lang="en-US" sz="2000" b="1" i="0" dirty="0">
                <a:solidFill>
                  <a:schemeClr val="accent1">
                    <a:lumMod val="75000"/>
                  </a:schemeClr>
                </a:solidFill>
                <a:effectLst/>
                <a:latin typeface="Cambria" panose="02040503050406030204" pitchFamily="18" charset="0"/>
              </a:rPr>
              <a:t>Kukatpally, Hyderabad - 500 085, Telangana, India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097E9EC0-5569-0D88-0B9B-26F68F0BBD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1337" y="761452"/>
            <a:ext cx="771211" cy="832297"/>
          </a:xfrm>
          <a:prstGeom prst="rect">
            <a:avLst/>
          </a:prstGeom>
        </p:spPr>
      </p:pic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4FB514CD-BABF-7FA6-A4DC-7B2C9F501F7B}"/>
              </a:ext>
            </a:extLst>
          </p:cNvPr>
          <p:cNvSpPr txBox="1">
            <a:spLocks/>
          </p:cNvSpPr>
          <p:nvPr/>
        </p:nvSpPr>
        <p:spPr>
          <a:xfrm>
            <a:off x="1495864" y="3219966"/>
            <a:ext cx="9200271" cy="17002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300" dirty="0">
                <a:solidFill>
                  <a:srgbClr val="002060"/>
                </a:solidFill>
              </a:rPr>
              <a:t>Learning Objectives</a:t>
            </a:r>
            <a:r>
              <a:rPr lang="en-US" sz="4400" dirty="0">
                <a:solidFill>
                  <a:srgbClr val="002060"/>
                </a:solidFill>
              </a:rPr>
              <a:t>: </a:t>
            </a:r>
          </a:p>
          <a:p>
            <a:pPr algn="ctr"/>
            <a:r>
              <a:rPr lang="en-US" sz="3600" b="1" dirty="0">
                <a:solidFill>
                  <a:srgbClr val="00206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Regular Expressions</a:t>
            </a:r>
          </a:p>
          <a:p>
            <a:pPr algn="r"/>
            <a:r>
              <a:rPr lang="en-US" sz="2200" dirty="0">
                <a:solidFill>
                  <a:srgbClr val="013CB2"/>
                </a:solidFill>
              </a:rPr>
              <a:t>Part 2, Session 10 , 10 Oct 22</a:t>
            </a:r>
          </a:p>
          <a:p>
            <a:pPr algn="ctr"/>
            <a:endParaRPr lang="en-US" sz="4400" dirty="0">
              <a:solidFill>
                <a:srgbClr val="013CB2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4BE322C-355B-53C6-4832-1CE99FA90625}"/>
              </a:ext>
            </a:extLst>
          </p:cNvPr>
          <p:cNvSpPr txBox="1"/>
          <p:nvPr/>
        </p:nvSpPr>
        <p:spPr>
          <a:xfrm>
            <a:off x="8088924" y="5641588"/>
            <a:ext cx="3730137" cy="70180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b="1" dirty="0">
                <a:solidFill>
                  <a:srgbClr val="013CB2"/>
                </a:solidFill>
                <a:latin typeface="+mj-lt"/>
                <a:ea typeface="+mj-ea"/>
                <a:cs typeface="+mj-cs"/>
              </a:rPr>
              <a:t>Dr N V Ganapathi Raju</a:t>
            </a:r>
          </a:p>
          <a:p>
            <a:pPr algn="ctr">
              <a:spcBef>
                <a:spcPct val="0"/>
              </a:spcBef>
            </a:pPr>
            <a:r>
              <a:rPr lang="en-US" sz="1400" b="1" kern="1200" dirty="0">
                <a:solidFill>
                  <a:srgbClr val="013CB2"/>
                </a:solidFill>
                <a:latin typeface="+mj-lt"/>
                <a:ea typeface="+mj-ea"/>
                <a:cs typeface="+mj-cs"/>
              </a:rPr>
              <a:t>Professor and HOD of IT</a:t>
            </a:r>
          </a:p>
          <a:p>
            <a:pPr algn="ctr">
              <a:spcBef>
                <a:spcPct val="0"/>
              </a:spcBef>
            </a:pPr>
            <a:r>
              <a:rPr lang="en-US" sz="1400" b="1" dirty="0" err="1">
                <a:solidFill>
                  <a:srgbClr val="013CB2"/>
                </a:solidFill>
                <a:latin typeface="+mj-lt"/>
                <a:ea typeface="+mj-ea"/>
                <a:cs typeface="+mj-cs"/>
              </a:rPr>
              <a:t>Gokaraju</a:t>
            </a:r>
            <a:r>
              <a:rPr lang="en-US" sz="1400" b="1" dirty="0">
                <a:solidFill>
                  <a:srgbClr val="013CB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solidFill>
                  <a:srgbClr val="013CB2"/>
                </a:solidFill>
                <a:latin typeface="+mj-lt"/>
                <a:ea typeface="+mj-ea"/>
                <a:cs typeface="+mj-cs"/>
              </a:rPr>
              <a:t>Rangaraju</a:t>
            </a:r>
            <a:r>
              <a:rPr lang="en-US" sz="1400" b="1" dirty="0">
                <a:solidFill>
                  <a:srgbClr val="013CB2"/>
                </a:solidFill>
                <a:latin typeface="+mj-lt"/>
                <a:ea typeface="+mj-ea"/>
                <a:cs typeface="+mj-cs"/>
              </a:rPr>
              <a:t> Institute of </a:t>
            </a:r>
            <a:r>
              <a:rPr lang="en-US" sz="1400" b="1" dirty="0" err="1">
                <a:solidFill>
                  <a:srgbClr val="013CB2"/>
                </a:solidFill>
                <a:latin typeface="+mj-lt"/>
                <a:ea typeface="+mj-ea"/>
                <a:cs typeface="+mj-cs"/>
              </a:rPr>
              <a:t>Eng</a:t>
            </a:r>
            <a:r>
              <a:rPr lang="en-US" sz="1400" b="1" dirty="0">
                <a:solidFill>
                  <a:srgbClr val="013CB2"/>
                </a:solidFill>
                <a:latin typeface="+mj-lt"/>
                <a:ea typeface="+mj-ea"/>
                <a:cs typeface="+mj-cs"/>
              </a:rPr>
              <a:t> and Tech</a:t>
            </a:r>
            <a:endParaRPr lang="en-US" sz="1400" b="1" kern="1200" dirty="0">
              <a:solidFill>
                <a:srgbClr val="013CB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399055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8289716-B237-42DD-89BB-34212753FB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8572" y="786386"/>
            <a:ext cx="10474856" cy="5285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811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1CC7733-EC58-4E47-B7D9-2E3E8881F0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9508" y="681641"/>
            <a:ext cx="9192984" cy="5198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7244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E1CE102-DF04-4007-A04A-62DAEFD9FB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0210" y="41489"/>
            <a:ext cx="8190894" cy="6775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525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24CF1C9-AC71-49BE-9148-E201B3BB7A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5134" y="103627"/>
            <a:ext cx="9929803" cy="6297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5119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0A7F9B4-D765-43EC-8474-41B9F56DD7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306" y="440566"/>
            <a:ext cx="10335420" cy="246640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E2D7C75-CE38-46B3-AD64-53E7A4DCC279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prstClr val="white"/>
            </a:duotone>
          </a:blip>
          <a:stretch>
            <a:fillRect/>
          </a:stretch>
        </p:blipFill>
        <p:spPr>
          <a:xfrm>
            <a:off x="568020" y="3429000"/>
            <a:ext cx="11320762" cy="2349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018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A081A00-41AB-4941-A4FF-992CB8F9FF3B}"/>
              </a:ext>
            </a:extLst>
          </p:cNvPr>
          <p:cNvSpPr/>
          <p:nvPr/>
        </p:nvSpPr>
        <p:spPr>
          <a:xfrm>
            <a:off x="345743" y="802529"/>
            <a:ext cx="6096000" cy="234532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555555"/>
                </a:solidFill>
                <a:latin typeface="Arial" panose="020B0604020202020204" pitchFamily="34" charset="0"/>
              </a:rPr>
              <a:t>1 </a:t>
            </a:r>
            <a:r>
              <a:rPr lang="en-US" sz="2000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module in Python supports regular expressions?</a:t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re</a:t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regex</a:t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en-US" sz="2000" dirty="0" err="1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pyregex</a:t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none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726C62C-AA77-40B5-A5D0-FF52694113A8}"/>
              </a:ext>
            </a:extLst>
          </p:cNvPr>
          <p:cNvSpPr/>
          <p:nvPr/>
        </p:nvSpPr>
        <p:spPr>
          <a:xfrm>
            <a:off x="482220" y="3727210"/>
            <a:ext cx="6096000" cy="235096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Which of the following creates a pattern object?</a:t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000" dirty="0" err="1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re.create</a:t>
            </a:r>
            <a:r>
              <a:rPr lang="en-US" sz="2000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(str)</a:t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000" dirty="0" err="1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re.regex</a:t>
            </a:r>
            <a:r>
              <a:rPr lang="en-US" sz="2000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(str)</a:t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000" dirty="0" err="1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re.compile</a:t>
            </a:r>
            <a:r>
              <a:rPr lang="en-US" sz="2000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(str)</a:t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en-US" sz="2000" dirty="0" err="1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re.assemble</a:t>
            </a:r>
            <a:r>
              <a:rPr lang="en-US" sz="2000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(str)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AB8999A-A0C5-42A6-A54C-9431B02ADAE4}"/>
              </a:ext>
            </a:extLst>
          </p:cNvPr>
          <p:cNvSpPr/>
          <p:nvPr/>
        </p:nvSpPr>
        <p:spPr>
          <a:xfrm>
            <a:off x="6578220" y="218794"/>
            <a:ext cx="5208896" cy="2345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What does the function </a:t>
            </a:r>
            <a:r>
              <a:rPr lang="en-US" sz="2000" dirty="0" err="1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re.match</a:t>
            </a:r>
            <a:r>
              <a:rPr lang="en-US" sz="2000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do?</a:t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en-US" sz="2000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matches a pattern at the start of the string</a:t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matches a pattern at any position in the string</a:t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such a function does not exist</a:t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none of the mentioned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176B4F-9036-4023-B149-3FE65EC3385B}"/>
              </a:ext>
            </a:extLst>
          </p:cNvPr>
          <p:cNvSpPr/>
          <p:nvPr/>
        </p:nvSpPr>
        <p:spPr>
          <a:xfrm>
            <a:off x="6096000" y="2909502"/>
            <a:ext cx="6096000" cy="2037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555555"/>
                </a:solidFill>
                <a:latin typeface="Arial" panose="020B0604020202020204" pitchFamily="34" charset="0"/>
              </a:rPr>
              <a:t>4 </a:t>
            </a:r>
            <a:r>
              <a:rPr lang="en-US" sz="2000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will be the output of the following Python code?</a:t>
            </a:r>
          </a:p>
          <a:p>
            <a:endParaRPr lang="en-US" sz="2000" dirty="0">
              <a:solidFill>
                <a:srgbClr val="55555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sentence = 'we are humans’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matched =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re.match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(r'(.*) (.*?) (.*)', sentence)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matched.groups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BE5079-BE5B-45A6-B054-34AA6C85BFF4}"/>
              </a:ext>
            </a:extLst>
          </p:cNvPr>
          <p:cNvSpPr/>
          <p:nvPr/>
        </p:nvSpPr>
        <p:spPr>
          <a:xfrm>
            <a:off x="6134668" y="4947047"/>
            <a:ext cx="3048000" cy="17045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(‘we’, ‘are’, ‘humans’)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(we, are, humans)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(‘we’, ‘humans’)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‘we are humans’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82642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E43569E-5168-4B84-9241-8FB21F2F3B15}"/>
              </a:ext>
            </a:extLst>
          </p:cNvPr>
          <p:cNvSpPr/>
          <p:nvPr/>
        </p:nvSpPr>
        <p:spPr>
          <a:xfrm>
            <a:off x="677427" y="1115283"/>
            <a:ext cx="8985187" cy="4807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55555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What will be the output of the following Python code?</a:t>
            </a:r>
          </a:p>
          <a:p>
            <a:endParaRPr lang="en-US" sz="2000" dirty="0">
              <a:solidFill>
                <a:srgbClr val="55555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sentence = 'horses are fast’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regex =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re.compile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('(?P&lt;animal&gt;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\w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+) (?P&lt;verb&gt;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\w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+) (?P&lt;adjective&gt;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\w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+)’)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matched =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re.search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(regex, sentence) 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matched.groupdict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())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{‘animal’: ‘horses’, ‘verb’: ‘are’, ‘adjective’: ‘fast’}</a:t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(‘horses’, ‘are’, ‘fast’)</a:t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‘horses are fast’</a:t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‘are’</a:t>
            </a:r>
          </a:p>
        </p:txBody>
      </p:sp>
    </p:spTree>
    <p:extLst>
      <p:ext uri="{BB962C8B-B14F-4D97-AF65-F5344CB8AC3E}">
        <p14:creationId xmlns:p14="http://schemas.microsoft.com/office/powerpoint/2010/main" val="1533525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70B78C2-E597-4A4A-A6A9-9E8AE1608025}"/>
              </a:ext>
            </a:extLst>
          </p:cNvPr>
          <p:cNvSpPr/>
          <p:nvPr/>
        </p:nvSpPr>
        <p:spPr>
          <a:xfrm>
            <a:off x="603678" y="506823"/>
            <a:ext cx="10984644" cy="18451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regular expression is a sequence of characters that define a pattern.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Regular expressions must be able to filter out any string pattern.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re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module provides full support for regular expressions.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F13EA17-C64C-490B-93D0-803928A4AE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4477" y="2654418"/>
            <a:ext cx="10042793" cy="3391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590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077E711-14CD-4C71-816C-19549E965336}"/>
              </a:ext>
            </a:extLst>
          </p:cNvPr>
          <p:cNvSpPr/>
          <p:nvPr/>
        </p:nvSpPr>
        <p:spPr>
          <a:xfrm>
            <a:off x="572731" y="58977"/>
            <a:ext cx="11046537" cy="1427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 re </a:t>
            </a: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re.search</a:t>
            </a:r>
            <a:r>
              <a:rPr lang="en-US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() will take the pattern, scan the text, and then returns a Match object.</a:t>
            </a: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If no pattern is found, a None is returned.</a:t>
            </a:r>
            <a:endParaRPr lang="en-US" sz="2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FF7B20A-03CB-4923-892D-85E93513D5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2021" y="1486932"/>
            <a:ext cx="6905625" cy="516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826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D9C39D8-6FC4-4D54-BFBA-A34AB03CD1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143" y="682168"/>
            <a:ext cx="5511857" cy="590309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1E83BC4-DF04-4895-9C62-4EC2BF58FC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2700" y="1431924"/>
            <a:ext cx="5511857" cy="379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62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5AA9A3F-FFF7-4C30-A465-BA8A574F87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800" y="522518"/>
            <a:ext cx="11074400" cy="1951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17400" tIns="158700" rIns="317400" bIns="15870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Identifiers for Characters in Patterns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Characters such as a digit or a single string have different codes that represent them.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74F54AB-2B69-4F3E-B1A5-354F0B6629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5180" y="2474233"/>
            <a:ext cx="7995853" cy="3433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076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8600123-448B-48E6-A77C-FE1F4DC80C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8643" y="807809"/>
            <a:ext cx="8336398" cy="311104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5B5F792-A389-4F1A-91EB-26DB74CA5CAC}"/>
              </a:ext>
            </a:extLst>
          </p:cNvPr>
          <p:cNvSpPr/>
          <p:nvPr/>
        </p:nvSpPr>
        <p:spPr>
          <a:xfrm>
            <a:off x="1689469" y="4318391"/>
            <a:ext cx="27751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Helvetica Neue"/>
              </a:rPr>
              <a:t>Note: the repetition of \d.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038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5F81D27-C54C-42EA-A2A1-2D038D056E43}"/>
              </a:ext>
            </a:extLst>
          </p:cNvPr>
          <p:cNvSpPr/>
          <p:nvPr/>
        </p:nvSpPr>
        <p:spPr>
          <a:xfrm>
            <a:off x="939155" y="61883"/>
            <a:ext cx="25496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Quantifiers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C880EA6-F5CD-425E-B1FB-0BF33E21A5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9450" y="1617704"/>
            <a:ext cx="8349141" cy="337042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6D63A50-05BE-4A1E-BBF9-C8137DC4A2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9450" y="5165576"/>
            <a:ext cx="9061268" cy="139970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85BFEB4-0CE4-4578-878D-5405089FF7FA}"/>
              </a:ext>
            </a:extLst>
          </p:cNvPr>
          <p:cNvSpPr/>
          <p:nvPr/>
        </p:nvSpPr>
        <p:spPr>
          <a:xfrm>
            <a:off x="939155" y="608960"/>
            <a:ext cx="10484021" cy="1047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Specify how many instances of a character/group must be present in the input </a:t>
            </a:r>
          </a:p>
          <a:p>
            <a:pPr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for a match to be found </a:t>
            </a:r>
          </a:p>
        </p:txBody>
      </p:sp>
    </p:spTree>
    <p:extLst>
      <p:ext uri="{BB962C8B-B14F-4D97-AF65-F5344CB8AC3E}">
        <p14:creationId xmlns:p14="http://schemas.microsoft.com/office/powerpoint/2010/main" val="2638544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8CA6385-BF17-4A6B-9D37-9595677668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078" y="484688"/>
            <a:ext cx="7119031" cy="569755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BD654CF-1F77-4040-99C3-3B1569D95C71}"/>
              </a:ext>
            </a:extLst>
          </p:cNvPr>
          <p:cNvSpPr/>
          <p:nvPr/>
        </p:nvSpPr>
        <p:spPr>
          <a:xfrm>
            <a:off x="8349554" y="2260340"/>
            <a:ext cx="3496368" cy="1555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Parts of a regular expression pattern bounded by parenthesis are called 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groups</a:t>
            </a:r>
          </a:p>
        </p:txBody>
      </p:sp>
    </p:spTree>
    <p:extLst>
      <p:ext uri="{BB962C8B-B14F-4D97-AF65-F5344CB8AC3E}">
        <p14:creationId xmlns:p14="http://schemas.microsoft.com/office/powerpoint/2010/main" val="1231039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836F3E2-5015-400E-9411-9779AAE2A2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3130" y="899641"/>
            <a:ext cx="9838973" cy="4654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683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480</Words>
  <Application>Microsoft Office PowerPoint</Application>
  <PresentationFormat>Widescreen</PresentationFormat>
  <Paragraphs>38</Paragraphs>
  <Slides>16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Cambria</vt:lpstr>
      <vt:lpstr>Helvetica Neue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GanapatiRaju Nadimpalli</dc:creator>
  <cp:lastModifiedBy>Ganapathi Raju</cp:lastModifiedBy>
  <cp:revision>23</cp:revision>
  <dcterms:created xsi:type="dcterms:W3CDTF">2020-02-25T09:50:00Z</dcterms:created>
  <dcterms:modified xsi:type="dcterms:W3CDTF">2022-10-10T11:29:08Z</dcterms:modified>
</cp:coreProperties>
</file>