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74" r:id="rId4"/>
    <p:sldId id="315" r:id="rId5"/>
    <p:sldId id="258" r:id="rId6"/>
    <p:sldId id="313" r:id="rId7"/>
    <p:sldId id="286" r:id="rId8"/>
    <p:sldId id="287" r:id="rId9"/>
    <p:sldId id="275" r:id="rId10"/>
    <p:sldId id="290" r:id="rId11"/>
    <p:sldId id="276" r:id="rId12"/>
    <p:sldId id="259" r:id="rId13"/>
    <p:sldId id="278" r:id="rId14"/>
    <p:sldId id="279" r:id="rId15"/>
    <p:sldId id="280" r:id="rId16"/>
    <p:sldId id="260" r:id="rId17"/>
    <p:sldId id="288" r:id="rId18"/>
    <p:sldId id="261" r:id="rId19"/>
    <p:sldId id="289" r:id="rId20"/>
    <p:sldId id="281" r:id="rId21"/>
    <p:sldId id="282" r:id="rId22"/>
    <p:sldId id="283" r:id="rId23"/>
    <p:sldId id="263" r:id="rId24"/>
    <p:sldId id="291" r:id="rId25"/>
    <p:sldId id="264" r:id="rId26"/>
    <p:sldId id="316" r:id="rId27"/>
    <p:sldId id="317" r:id="rId28"/>
    <p:sldId id="318" r:id="rId29"/>
    <p:sldId id="31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34DEFF-1AA7-4372-A3BF-286660D80C90}" type="datetimeFigureOut">
              <a:rPr lang="en-IN" smtClean="0"/>
              <a:t>25-10-2022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7F2C1-58AD-4346-AAD7-F288B22C8FC5}" type="slidenum">
              <a:rPr lang="en-IN" smtClean="0"/>
              <a:t>‹#›</a:t>
            </a:fld>
            <a:endParaRPr lang="en-IN"/>
          </a:p>
        </p:txBody>
      </p:sp>
    </p:spTree>
    <p:extLst>
      <p:ext uri="{BB962C8B-B14F-4D97-AF65-F5344CB8AC3E}">
        <p14:creationId xmlns:p14="http://schemas.microsoft.com/office/powerpoint/2010/main" val="2344680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7DBC7F8-C25A-3C9C-A1A8-410403BE1262}"/>
              </a:ext>
            </a:extLst>
          </p:cNvPr>
          <p:cNvSpPr>
            <a:spLocks noGrp="1" noChangeArrowheads="1"/>
          </p:cNvSpPr>
          <p:nvPr>
            <p:ph type="sldNum" sz="quarter" idx="5"/>
          </p:nvPr>
        </p:nvSpPr>
        <p:spPr>
          <a:ln/>
        </p:spPr>
        <p:txBody>
          <a:bodyPr/>
          <a:lstStyle/>
          <a:p>
            <a:fld id="{4830D00C-5E71-4FF9-95CE-C1981314D4DF}" type="slidenum">
              <a:rPr lang="en-US" altLang="en-US"/>
              <a:pPr/>
              <a:t>2</a:t>
            </a:fld>
            <a:endParaRPr lang="en-US" altLang="en-US"/>
          </a:p>
        </p:txBody>
      </p:sp>
      <p:sp>
        <p:nvSpPr>
          <p:cNvPr id="25602" name="Rectangle 2">
            <a:extLst>
              <a:ext uri="{FF2B5EF4-FFF2-40B4-BE49-F238E27FC236}">
                <a16:creationId xmlns:a16="http://schemas.microsoft.com/office/drawing/2014/main" id="{C7E748D4-CD90-685D-732D-BFC30372B90C}"/>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D5783F57-C6C0-1D0E-55AD-AD6CA9A74C7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8DDB3E3-4213-BF9B-4BE0-85F77A285829}"/>
              </a:ext>
            </a:extLst>
          </p:cNvPr>
          <p:cNvSpPr>
            <a:spLocks noGrp="1" noChangeArrowheads="1"/>
          </p:cNvSpPr>
          <p:nvPr>
            <p:ph type="sldNum" sz="quarter" idx="5"/>
          </p:nvPr>
        </p:nvSpPr>
        <p:spPr>
          <a:ln/>
        </p:spPr>
        <p:txBody>
          <a:bodyPr/>
          <a:lstStyle/>
          <a:p>
            <a:fld id="{1E2ED0CD-E47F-4108-A14B-2DE7D3814E8F}" type="slidenum">
              <a:rPr lang="en-US" altLang="en-US"/>
              <a:pPr/>
              <a:t>11</a:t>
            </a:fld>
            <a:endParaRPr lang="en-US" altLang="en-US"/>
          </a:p>
        </p:txBody>
      </p:sp>
      <p:sp>
        <p:nvSpPr>
          <p:cNvPr id="54274" name="Rectangle 2">
            <a:extLst>
              <a:ext uri="{FF2B5EF4-FFF2-40B4-BE49-F238E27FC236}">
                <a16:creationId xmlns:a16="http://schemas.microsoft.com/office/drawing/2014/main" id="{EF7592B6-6054-8876-3FD3-900ABF75D97C}"/>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F6C390C7-341A-8778-0065-1F68F4ED037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31E7A59-E4EE-F454-9EAB-B158316726D3}"/>
              </a:ext>
            </a:extLst>
          </p:cNvPr>
          <p:cNvSpPr>
            <a:spLocks noGrp="1" noChangeArrowheads="1"/>
          </p:cNvSpPr>
          <p:nvPr>
            <p:ph type="sldNum" sz="quarter" idx="5"/>
          </p:nvPr>
        </p:nvSpPr>
        <p:spPr>
          <a:ln/>
        </p:spPr>
        <p:txBody>
          <a:bodyPr/>
          <a:lstStyle/>
          <a:p>
            <a:fld id="{30A3811E-302D-4296-8BCE-FD074FCB1028}" type="slidenum">
              <a:rPr lang="en-US" altLang="en-US"/>
              <a:pPr/>
              <a:t>12</a:t>
            </a:fld>
            <a:endParaRPr lang="en-US" altLang="en-US"/>
          </a:p>
        </p:txBody>
      </p:sp>
      <p:sp>
        <p:nvSpPr>
          <p:cNvPr id="28674" name="Rectangle 1026">
            <a:extLst>
              <a:ext uri="{FF2B5EF4-FFF2-40B4-BE49-F238E27FC236}">
                <a16:creationId xmlns:a16="http://schemas.microsoft.com/office/drawing/2014/main" id="{A4653E58-F96F-611B-02FD-A65E108C1310}"/>
              </a:ext>
            </a:extLst>
          </p:cNvPr>
          <p:cNvSpPr>
            <a:spLocks noGrp="1" noRot="1" noChangeAspect="1" noChangeArrowheads="1" noTextEdit="1"/>
          </p:cNvSpPr>
          <p:nvPr>
            <p:ph type="sldImg"/>
          </p:nvPr>
        </p:nvSpPr>
        <p:spPr>
          <a:ln/>
        </p:spPr>
      </p:sp>
      <p:sp>
        <p:nvSpPr>
          <p:cNvPr id="28675" name="Rectangle 1027">
            <a:extLst>
              <a:ext uri="{FF2B5EF4-FFF2-40B4-BE49-F238E27FC236}">
                <a16:creationId xmlns:a16="http://schemas.microsoft.com/office/drawing/2014/main" id="{F213A8CC-17FF-0AD1-2AA3-31F4FD2F279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7DC51F3-8E07-2EDF-6D4C-69460FB42901}"/>
              </a:ext>
            </a:extLst>
          </p:cNvPr>
          <p:cNvSpPr>
            <a:spLocks noGrp="1" noChangeArrowheads="1"/>
          </p:cNvSpPr>
          <p:nvPr>
            <p:ph type="sldNum" sz="quarter" idx="5"/>
          </p:nvPr>
        </p:nvSpPr>
        <p:spPr>
          <a:ln/>
        </p:spPr>
        <p:txBody>
          <a:bodyPr/>
          <a:lstStyle/>
          <a:p>
            <a:fld id="{FB363212-87BE-4EEE-A8AB-C0880807913F}" type="slidenum">
              <a:rPr lang="en-US" altLang="en-US"/>
              <a:pPr/>
              <a:t>13</a:t>
            </a:fld>
            <a:endParaRPr lang="en-US" altLang="en-US"/>
          </a:p>
        </p:txBody>
      </p:sp>
      <p:sp>
        <p:nvSpPr>
          <p:cNvPr id="58370" name="Rectangle 2">
            <a:extLst>
              <a:ext uri="{FF2B5EF4-FFF2-40B4-BE49-F238E27FC236}">
                <a16:creationId xmlns:a16="http://schemas.microsoft.com/office/drawing/2014/main" id="{4078DEA8-47F1-DA00-8D01-1848C142BE53}"/>
              </a:ext>
            </a:extLst>
          </p:cNvPr>
          <p:cNvSpPr>
            <a:spLocks noGrp="1" noRot="1" noChangeAspect="1" noChangeArrowheads="1" noTextEdit="1"/>
          </p:cNvSpPr>
          <p:nvPr>
            <p:ph type="sldImg"/>
          </p:nvPr>
        </p:nvSpPr>
        <p:spPr>
          <a:ln/>
        </p:spPr>
      </p:sp>
      <p:sp>
        <p:nvSpPr>
          <p:cNvPr id="58371" name="Rectangle 3">
            <a:extLst>
              <a:ext uri="{FF2B5EF4-FFF2-40B4-BE49-F238E27FC236}">
                <a16:creationId xmlns:a16="http://schemas.microsoft.com/office/drawing/2014/main" id="{A38A5492-30EA-9EB6-EE5B-BE9107F153D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18670EF-6D38-80A8-CE3E-459281EFF888}"/>
              </a:ext>
            </a:extLst>
          </p:cNvPr>
          <p:cNvSpPr>
            <a:spLocks noGrp="1" noChangeArrowheads="1"/>
          </p:cNvSpPr>
          <p:nvPr>
            <p:ph type="sldNum" sz="quarter" idx="5"/>
          </p:nvPr>
        </p:nvSpPr>
        <p:spPr>
          <a:ln/>
        </p:spPr>
        <p:txBody>
          <a:bodyPr/>
          <a:lstStyle/>
          <a:p>
            <a:fld id="{11807313-0B5E-44FB-B26D-79845E3FB810}" type="slidenum">
              <a:rPr lang="en-US" altLang="en-US"/>
              <a:pPr/>
              <a:t>14</a:t>
            </a:fld>
            <a:endParaRPr lang="en-US" altLang="en-US"/>
          </a:p>
        </p:txBody>
      </p:sp>
      <p:sp>
        <p:nvSpPr>
          <p:cNvPr id="60418" name="Rectangle 2">
            <a:extLst>
              <a:ext uri="{FF2B5EF4-FFF2-40B4-BE49-F238E27FC236}">
                <a16:creationId xmlns:a16="http://schemas.microsoft.com/office/drawing/2014/main" id="{3489E102-E84D-E26D-211A-A8DCB3B1E073}"/>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id="{314BF6DA-DFBE-F019-C8D6-828DFCE98B6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A4F8A6D-92A3-02EE-3E41-AA14F3EB2854}"/>
              </a:ext>
            </a:extLst>
          </p:cNvPr>
          <p:cNvSpPr>
            <a:spLocks noGrp="1" noChangeArrowheads="1"/>
          </p:cNvSpPr>
          <p:nvPr>
            <p:ph type="sldNum" sz="quarter" idx="5"/>
          </p:nvPr>
        </p:nvSpPr>
        <p:spPr>
          <a:ln/>
        </p:spPr>
        <p:txBody>
          <a:bodyPr/>
          <a:lstStyle/>
          <a:p>
            <a:fld id="{082C1BC3-7157-4D19-A096-3DCCEF440901}" type="slidenum">
              <a:rPr lang="en-US" altLang="en-US"/>
              <a:pPr/>
              <a:t>15</a:t>
            </a:fld>
            <a:endParaRPr lang="en-US" altLang="en-US"/>
          </a:p>
        </p:txBody>
      </p:sp>
      <p:sp>
        <p:nvSpPr>
          <p:cNvPr id="62466" name="Rectangle 2">
            <a:extLst>
              <a:ext uri="{FF2B5EF4-FFF2-40B4-BE49-F238E27FC236}">
                <a16:creationId xmlns:a16="http://schemas.microsoft.com/office/drawing/2014/main" id="{28BC3871-3216-B7B8-B6D0-9AA1B10FA6D8}"/>
              </a:ext>
            </a:extLst>
          </p:cNvPr>
          <p:cNvSpPr>
            <a:spLocks noGrp="1" noRot="1" noChangeAspect="1" noChangeArrowheads="1" noTextEdit="1"/>
          </p:cNvSpPr>
          <p:nvPr>
            <p:ph type="sldImg"/>
          </p:nvPr>
        </p:nvSpPr>
        <p:spPr>
          <a:ln/>
        </p:spPr>
      </p:sp>
      <p:sp>
        <p:nvSpPr>
          <p:cNvPr id="62467" name="Rectangle 3">
            <a:extLst>
              <a:ext uri="{FF2B5EF4-FFF2-40B4-BE49-F238E27FC236}">
                <a16:creationId xmlns:a16="http://schemas.microsoft.com/office/drawing/2014/main" id="{F91AAA68-9FE0-7F09-4D6F-B684244F839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04126C0-BF6D-C950-2267-B06E3F6C71A9}"/>
              </a:ext>
            </a:extLst>
          </p:cNvPr>
          <p:cNvSpPr>
            <a:spLocks noGrp="1" noChangeArrowheads="1"/>
          </p:cNvSpPr>
          <p:nvPr>
            <p:ph type="sldNum" sz="quarter" idx="5"/>
          </p:nvPr>
        </p:nvSpPr>
        <p:spPr>
          <a:ln/>
        </p:spPr>
        <p:txBody>
          <a:bodyPr/>
          <a:lstStyle/>
          <a:p>
            <a:fld id="{4A28C3AC-7A95-48AB-8CF5-DD16414A10EF}" type="slidenum">
              <a:rPr lang="en-US" altLang="en-US"/>
              <a:pPr/>
              <a:t>16</a:t>
            </a:fld>
            <a:endParaRPr lang="en-US" altLang="en-US"/>
          </a:p>
        </p:txBody>
      </p:sp>
      <p:sp>
        <p:nvSpPr>
          <p:cNvPr id="29698" name="Rectangle 2">
            <a:extLst>
              <a:ext uri="{FF2B5EF4-FFF2-40B4-BE49-F238E27FC236}">
                <a16:creationId xmlns:a16="http://schemas.microsoft.com/office/drawing/2014/main" id="{B8D81B1F-4311-0C10-BB79-DE7656621E48}"/>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E4063331-2F66-BB34-6DB4-4FA2CF091C7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672A76F-6EDA-3E37-AC3D-FF8238A5DE84}"/>
              </a:ext>
            </a:extLst>
          </p:cNvPr>
          <p:cNvSpPr>
            <a:spLocks noGrp="1" noChangeArrowheads="1"/>
          </p:cNvSpPr>
          <p:nvPr>
            <p:ph type="sldNum" sz="quarter" idx="5"/>
          </p:nvPr>
        </p:nvSpPr>
        <p:spPr>
          <a:ln/>
        </p:spPr>
        <p:txBody>
          <a:bodyPr/>
          <a:lstStyle/>
          <a:p>
            <a:fld id="{FFDE9AB4-0572-40BD-9B85-BA19D8143566}" type="slidenum">
              <a:rPr lang="en-US" altLang="en-US"/>
              <a:pPr/>
              <a:t>17</a:t>
            </a:fld>
            <a:endParaRPr lang="en-US" altLang="en-US"/>
          </a:p>
        </p:txBody>
      </p:sp>
      <p:sp>
        <p:nvSpPr>
          <p:cNvPr id="110594" name="Rectangle 2">
            <a:extLst>
              <a:ext uri="{FF2B5EF4-FFF2-40B4-BE49-F238E27FC236}">
                <a16:creationId xmlns:a16="http://schemas.microsoft.com/office/drawing/2014/main" id="{4BC1D152-8734-002E-E149-A452FF0A02DD}"/>
              </a:ext>
            </a:extLst>
          </p:cNvPr>
          <p:cNvSpPr>
            <a:spLocks noGrp="1" noRot="1" noChangeAspect="1" noChangeArrowheads="1" noTextEdit="1"/>
          </p:cNvSpPr>
          <p:nvPr>
            <p:ph type="sldImg"/>
          </p:nvPr>
        </p:nvSpPr>
        <p:spPr>
          <a:ln/>
        </p:spPr>
      </p:sp>
      <p:sp>
        <p:nvSpPr>
          <p:cNvPr id="110595" name="Rectangle 3">
            <a:extLst>
              <a:ext uri="{FF2B5EF4-FFF2-40B4-BE49-F238E27FC236}">
                <a16:creationId xmlns:a16="http://schemas.microsoft.com/office/drawing/2014/main" id="{2D78F746-D597-500F-85CC-01DEDA92CA8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E798359-F153-ED53-0E92-06D8941EDA5C}"/>
              </a:ext>
            </a:extLst>
          </p:cNvPr>
          <p:cNvSpPr>
            <a:spLocks noGrp="1" noChangeArrowheads="1"/>
          </p:cNvSpPr>
          <p:nvPr>
            <p:ph type="sldNum" sz="quarter" idx="5"/>
          </p:nvPr>
        </p:nvSpPr>
        <p:spPr>
          <a:ln/>
        </p:spPr>
        <p:txBody>
          <a:bodyPr/>
          <a:lstStyle/>
          <a:p>
            <a:fld id="{FB58E46F-A952-482C-BE7C-5DE930BC7B9C}" type="slidenum">
              <a:rPr lang="en-US" altLang="en-US"/>
              <a:pPr/>
              <a:t>18</a:t>
            </a:fld>
            <a:endParaRPr lang="en-US" altLang="en-US"/>
          </a:p>
        </p:txBody>
      </p:sp>
      <p:sp>
        <p:nvSpPr>
          <p:cNvPr id="30722" name="Rectangle 2">
            <a:extLst>
              <a:ext uri="{FF2B5EF4-FFF2-40B4-BE49-F238E27FC236}">
                <a16:creationId xmlns:a16="http://schemas.microsoft.com/office/drawing/2014/main" id="{A0A4803F-AD2D-D7A5-544A-7E79735A4C96}"/>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6B0A8666-5FBF-19A6-6B05-F4D2F6A8BA6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C73F36F-3667-5988-5430-955843422B2B}"/>
              </a:ext>
            </a:extLst>
          </p:cNvPr>
          <p:cNvSpPr>
            <a:spLocks noGrp="1" noChangeArrowheads="1"/>
          </p:cNvSpPr>
          <p:nvPr>
            <p:ph type="sldNum" sz="quarter" idx="5"/>
          </p:nvPr>
        </p:nvSpPr>
        <p:spPr>
          <a:ln/>
        </p:spPr>
        <p:txBody>
          <a:bodyPr/>
          <a:lstStyle/>
          <a:p>
            <a:fld id="{68675EC6-648D-4440-ADA2-BB124DBAE085}" type="slidenum">
              <a:rPr lang="en-US" altLang="en-US"/>
              <a:pPr/>
              <a:t>19</a:t>
            </a:fld>
            <a:endParaRPr lang="en-US" altLang="en-US"/>
          </a:p>
        </p:txBody>
      </p:sp>
      <p:sp>
        <p:nvSpPr>
          <p:cNvPr id="111618" name="Rectangle 2">
            <a:extLst>
              <a:ext uri="{FF2B5EF4-FFF2-40B4-BE49-F238E27FC236}">
                <a16:creationId xmlns:a16="http://schemas.microsoft.com/office/drawing/2014/main" id="{2FEEA995-D645-5F0B-D20E-3F564B9B557F}"/>
              </a:ext>
            </a:extLst>
          </p:cNvPr>
          <p:cNvSpPr>
            <a:spLocks noGrp="1" noRot="1" noChangeAspect="1" noChangeArrowheads="1" noTextEdit="1"/>
          </p:cNvSpPr>
          <p:nvPr>
            <p:ph type="sldImg"/>
          </p:nvPr>
        </p:nvSpPr>
        <p:spPr>
          <a:ln/>
        </p:spPr>
      </p:sp>
      <p:sp>
        <p:nvSpPr>
          <p:cNvPr id="111619" name="Rectangle 3">
            <a:extLst>
              <a:ext uri="{FF2B5EF4-FFF2-40B4-BE49-F238E27FC236}">
                <a16:creationId xmlns:a16="http://schemas.microsoft.com/office/drawing/2014/main" id="{632F451A-ECCD-1E72-AAD5-968A72C4C38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B638E89-6BC8-BF04-CAA8-A5C75BED4501}"/>
              </a:ext>
            </a:extLst>
          </p:cNvPr>
          <p:cNvSpPr>
            <a:spLocks noGrp="1" noChangeArrowheads="1"/>
          </p:cNvSpPr>
          <p:nvPr>
            <p:ph type="sldNum" sz="quarter" idx="5"/>
          </p:nvPr>
        </p:nvSpPr>
        <p:spPr>
          <a:ln/>
        </p:spPr>
        <p:txBody>
          <a:bodyPr/>
          <a:lstStyle/>
          <a:p>
            <a:fld id="{0295C777-196E-4E47-86CA-AF2D919480DF}" type="slidenum">
              <a:rPr lang="en-US" altLang="en-US"/>
              <a:pPr/>
              <a:t>20</a:t>
            </a:fld>
            <a:endParaRPr lang="en-US" altLang="en-US"/>
          </a:p>
        </p:txBody>
      </p:sp>
      <p:sp>
        <p:nvSpPr>
          <p:cNvPr id="65538" name="Rectangle 2">
            <a:extLst>
              <a:ext uri="{FF2B5EF4-FFF2-40B4-BE49-F238E27FC236}">
                <a16:creationId xmlns:a16="http://schemas.microsoft.com/office/drawing/2014/main" id="{8F2BA49F-8AC2-6E17-D08C-00C061F07592}"/>
              </a:ext>
            </a:extLst>
          </p:cNvPr>
          <p:cNvSpPr>
            <a:spLocks noGrp="1" noRot="1" noChangeAspect="1" noChangeArrowheads="1" noTextEdit="1"/>
          </p:cNvSpPr>
          <p:nvPr>
            <p:ph type="sldImg"/>
          </p:nvPr>
        </p:nvSpPr>
        <p:spPr>
          <a:ln/>
        </p:spPr>
      </p:sp>
      <p:sp>
        <p:nvSpPr>
          <p:cNvPr id="65539" name="Rectangle 3">
            <a:extLst>
              <a:ext uri="{FF2B5EF4-FFF2-40B4-BE49-F238E27FC236}">
                <a16:creationId xmlns:a16="http://schemas.microsoft.com/office/drawing/2014/main" id="{C0D715CC-A120-3261-3E47-88788A1A999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BF4FA67-B0F7-6218-A3DB-EB19DBAA1C45}"/>
              </a:ext>
            </a:extLst>
          </p:cNvPr>
          <p:cNvSpPr>
            <a:spLocks noGrp="1" noChangeArrowheads="1"/>
          </p:cNvSpPr>
          <p:nvPr>
            <p:ph type="sldNum" sz="quarter" idx="5"/>
          </p:nvPr>
        </p:nvSpPr>
        <p:spPr>
          <a:ln/>
        </p:spPr>
        <p:txBody>
          <a:bodyPr/>
          <a:lstStyle/>
          <a:p>
            <a:fld id="{DFF085E2-50B3-4FE1-B7CB-A214EF8E1478}" type="slidenum">
              <a:rPr lang="en-US" altLang="en-US"/>
              <a:pPr/>
              <a:t>3</a:t>
            </a:fld>
            <a:endParaRPr lang="en-US" altLang="en-US"/>
          </a:p>
        </p:txBody>
      </p:sp>
      <p:sp>
        <p:nvSpPr>
          <p:cNvPr id="50178" name="Rectangle 2">
            <a:extLst>
              <a:ext uri="{FF2B5EF4-FFF2-40B4-BE49-F238E27FC236}">
                <a16:creationId xmlns:a16="http://schemas.microsoft.com/office/drawing/2014/main" id="{C4E5251B-7D83-ADD8-7EFF-A438BE8DEAD8}"/>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FEF33A51-0646-E1DB-9C32-F144310EAE5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79A5AFD-E937-4702-DDB4-618B2C57FAFC}"/>
              </a:ext>
            </a:extLst>
          </p:cNvPr>
          <p:cNvSpPr>
            <a:spLocks noGrp="1" noChangeArrowheads="1"/>
          </p:cNvSpPr>
          <p:nvPr>
            <p:ph type="sldNum" sz="quarter" idx="5"/>
          </p:nvPr>
        </p:nvSpPr>
        <p:spPr>
          <a:ln/>
        </p:spPr>
        <p:txBody>
          <a:bodyPr/>
          <a:lstStyle/>
          <a:p>
            <a:fld id="{717C161B-E841-4E17-91E8-963845647FE2}" type="slidenum">
              <a:rPr lang="en-US" altLang="en-US"/>
              <a:pPr/>
              <a:t>21</a:t>
            </a:fld>
            <a:endParaRPr lang="en-US" altLang="en-US"/>
          </a:p>
        </p:txBody>
      </p:sp>
      <p:sp>
        <p:nvSpPr>
          <p:cNvPr id="67586" name="Rectangle 2">
            <a:extLst>
              <a:ext uri="{FF2B5EF4-FFF2-40B4-BE49-F238E27FC236}">
                <a16:creationId xmlns:a16="http://schemas.microsoft.com/office/drawing/2014/main" id="{CD8D3CC5-F20D-C7AB-F298-85035C63E81F}"/>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7528354F-613F-31A5-4217-1B3F777C2EC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3C5AFC7-3CA5-58BD-C2CA-4DF5CDFC97D7}"/>
              </a:ext>
            </a:extLst>
          </p:cNvPr>
          <p:cNvSpPr>
            <a:spLocks noGrp="1" noChangeArrowheads="1"/>
          </p:cNvSpPr>
          <p:nvPr>
            <p:ph type="sldNum" sz="quarter" idx="5"/>
          </p:nvPr>
        </p:nvSpPr>
        <p:spPr>
          <a:ln/>
        </p:spPr>
        <p:txBody>
          <a:bodyPr/>
          <a:lstStyle/>
          <a:p>
            <a:fld id="{996E2F87-B3E4-4FE7-B770-00230D216EC3}" type="slidenum">
              <a:rPr lang="en-US" altLang="en-US"/>
              <a:pPr/>
              <a:t>22</a:t>
            </a:fld>
            <a:endParaRPr lang="en-US" altLang="en-US"/>
          </a:p>
        </p:txBody>
      </p:sp>
      <p:sp>
        <p:nvSpPr>
          <p:cNvPr id="69634" name="Rectangle 2">
            <a:extLst>
              <a:ext uri="{FF2B5EF4-FFF2-40B4-BE49-F238E27FC236}">
                <a16:creationId xmlns:a16="http://schemas.microsoft.com/office/drawing/2014/main" id="{838D0431-2BDB-AE0F-B4F7-339754353F4E}"/>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1243F8B0-3795-5761-1E5F-BE52F1146EF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27EFDCA-61F8-6DCB-33BD-E4FAA916444F}"/>
              </a:ext>
            </a:extLst>
          </p:cNvPr>
          <p:cNvSpPr>
            <a:spLocks noGrp="1" noChangeArrowheads="1"/>
          </p:cNvSpPr>
          <p:nvPr>
            <p:ph type="sldNum" sz="quarter" idx="5"/>
          </p:nvPr>
        </p:nvSpPr>
        <p:spPr>
          <a:ln/>
        </p:spPr>
        <p:txBody>
          <a:bodyPr/>
          <a:lstStyle/>
          <a:p>
            <a:fld id="{48C11C82-7093-4319-948F-7FBFB0C2B46F}" type="slidenum">
              <a:rPr lang="en-US" altLang="en-US"/>
              <a:pPr/>
              <a:t>23</a:t>
            </a:fld>
            <a:endParaRPr lang="en-US" altLang="en-US"/>
          </a:p>
        </p:txBody>
      </p:sp>
      <p:sp>
        <p:nvSpPr>
          <p:cNvPr id="32770" name="Rectangle 2">
            <a:extLst>
              <a:ext uri="{FF2B5EF4-FFF2-40B4-BE49-F238E27FC236}">
                <a16:creationId xmlns:a16="http://schemas.microsoft.com/office/drawing/2014/main" id="{B868DC5D-88A1-3AD6-EB84-BAFE446E10E3}"/>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B80880FE-D35E-B635-3014-2E182B333FA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A44F203-2253-EFA7-8B70-B4309D9A6435}"/>
              </a:ext>
            </a:extLst>
          </p:cNvPr>
          <p:cNvSpPr>
            <a:spLocks noGrp="1" noChangeArrowheads="1"/>
          </p:cNvSpPr>
          <p:nvPr>
            <p:ph type="sldNum" sz="quarter" idx="5"/>
          </p:nvPr>
        </p:nvSpPr>
        <p:spPr>
          <a:ln/>
        </p:spPr>
        <p:txBody>
          <a:bodyPr/>
          <a:lstStyle/>
          <a:p>
            <a:fld id="{7780494A-F7D3-4119-99CC-8E6B5C2AE5BA}" type="slidenum">
              <a:rPr lang="en-US" altLang="en-US"/>
              <a:pPr/>
              <a:t>24</a:t>
            </a:fld>
            <a:endParaRPr lang="en-US" altLang="en-US"/>
          </a:p>
        </p:txBody>
      </p:sp>
      <p:sp>
        <p:nvSpPr>
          <p:cNvPr id="147458" name="Rectangle 2">
            <a:extLst>
              <a:ext uri="{FF2B5EF4-FFF2-40B4-BE49-F238E27FC236}">
                <a16:creationId xmlns:a16="http://schemas.microsoft.com/office/drawing/2014/main" id="{0F09F30E-D649-4DDB-EFED-55509CA9E603}"/>
              </a:ext>
            </a:extLst>
          </p:cNvPr>
          <p:cNvSpPr>
            <a:spLocks noGrp="1" noRot="1" noChangeAspect="1" noChangeArrowheads="1" noTextEdit="1"/>
          </p:cNvSpPr>
          <p:nvPr>
            <p:ph type="sldImg"/>
          </p:nvPr>
        </p:nvSpPr>
        <p:spPr>
          <a:ln/>
        </p:spPr>
      </p:sp>
      <p:sp>
        <p:nvSpPr>
          <p:cNvPr id="147459" name="Rectangle 3">
            <a:extLst>
              <a:ext uri="{FF2B5EF4-FFF2-40B4-BE49-F238E27FC236}">
                <a16:creationId xmlns:a16="http://schemas.microsoft.com/office/drawing/2014/main" id="{D5C5820C-6C68-B3C3-FF25-41B19A5D749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27269AB-0368-ACE1-1D03-CE78B11B93E8}"/>
              </a:ext>
            </a:extLst>
          </p:cNvPr>
          <p:cNvSpPr>
            <a:spLocks noGrp="1" noChangeArrowheads="1"/>
          </p:cNvSpPr>
          <p:nvPr>
            <p:ph type="sldNum" sz="quarter" idx="5"/>
          </p:nvPr>
        </p:nvSpPr>
        <p:spPr>
          <a:ln/>
        </p:spPr>
        <p:txBody>
          <a:bodyPr/>
          <a:lstStyle/>
          <a:p>
            <a:fld id="{09F6C45E-B43B-4E7C-88CA-70F6A6387E4D}" type="slidenum">
              <a:rPr lang="en-US" altLang="en-US"/>
              <a:pPr/>
              <a:t>25</a:t>
            </a:fld>
            <a:endParaRPr lang="en-US" altLang="en-US"/>
          </a:p>
        </p:txBody>
      </p:sp>
      <p:sp>
        <p:nvSpPr>
          <p:cNvPr id="33794" name="Rectangle 2">
            <a:extLst>
              <a:ext uri="{FF2B5EF4-FFF2-40B4-BE49-F238E27FC236}">
                <a16:creationId xmlns:a16="http://schemas.microsoft.com/office/drawing/2014/main" id="{A66693E6-06AC-607C-BBC6-372C9DD8A537}"/>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5D2A179C-4A0B-7588-20D7-1556BEE977A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AA7F2C1-58AD-4346-AAD7-F288B22C8FC5}" type="slidenum">
              <a:rPr lang="en-IN" smtClean="0"/>
              <a:t>27</a:t>
            </a:fld>
            <a:endParaRPr lang="en-IN"/>
          </a:p>
        </p:txBody>
      </p:sp>
    </p:spTree>
    <p:extLst>
      <p:ext uri="{BB962C8B-B14F-4D97-AF65-F5344CB8AC3E}">
        <p14:creationId xmlns:p14="http://schemas.microsoft.com/office/powerpoint/2010/main" val="2644423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E8DC870-F9B6-5C97-FFF9-6FB927E24584}"/>
              </a:ext>
            </a:extLst>
          </p:cNvPr>
          <p:cNvSpPr>
            <a:spLocks noGrp="1" noChangeArrowheads="1"/>
          </p:cNvSpPr>
          <p:nvPr>
            <p:ph type="sldNum" sz="quarter" idx="5"/>
          </p:nvPr>
        </p:nvSpPr>
        <p:spPr>
          <a:ln/>
        </p:spPr>
        <p:txBody>
          <a:bodyPr/>
          <a:lstStyle/>
          <a:p>
            <a:fld id="{89A33CE2-12DB-4F31-8809-076102EF9C02}" type="slidenum">
              <a:rPr lang="en-US" altLang="en-US"/>
              <a:pPr/>
              <a:t>4</a:t>
            </a:fld>
            <a:endParaRPr lang="en-US" altLang="en-US"/>
          </a:p>
        </p:txBody>
      </p:sp>
      <p:sp>
        <p:nvSpPr>
          <p:cNvPr id="172034" name="Rectangle 2">
            <a:extLst>
              <a:ext uri="{FF2B5EF4-FFF2-40B4-BE49-F238E27FC236}">
                <a16:creationId xmlns:a16="http://schemas.microsoft.com/office/drawing/2014/main" id="{751B5F24-FC27-E440-59C5-8A927CAE9CB6}"/>
              </a:ext>
            </a:extLst>
          </p:cNvPr>
          <p:cNvSpPr>
            <a:spLocks noGrp="1" noRot="1" noChangeAspect="1" noChangeArrowheads="1" noTextEdit="1"/>
          </p:cNvSpPr>
          <p:nvPr>
            <p:ph type="sldImg"/>
          </p:nvPr>
        </p:nvSpPr>
        <p:spPr>
          <a:ln/>
        </p:spPr>
      </p:sp>
      <p:sp>
        <p:nvSpPr>
          <p:cNvPr id="172035" name="Rectangle 3">
            <a:extLst>
              <a:ext uri="{FF2B5EF4-FFF2-40B4-BE49-F238E27FC236}">
                <a16:creationId xmlns:a16="http://schemas.microsoft.com/office/drawing/2014/main" id="{BC236C4C-7175-AA77-687F-4FD4C8CAED8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55D4517-3D1C-87F1-EE70-001DD4967D69}"/>
              </a:ext>
            </a:extLst>
          </p:cNvPr>
          <p:cNvSpPr>
            <a:spLocks noGrp="1" noChangeArrowheads="1"/>
          </p:cNvSpPr>
          <p:nvPr>
            <p:ph type="sldNum" sz="quarter" idx="5"/>
          </p:nvPr>
        </p:nvSpPr>
        <p:spPr>
          <a:ln/>
        </p:spPr>
        <p:txBody>
          <a:bodyPr/>
          <a:lstStyle/>
          <a:p>
            <a:fld id="{5330A850-57CA-4F1B-9A95-3CDAC7A53300}" type="slidenum">
              <a:rPr lang="en-US" altLang="en-US"/>
              <a:pPr/>
              <a:t>5</a:t>
            </a:fld>
            <a:endParaRPr lang="en-US" altLang="en-US"/>
          </a:p>
        </p:txBody>
      </p:sp>
      <p:sp>
        <p:nvSpPr>
          <p:cNvPr id="27650" name="Rectangle 2">
            <a:extLst>
              <a:ext uri="{FF2B5EF4-FFF2-40B4-BE49-F238E27FC236}">
                <a16:creationId xmlns:a16="http://schemas.microsoft.com/office/drawing/2014/main" id="{FB28877F-B3C5-DAA4-3659-CB59668D0CAA}"/>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FD382223-B057-E955-080F-953E5637F7C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D4AD45B-2B0E-000C-47F2-84FBFF3631E7}"/>
              </a:ext>
            </a:extLst>
          </p:cNvPr>
          <p:cNvSpPr>
            <a:spLocks noGrp="1" noChangeArrowheads="1"/>
          </p:cNvSpPr>
          <p:nvPr>
            <p:ph type="sldNum" sz="quarter" idx="5"/>
          </p:nvPr>
        </p:nvSpPr>
        <p:spPr>
          <a:ln/>
        </p:spPr>
        <p:txBody>
          <a:bodyPr/>
          <a:lstStyle/>
          <a:p>
            <a:fld id="{0CC4EFB0-998B-4222-995A-E612D3E7B8C1}" type="slidenum">
              <a:rPr lang="en-US" altLang="en-US"/>
              <a:pPr/>
              <a:t>6</a:t>
            </a:fld>
            <a:endParaRPr lang="en-US" altLang="en-US"/>
          </a:p>
        </p:txBody>
      </p:sp>
      <p:sp>
        <p:nvSpPr>
          <p:cNvPr id="146434" name="Rectangle 2">
            <a:extLst>
              <a:ext uri="{FF2B5EF4-FFF2-40B4-BE49-F238E27FC236}">
                <a16:creationId xmlns:a16="http://schemas.microsoft.com/office/drawing/2014/main" id="{57CC08AF-4373-CFE7-D528-FE6BA6888E94}"/>
              </a:ext>
            </a:extLst>
          </p:cNvPr>
          <p:cNvSpPr>
            <a:spLocks noGrp="1" noRot="1" noChangeAspect="1" noChangeArrowheads="1" noTextEdit="1"/>
          </p:cNvSpPr>
          <p:nvPr>
            <p:ph type="sldImg"/>
          </p:nvPr>
        </p:nvSpPr>
        <p:spPr>
          <a:ln/>
        </p:spPr>
      </p:sp>
      <p:sp>
        <p:nvSpPr>
          <p:cNvPr id="146435" name="Rectangle 3">
            <a:extLst>
              <a:ext uri="{FF2B5EF4-FFF2-40B4-BE49-F238E27FC236}">
                <a16:creationId xmlns:a16="http://schemas.microsoft.com/office/drawing/2014/main" id="{6D51F83E-3A66-B4FC-2257-3D8D0E27D83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AF9AE21-7F52-17FB-6964-DB2BC6220863}"/>
              </a:ext>
            </a:extLst>
          </p:cNvPr>
          <p:cNvSpPr>
            <a:spLocks noGrp="1" noChangeArrowheads="1"/>
          </p:cNvSpPr>
          <p:nvPr>
            <p:ph type="sldNum" sz="quarter" idx="5"/>
          </p:nvPr>
        </p:nvSpPr>
        <p:spPr>
          <a:ln/>
        </p:spPr>
        <p:txBody>
          <a:bodyPr/>
          <a:lstStyle/>
          <a:p>
            <a:fld id="{2A09A6AF-6E98-44CA-90BD-D6308CB7A0EE}" type="slidenum">
              <a:rPr lang="en-US" altLang="en-US"/>
              <a:pPr/>
              <a:t>7</a:t>
            </a:fld>
            <a:endParaRPr lang="en-US" altLang="en-US"/>
          </a:p>
        </p:txBody>
      </p:sp>
      <p:sp>
        <p:nvSpPr>
          <p:cNvPr id="108546" name="Rectangle 2">
            <a:extLst>
              <a:ext uri="{FF2B5EF4-FFF2-40B4-BE49-F238E27FC236}">
                <a16:creationId xmlns:a16="http://schemas.microsoft.com/office/drawing/2014/main" id="{8A7B0141-ECDB-DF78-3478-B45D21728BFD}"/>
              </a:ext>
            </a:extLst>
          </p:cNvPr>
          <p:cNvSpPr>
            <a:spLocks noGrp="1" noRot="1" noChangeAspect="1" noChangeArrowheads="1" noTextEdit="1"/>
          </p:cNvSpPr>
          <p:nvPr>
            <p:ph type="sldImg"/>
          </p:nvPr>
        </p:nvSpPr>
        <p:spPr>
          <a:ln/>
        </p:spPr>
      </p:sp>
      <p:sp>
        <p:nvSpPr>
          <p:cNvPr id="108547" name="Rectangle 3">
            <a:extLst>
              <a:ext uri="{FF2B5EF4-FFF2-40B4-BE49-F238E27FC236}">
                <a16:creationId xmlns:a16="http://schemas.microsoft.com/office/drawing/2014/main" id="{67B72342-3D26-20E8-86B0-0C1D4663B2E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FB5A235-786F-3F95-C853-9966BB979EF6}"/>
              </a:ext>
            </a:extLst>
          </p:cNvPr>
          <p:cNvSpPr>
            <a:spLocks noGrp="1" noChangeArrowheads="1"/>
          </p:cNvSpPr>
          <p:nvPr>
            <p:ph type="sldNum" sz="quarter" idx="5"/>
          </p:nvPr>
        </p:nvSpPr>
        <p:spPr>
          <a:ln/>
        </p:spPr>
        <p:txBody>
          <a:bodyPr/>
          <a:lstStyle/>
          <a:p>
            <a:fld id="{1A7C6BA5-7F6D-45E4-8A04-B2B60B240BDF}" type="slidenum">
              <a:rPr lang="en-US" altLang="en-US"/>
              <a:pPr/>
              <a:t>8</a:t>
            </a:fld>
            <a:endParaRPr lang="en-US" altLang="en-US"/>
          </a:p>
        </p:txBody>
      </p:sp>
      <p:sp>
        <p:nvSpPr>
          <p:cNvPr id="109570" name="Rectangle 2">
            <a:extLst>
              <a:ext uri="{FF2B5EF4-FFF2-40B4-BE49-F238E27FC236}">
                <a16:creationId xmlns:a16="http://schemas.microsoft.com/office/drawing/2014/main" id="{60799E0B-3938-F091-6E46-177E8AEF2FBE}"/>
              </a:ext>
            </a:extLst>
          </p:cNvPr>
          <p:cNvSpPr>
            <a:spLocks noGrp="1" noRot="1" noChangeAspect="1" noChangeArrowheads="1" noTextEdit="1"/>
          </p:cNvSpPr>
          <p:nvPr>
            <p:ph type="sldImg"/>
          </p:nvPr>
        </p:nvSpPr>
        <p:spPr>
          <a:ln/>
        </p:spPr>
      </p:sp>
      <p:sp>
        <p:nvSpPr>
          <p:cNvPr id="109571" name="Rectangle 3">
            <a:extLst>
              <a:ext uri="{FF2B5EF4-FFF2-40B4-BE49-F238E27FC236}">
                <a16:creationId xmlns:a16="http://schemas.microsoft.com/office/drawing/2014/main" id="{E2D456B4-17D7-D4B5-04C4-E2CCC8544D2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DACF5C5-3AEF-CC78-FE14-1E30CE50BFBB}"/>
              </a:ext>
            </a:extLst>
          </p:cNvPr>
          <p:cNvSpPr>
            <a:spLocks noGrp="1" noChangeArrowheads="1"/>
          </p:cNvSpPr>
          <p:nvPr>
            <p:ph type="sldNum" sz="quarter" idx="5"/>
          </p:nvPr>
        </p:nvSpPr>
        <p:spPr>
          <a:ln/>
        </p:spPr>
        <p:txBody>
          <a:bodyPr/>
          <a:lstStyle/>
          <a:p>
            <a:fld id="{12ECFB54-2B64-4AD5-AFD1-961509B51D40}" type="slidenum">
              <a:rPr lang="en-US" altLang="en-US"/>
              <a:pPr/>
              <a:t>9</a:t>
            </a:fld>
            <a:endParaRPr lang="en-US" altLang="en-US"/>
          </a:p>
        </p:txBody>
      </p:sp>
      <p:sp>
        <p:nvSpPr>
          <p:cNvPr id="52226" name="Rectangle 2">
            <a:extLst>
              <a:ext uri="{FF2B5EF4-FFF2-40B4-BE49-F238E27FC236}">
                <a16:creationId xmlns:a16="http://schemas.microsoft.com/office/drawing/2014/main" id="{BC40D0EF-D4FA-5B18-F043-64BFB6736CEC}"/>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227987D0-2815-DDCE-7919-DD885DBCCD1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D7B5542-EA38-2722-C47E-741D0583F379}"/>
              </a:ext>
            </a:extLst>
          </p:cNvPr>
          <p:cNvSpPr>
            <a:spLocks noGrp="1" noChangeArrowheads="1"/>
          </p:cNvSpPr>
          <p:nvPr>
            <p:ph type="sldNum" sz="quarter" idx="5"/>
          </p:nvPr>
        </p:nvSpPr>
        <p:spPr>
          <a:ln/>
        </p:spPr>
        <p:txBody>
          <a:bodyPr/>
          <a:lstStyle/>
          <a:p>
            <a:fld id="{A0785F56-9D76-4DD5-B2B7-4D28A961C6E1}" type="slidenum">
              <a:rPr lang="en-US" altLang="en-US"/>
              <a:pPr/>
              <a:t>10</a:t>
            </a:fld>
            <a:endParaRPr lang="en-US" altLang="en-US"/>
          </a:p>
        </p:txBody>
      </p:sp>
      <p:sp>
        <p:nvSpPr>
          <p:cNvPr id="114690" name="Rectangle 2">
            <a:extLst>
              <a:ext uri="{FF2B5EF4-FFF2-40B4-BE49-F238E27FC236}">
                <a16:creationId xmlns:a16="http://schemas.microsoft.com/office/drawing/2014/main" id="{8CB1A8D1-D0D3-9F54-A9AB-2BE362C4EF1A}"/>
              </a:ext>
            </a:extLst>
          </p:cNvPr>
          <p:cNvSpPr>
            <a:spLocks noGrp="1" noRot="1" noChangeAspect="1" noChangeArrowheads="1" noTextEdit="1"/>
          </p:cNvSpPr>
          <p:nvPr>
            <p:ph type="sldImg"/>
          </p:nvPr>
        </p:nvSpPr>
        <p:spPr>
          <a:ln/>
        </p:spPr>
      </p:sp>
      <p:sp>
        <p:nvSpPr>
          <p:cNvPr id="114691" name="Rectangle 3">
            <a:extLst>
              <a:ext uri="{FF2B5EF4-FFF2-40B4-BE49-F238E27FC236}">
                <a16:creationId xmlns:a16="http://schemas.microsoft.com/office/drawing/2014/main" id="{3D063246-1E41-92C5-440D-CBD2387DF541}"/>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7153A-8743-B563-C725-F4DFCD9BED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FC4CDD2-4C0E-5F86-38FC-94BB89CF57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7C0754D-AE21-CD11-7E81-DCA9346FAA92}"/>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5" name="Footer Placeholder 4">
            <a:extLst>
              <a:ext uri="{FF2B5EF4-FFF2-40B4-BE49-F238E27FC236}">
                <a16:creationId xmlns:a16="http://schemas.microsoft.com/office/drawing/2014/main" id="{1FCD5FF2-A967-A6A4-B5CF-691CC642980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3E7AC86-5F7A-A39D-11B4-7256626DBD17}"/>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2974033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225B3-8514-F022-3A36-816C1DBF447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56B33D3-7CD0-9A79-53D0-E5AB1411C2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4F6EF9-BE40-4551-DEC3-8D51522EAAF6}"/>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5" name="Footer Placeholder 4">
            <a:extLst>
              <a:ext uri="{FF2B5EF4-FFF2-40B4-BE49-F238E27FC236}">
                <a16:creationId xmlns:a16="http://schemas.microsoft.com/office/drawing/2014/main" id="{4BBA2D89-704F-8772-70CA-212D7E1C7F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A9520F-FA69-46B9-A626-610C05A7D8BD}"/>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1775684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230D9B-B837-E3B9-8FC1-B3747D1F9D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ED842DD-BC6F-9DC7-047C-1224605907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D6313B-512F-4877-B63B-89D1A68C2A8B}"/>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5" name="Footer Placeholder 4">
            <a:extLst>
              <a:ext uri="{FF2B5EF4-FFF2-40B4-BE49-F238E27FC236}">
                <a16:creationId xmlns:a16="http://schemas.microsoft.com/office/drawing/2014/main" id="{28502093-188E-7348-CFBF-A96A8B73EFF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2973742-CB90-7E85-3411-D6AC7D3FA41C}"/>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2236091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F6308-E658-80E3-8DE4-1E890785016E}"/>
              </a:ext>
            </a:extLst>
          </p:cNvPr>
          <p:cNvSpPr>
            <a:spLocks noGrp="1"/>
          </p:cNvSpPr>
          <p:nvPr>
            <p:ph type="title"/>
          </p:nvPr>
        </p:nvSpPr>
        <p:spPr>
          <a:xfrm>
            <a:off x="766233" y="304801"/>
            <a:ext cx="10668000" cy="1216025"/>
          </a:xfrm>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C1E1529-ECD1-1E6E-BF8A-6717DF827EAD}"/>
              </a:ext>
            </a:extLst>
          </p:cNvPr>
          <p:cNvSpPr>
            <a:spLocks noGrp="1"/>
          </p:cNvSpPr>
          <p:nvPr>
            <p:ph sz="half" idx="1"/>
          </p:nvPr>
        </p:nvSpPr>
        <p:spPr>
          <a:xfrm>
            <a:off x="755651" y="1752600"/>
            <a:ext cx="52324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43DF15E-DA32-DD6A-AF0C-FC249CEFF8AD}"/>
              </a:ext>
            </a:extLst>
          </p:cNvPr>
          <p:cNvSpPr>
            <a:spLocks noGrp="1"/>
          </p:cNvSpPr>
          <p:nvPr>
            <p:ph sz="quarter" idx="2"/>
          </p:nvPr>
        </p:nvSpPr>
        <p:spPr>
          <a:xfrm>
            <a:off x="6191251" y="1752600"/>
            <a:ext cx="52324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Content Placeholder 4">
            <a:extLst>
              <a:ext uri="{FF2B5EF4-FFF2-40B4-BE49-F238E27FC236}">
                <a16:creationId xmlns:a16="http://schemas.microsoft.com/office/drawing/2014/main" id="{73FDD28A-4E85-FE7B-EF1A-E7735914BFFB}"/>
              </a:ext>
            </a:extLst>
          </p:cNvPr>
          <p:cNvSpPr>
            <a:spLocks noGrp="1"/>
          </p:cNvSpPr>
          <p:nvPr>
            <p:ph sz="quarter" idx="3"/>
          </p:nvPr>
        </p:nvSpPr>
        <p:spPr>
          <a:xfrm>
            <a:off x="6191251" y="3962400"/>
            <a:ext cx="52324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Date Placeholder 5">
            <a:extLst>
              <a:ext uri="{FF2B5EF4-FFF2-40B4-BE49-F238E27FC236}">
                <a16:creationId xmlns:a16="http://schemas.microsoft.com/office/drawing/2014/main" id="{F97E888F-D302-BF29-2A4A-CF1BADE01D63}"/>
              </a:ext>
            </a:extLst>
          </p:cNvPr>
          <p:cNvSpPr>
            <a:spLocks noGrp="1"/>
          </p:cNvSpPr>
          <p:nvPr>
            <p:ph type="dt" sz="half" idx="10"/>
          </p:nvPr>
        </p:nvSpPr>
        <p:spPr>
          <a:xfrm>
            <a:off x="812800" y="6245225"/>
            <a:ext cx="2641600" cy="476250"/>
          </a:xfrm>
        </p:spPr>
        <p:txBody>
          <a:bodyPr/>
          <a:lstStyle>
            <a:lvl1pPr>
              <a:defRPr/>
            </a:lvl1pPr>
          </a:lstStyle>
          <a:p>
            <a:endParaRPr lang="en-US" altLang="en-US"/>
          </a:p>
        </p:txBody>
      </p:sp>
      <p:sp>
        <p:nvSpPr>
          <p:cNvPr id="7" name="Footer Placeholder 6">
            <a:extLst>
              <a:ext uri="{FF2B5EF4-FFF2-40B4-BE49-F238E27FC236}">
                <a16:creationId xmlns:a16="http://schemas.microsoft.com/office/drawing/2014/main" id="{8E1F64AF-0D49-2001-C3BC-6C017C8F3C9C}"/>
              </a:ext>
            </a:extLst>
          </p:cNvPr>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id="{E305678F-4415-A3D7-4284-A9AE0F8DF9AA}"/>
              </a:ext>
            </a:extLst>
          </p:cNvPr>
          <p:cNvSpPr>
            <a:spLocks noGrp="1"/>
          </p:cNvSpPr>
          <p:nvPr>
            <p:ph type="sldNum" sz="quarter" idx="12"/>
          </p:nvPr>
        </p:nvSpPr>
        <p:spPr>
          <a:xfrm>
            <a:off x="8737600" y="6245225"/>
            <a:ext cx="2641600" cy="476250"/>
          </a:xfrm>
        </p:spPr>
        <p:txBody>
          <a:bodyPr/>
          <a:lstStyle>
            <a:lvl1pPr>
              <a:defRPr/>
            </a:lvl1pPr>
          </a:lstStyle>
          <a:p>
            <a:fld id="{B1EE256D-1689-4847-8949-B8466CE275AB}" type="slidenum">
              <a:rPr lang="en-US" altLang="en-US"/>
              <a:pPr/>
              <a:t>‹#›</a:t>
            </a:fld>
            <a:endParaRPr lang="en-US" altLang="en-US"/>
          </a:p>
        </p:txBody>
      </p:sp>
    </p:spTree>
    <p:extLst>
      <p:ext uri="{BB962C8B-B14F-4D97-AF65-F5344CB8AC3E}">
        <p14:creationId xmlns:p14="http://schemas.microsoft.com/office/powerpoint/2010/main" val="573440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1E57F-819D-F233-180C-C584DDC3CE0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F67EE3B-0BF7-1DB7-7B74-FCF5E4B66C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E14CE6F-F3CF-9876-4359-E8591C9E904B}"/>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5" name="Footer Placeholder 4">
            <a:extLst>
              <a:ext uri="{FF2B5EF4-FFF2-40B4-BE49-F238E27FC236}">
                <a16:creationId xmlns:a16="http://schemas.microsoft.com/office/drawing/2014/main" id="{E10F1324-4306-6E3E-2FD5-E4B6D67AB60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ECA11F-D4AE-4932-0CF7-91D717D66A0B}"/>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316216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58C7E-1083-D024-2A2D-AFDF14E9BD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5B58BA1-E988-0D6C-36FB-FAD7A81D6F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B9F8E3-303A-E7DB-2324-9ED9AC9D4691}"/>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5" name="Footer Placeholder 4">
            <a:extLst>
              <a:ext uri="{FF2B5EF4-FFF2-40B4-BE49-F238E27FC236}">
                <a16:creationId xmlns:a16="http://schemas.microsoft.com/office/drawing/2014/main" id="{2259EE94-2CF3-445E-ED8B-00B8625E20B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CFAC24C-1127-D538-07E0-98670C16D0BF}"/>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2604844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0FF64-7170-3024-777F-3291D72BCE1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E3E6E8-DEC3-95A6-C160-5C9C2EB064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7BD0AC8-5354-B5F1-B46B-743951B31E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F4DB73F-3E20-226D-21D3-B631ECECCF62}"/>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6" name="Footer Placeholder 5">
            <a:extLst>
              <a:ext uri="{FF2B5EF4-FFF2-40B4-BE49-F238E27FC236}">
                <a16:creationId xmlns:a16="http://schemas.microsoft.com/office/drawing/2014/main" id="{582C8BA3-BBA1-B50F-32DE-8A3BC9371FE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AA4AF0D-1928-7377-A587-B6D0BBF9A382}"/>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2177612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F6B91-1882-03EF-1333-CFF3C18A7D5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00B14F0-52D5-7BBA-063E-ABAD99C2C3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4AF62D-EAC5-DAE4-5241-BD42A506C8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088FB04-09F9-D677-0C24-5B4D39AB5D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FDB544-C65A-0F7A-8F87-C177D4E684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4F648BB-D1B5-1829-8767-1CEC98D9AFA1}"/>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8" name="Footer Placeholder 7">
            <a:extLst>
              <a:ext uri="{FF2B5EF4-FFF2-40B4-BE49-F238E27FC236}">
                <a16:creationId xmlns:a16="http://schemas.microsoft.com/office/drawing/2014/main" id="{294B6FCA-1804-7EF2-3894-ADDFF7114BE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D34FB22-3375-E870-760F-485ECFD6E0DE}"/>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335649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EDC6F-1809-5DFD-C42C-0A7B7D40947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3B21879-4268-B735-82E4-60815415BB4E}"/>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4" name="Footer Placeholder 3">
            <a:extLst>
              <a:ext uri="{FF2B5EF4-FFF2-40B4-BE49-F238E27FC236}">
                <a16:creationId xmlns:a16="http://schemas.microsoft.com/office/drawing/2014/main" id="{7D38BF4C-5BE1-83C1-01B1-D8DABA93605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2E62135-CB4B-768B-5388-F63BF0EC3D27}"/>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3302796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65EF27-52FD-AA39-9D22-04C056408F33}"/>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3" name="Footer Placeholder 2">
            <a:extLst>
              <a:ext uri="{FF2B5EF4-FFF2-40B4-BE49-F238E27FC236}">
                <a16:creationId xmlns:a16="http://schemas.microsoft.com/office/drawing/2014/main" id="{508AAC4B-E161-6019-A04E-CB7DC45710C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8BE5AEE-B12D-A69F-24A8-FA2145F55E62}"/>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282024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CC976-40ED-E861-21ED-533C6892F2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2940863-155A-1B65-FD3F-4AA00B6C11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C0E70FD-9231-4893-7246-76B041B5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87D8AF-F6CD-48D6-6692-E04AA798A737}"/>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6" name="Footer Placeholder 5">
            <a:extLst>
              <a:ext uri="{FF2B5EF4-FFF2-40B4-BE49-F238E27FC236}">
                <a16:creationId xmlns:a16="http://schemas.microsoft.com/office/drawing/2014/main" id="{58DA12F2-BBF5-091D-743E-CB2AA25E9C4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DFC917E-52A2-8436-8F31-DC81B403B5CC}"/>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4066290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BFF59-412D-C833-3077-CEA842D5F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801809E-C642-EC12-07E5-502CC85A6F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1C1CAB6-F75B-8649-0EF7-4C6695A685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C0FA52-DC00-40AC-1C43-5C88F79E5F5C}"/>
              </a:ext>
            </a:extLst>
          </p:cNvPr>
          <p:cNvSpPr>
            <a:spLocks noGrp="1"/>
          </p:cNvSpPr>
          <p:nvPr>
            <p:ph type="dt" sz="half" idx="10"/>
          </p:nvPr>
        </p:nvSpPr>
        <p:spPr/>
        <p:txBody>
          <a:bodyPr/>
          <a:lstStyle/>
          <a:p>
            <a:fld id="{8939C34D-C673-4C0C-9755-F64BFE8531CD}" type="datetimeFigureOut">
              <a:rPr lang="en-IN" smtClean="0"/>
              <a:t>25-10-2022</a:t>
            </a:fld>
            <a:endParaRPr lang="en-IN"/>
          </a:p>
        </p:txBody>
      </p:sp>
      <p:sp>
        <p:nvSpPr>
          <p:cNvPr id="6" name="Footer Placeholder 5">
            <a:extLst>
              <a:ext uri="{FF2B5EF4-FFF2-40B4-BE49-F238E27FC236}">
                <a16:creationId xmlns:a16="http://schemas.microsoft.com/office/drawing/2014/main" id="{E38170C1-ACDC-EE27-B305-0819D25CAC1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C777503-C4C0-FAF3-C276-2A415A4BE0DC}"/>
              </a:ext>
            </a:extLst>
          </p:cNvPr>
          <p:cNvSpPr>
            <a:spLocks noGrp="1"/>
          </p:cNvSpPr>
          <p:nvPr>
            <p:ph type="sldNum" sz="quarter" idx="12"/>
          </p:nvPr>
        </p:nvSpPr>
        <p:spPr/>
        <p:txBody>
          <a:bodyPr/>
          <a:lstStyle/>
          <a:p>
            <a:fld id="{F990C47F-A5B0-49D8-BBDB-D53133D1BAD5}" type="slidenum">
              <a:rPr lang="en-IN" smtClean="0"/>
              <a:t>‹#›</a:t>
            </a:fld>
            <a:endParaRPr lang="en-IN"/>
          </a:p>
        </p:txBody>
      </p:sp>
    </p:spTree>
    <p:extLst>
      <p:ext uri="{BB962C8B-B14F-4D97-AF65-F5344CB8AC3E}">
        <p14:creationId xmlns:p14="http://schemas.microsoft.com/office/powerpoint/2010/main" val="3974274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B0D35D-DA72-2F4E-E3D1-9368D9D2FB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4FAD6E2-A229-C2A2-822D-96DFBAB7F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48F3D7C-B34D-3D3F-61E1-FC0076549E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9C34D-C673-4C0C-9755-F64BFE8531CD}" type="datetimeFigureOut">
              <a:rPr lang="en-IN" smtClean="0"/>
              <a:t>25-10-2022</a:t>
            </a:fld>
            <a:endParaRPr lang="en-IN"/>
          </a:p>
        </p:txBody>
      </p:sp>
      <p:sp>
        <p:nvSpPr>
          <p:cNvPr id="5" name="Footer Placeholder 4">
            <a:extLst>
              <a:ext uri="{FF2B5EF4-FFF2-40B4-BE49-F238E27FC236}">
                <a16:creationId xmlns:a16="http://schemas.microsoft.com/office/drawing/2014/main" id="{6D395F8F-024E-0265-58F7-B7CEFAF200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CB53346-18E8-ED16-7859-5EB0DF0350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90C47F-A5B0-49D8-BBDB-D53133D1BAD5}" type="slidenum">
              <a:rPr lang="en-IN" smtClean="0"/>
              <a:t>‹#›</a:t>
            </a:fld>
            <a:endParaRPr lang="en-IN"/>
          </a:p>
        </p:txBody>
      </p:sp>
    </p:spTree>
    <p:extLst>
      <p:ext uri="{BB962C8B-B14F-4D97-AF65-F5344CB8AC3E}">
        <p14:creationId xmlns:p14="http://schemas.microsoft.com/office/powerpoint/2010/main" val="302429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oleObject" Target="../embeddings/oleObject10.bin"/><Relationship Id="rId4" Type="http://schemas.openxmlformats.org/officeDocument/2006/relationships/image" Target="../media/image5.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72D42-FD6D-870C-6B34-CA474A5371B2}"/>
              </a:ext>
            </a:extLst>
          </p:cNvPr>
          <p:cNvSpPr>
            <a:spLocks noGrp="1"/>
          </p:cNvSpPr>
          <p:nvPr>
            <p:ph type="ctrTitle"/>
          </p:nvPr>
        </p:nvSpPr>
        <p:spPr/>
        <p:txBody>
          <a:bodyPr/>
          <a:lstStyle/>
          <a:p>
            <a:r>
              <a:rPr lang="en-US" dirty="0"/>
              <a:t>Statistics for Data Science</a:t>
            </a:r>
            <a:endParaRPr lang="en-IN" dirty="0"/>
          </a:p>
        </p:txBody>
      </p:sp>
      <p:sp>
        <p:nvSpPr>
          <p:cNvPr id="3" name="Subtitle 2">
            <a:extLst>
              <a:ext uri="{FF2B5EF4-FFF2-40B4-BE49-F238E27FC236}">
                <a16:creationId xmlns:a16="http://schemas.microsoft.com/office/drawing/2014/main" id="{4CCC0592-A3FB-2FC7-A9DB-DBEA704415DF}"/>
              </a:ext>
            </a:extLst>
          </p:cNvPr>
          <p:cNvSpPr>
            <a:spLocks noGrp="1"/>
          </p:cNvSpPr>
          <p:nvPr>
            <p:ph type="subTitle" idx="1"/>
          </p:nvPr>
        </p:nvSpPr>
        <p:spPr/>
        <p:txBody>
          <a:bodyPr>
            <a:normAutofit lnSpcReduction="10000"/>
          </a:bodyPr>
          <a:lstStyle/>
          <a:p>
            <a:r>
              <a:rPr lang="en-US" dirty="0"/>
              <a:t>By</a:t>
            </a:r>
          </a:p>
          <a:p>
            <a:r>
              <a:rPr lang="en-US" dirty="0"/>
              <a:t>Dr. S. Suresh Kumar</a:t>
            </a:r>
          </a:p>
          <a:p>
            <a:r>
              <a:rPr lang="en-US" dirty="0"/>
              <a:t>Assistant Professor and Head I.T</a:t>
            </a:r>
          </a:p>
          <a:p>
            <a:r>
              <a:rPr lang="en-US" dirty="0"/>
              <a:t>J.N.T.U.H UCEJ</a:t>
            </a:r>
            <a:endParaRPr lang="en-IN" dirty="0"/>
          </a:p>
        </p:txBody>
      </p:sp>
    </p:spTree>
    <p:extLst>
      <p:ext uri="{BB962C8B-B14F-4D97-AF65-F5344CB8AC3E}">
        <p14:creationId xmlns:p14="http://schemas.microsoft.com/office/powerpoint/2010/main" val="1696226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a:extLst>
              <a:ext uri="{FF2B5EF4-FFF2-40B4-BE49-F238E27FC236}">
                <a16:creationId xmlns:a16="http://schemas.microsoft.com/office/drawing/2014/main" id="{F9B9EF7C-ED1E-E1C9-9BE2-860FEC19737B}"/>
              </a:ext>
            </a:extLst>
          </p:cNvPr>
          <p:cNvSpPr>
            <a:spLocks noChangeArrowheads="1"/>
          </p:cNvSpPr>
          <p:nvPr/>
        </p:nvSpPr>
        <p:spPr bwMode="auto">
          <a:xfrm>
            <a:off x="1112520" y="304801"/>
            <a:ext cx="886968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3800">
                <a:solidFill>
                  <a:schemeClr val="tx2"/>
                </a:solidFill>
                <a:latin typeface="Verdana" panose="020B0604030504040204" pitchFamily="34" charset="0"/>
              </a:defRPr>
            </a:lvl1pPr>
            <a:lvl2pPr>
              <a:defRPr sz="3800">
                <a:solidFill>
                  <a:schemeClr val="tx2"/>
                </a:solidFill>
                <a:latin typeface="Verdana" panose="020B0604030504040204" pitchFamily="34" charset="0"/>
              </a:defRPr>
            </a:lvl2pPr>
            <a:lvl3pPr>
              <a:defRPr sz="3800">
                <a:solidFill>
                  <a:schemeClr val="tx2"/>
                </a:solidFill>
                <a:latin typeface="Verdana" panose="020B0604030504040204" pitchFamily="34" charset="0"/>
              </a:defRPr>
            </a:lvl3pPr>
            <a:lvl4pPr>
              <a:defRPr sz="3800">
                <a:solidFill>
                  <a:schemeClr val="tx2"/>
                </a:solidFill>
                <a:latin typeface="Verdana" panose="020B0604030504040204" pitchFamily="34" charset="0"/>
              </a:defRPr>
            </a:lvl4pPr>
            <a:lvl5pPr>
              <a:defRPr sz="3800">
                <a:solidFill>
                  <a:schemeClr val="tx2"/>
                </a:solidFill>
                <a:latin typeface="Verdana" panose="020B0604030504040204" pitchFamily="34" charset="0"/>
              </a:defRPr>
            </a:lvl5pPr>
            <a:lvl6pPr marL="457200" fontAlgn="base">
              <a:spcBef>
                <a:spcPct val="0"/>
              </a:spcBef>
              <a:spcAft>
                <a:spcPct val="0"/>
              </a:spcAft>
              <a:defRPr sz="3800">
                <a:solidFill>
                  <a:schemeClr val="tx2"/>
                </a:solidFill>
                <a:latin typeface="Verdana" panose="020B0604030504040204" pitchFamily="34" charset="0"/>
              </a:defRPr>
            </a:lvl6pPr>
            <a:lvl7pPr marL="914400" fontAlgn="base">
              <a:spcBef>
                <a:spcPct val="0"/>
              </a:spcBef>
              <a:spcAft>
                <a:spcPct val="0"/>
              </a:spcAft>
              <a:defRPr sz="3800">
                <a:solidFill>
                  <a:schemeClr val="tx2"/>
                </a:solidFill>
                <a:latin typeface="Verdana" panose="020B0604030504040204" pitchFamily="34" charset="0"/>
              </a:defRPr>
            </a:lvl7pPr>
            <a:lvl8pPr marL="1371600" fontAlgn="base">
              <a:spcBef>
                <a:spcPct val="0"/>
              </a:spcBef>
              <a:spcAft>
                <a:spcPct val="0"/>
              </a:spcAft>
              <a:defRPr sz="3800">
                <a:solidFill>
                  <a:schemeClr val="tx2"/>
                </a:solidFill>
                <a:latin typeface="Verdana" panose="020B0604030504040204" pitchFamily="34" charset="0"/>
              </a:defRPr>
            </a:lvl8pPr>
            <a:lvl9pPr marL="1828800" fontAlgn="base">
              <a:spcBef>
                <a:spcPct val="0"/>
              </a:spcBef>
              <a:spcAft>
                <a:spcPct val="0"/>
              </a:spcAft>
              <a:defRPr sz="3800">
                <a:solidFill>
                  <a:schemeClr val="tx2"/>
                </a:solidFill>
                <a:latin typeface="Verdana" panose="020B0604030504040204" pitchFamily="34" charset="0"/>
              </a:defRPr>
            </a:lvl9pPr>
          </a:lstStyle>
          <a:p>
            <a:pPr eaLnBrk="1" hangingPunct="1"/>
            <a:r>
              <a:rPr lang="en-US" altLang="en-US" sz="3400" dirty="0"/>
              <a:t>Data Presentation –Categorical Variable</a:t>
            </a:r>
          </a:p>
        </p:txBody>
      </p:sp>
      <p:sp>
        <p:nvSpPr>
          <p:cNvPr id="113669" name="Text Box 5">
            <a:extLst>
              <a:ext uri="{FF2B5EF4-FFF2-40B4-BE49-F238E27FC236}">
                <a16:creationId xmlns:a16="http://schemas.microsoft.com/office/drawing/2014/main" id="{E0DD0903-F9E1-29EF-08E8-80B5A9249802}"/>
              </a:ext>
            </a:extLst>
          </p:cNvPr>
          <p:cNvSpPr txBox="1">
            <a:spLocks noChangeArrowheads="1"/>
          </p:cNvSpPr>
          <p:nvPr/>
        </p:nvSpPr>
        <p:spPr bwMode="auto">
          <a:xfrm>
            <a:off x="1828800" y="17526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Bar Diagram: Lists the categories and presents the percent or count of individuals who fall in each category.</a:t>
            </a:r>
          </a:p>
        </p:txBody>
      </p:sp>
      <p:graphicFrame>
        <p:nvGraphicFramePr>
          <p:cNvPr id="187537" name="Group 145">
            <a:extLst>
              <a:ext uri="{FF2B5EF4-FFF2-40B4-BE49-F238E27FC236}">
                <a16:creationId xmlns:a16="http://schemas.microsoft.com/office/drawing/2014/main" id="{C91B283C-C763-13A0-F334-82C3B67818CD}"/>
              </a:ext>
            </a:extLst>
          </p:cNvPr>
          <p:cNvGraphicFramePr>
            <a:graphicFrameLocks noGrp="1"/>
          </p:cNvGraphicFramePr>
          <p:nvPr>
            <p:ph sz="quarter" idx="2"/>
            <p:extLst>
              <p:ext uri="{D42A27DB-BD31-4B8C-83A1-F6EECF244321}">
                <p14:modId xmlns:p14="http://schemas.microsoft.com/office/powerpoint/2010/main" val="4206072607"/>
              </p:ext>
            </p:extLst>
          </p:nvPr>
        </p:nvGraphicFramePr>
        <p:xfrm>
          <a:off x="6248400" y="2819401"/>
          <a:ext cx="3924300" cy="2057401"/>
        </p:xfrm>
        <a:graphic>
          <a:graphicData uri="http://schemas.openxmlformats.org/drawingml/2006/table">
            <a:tbl>
              <a:tblPr/>
              <a:tblGrid>
                <a:gridCol w="923925">
                  <a:extLst>
                    <a:ext uri="{9D8B030D-6E8A-4147-A177-3AD203B41FA5}">
                      <a16:colId xmlns:a16="http://schemas.microsoft.com/office/drawing/2014/main" val="767614066"/>
                    </a:ext>
                  </a:extLst>
                </a:gridCol>
                <a:gridCol w="1000125">
                  <a:extLst>
                    <a:ext uri="{9D8B030D-6E8A-4147-A177-3AD203B41FA5}">
                      <a16:colId xmlns:a16="http://schemas.microsoft.com/office/drawing/2014/main" val="1443398509"/>
                    </a:ext>
                  </a:extLst>
                </a:gridCol>
                <a:gridCol w="1230313">
                  <a:extLst>
                    <a:ext uri="{9D8B030D-6E8A-4147-A177-3AD203B41FA5}">
                      <a16:colId xmlns:a16="http://schemas.microsoft.com/office/drawing/2014/main" val="2040494484"/>
                    </a:ext>
                  </a:extLst>
                </a:gridCol>
                <a:gridCol w="769937">
                  <a:extLst>
                    <a:ext uri="{9D8B030D-6E8A-4147-A177-3AD203B41FA5}">
                      <a16:colId xmlns:a16="http://schemas.microsoft.com/office/drawing/2014/main" val="855123605"/>
                    </a:ext>
                  </a:extLst>
                </a:gridCol>
              </a:tblGrid>
              <a:tr h="5683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Treatment</a:t>
                      </a:r>
                    </a:p>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Group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Frequency</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Proportion</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Percent</a:t>
                      </a:r>
                    </a:p>
                    <a:p>
                      <a:pPr marL="469900" marR="0" lvl="0" indent="-4699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0928175"/>
                  </a:ext>
                </a:extLst>
              </a:tr>
              <a:tr h="398463">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15</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(15/60)=0.25 </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25.0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3109498"/>
                  </a:ext>
                </a:extLst>
              </a:tr>
              <a:tr h="35877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25</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(25/60)=0.417</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41.7</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0580130"/>
                  </a:ext>
                </a:extLst>
              </a:tr>
              <a:tr h="33655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(20/60)=0.333</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33.3</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5237074"/>
                  </a:ext>
                </a:extLst>
              </a:tr>
              <a:tr h="39528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Total</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0359625"/>
                  </a:ext>
                </a:extLst>
              </a:tr>
            </a:tbl>
          </a:graphicData>
        </a:graphic>
      </p:graphicFrame>
      <p:graphicFrame>
        <p:nvGraphicFramePr>
          <p:cNvPr id="187538" name="Object 146">
            <a:extLst>
              <a:ext uri="{FF2B5EF4-FFF2-40B4-BE49-F238E27FC236}">
                <a16:creationId xmlns:a16="http://schemas.microsoft.com/office/drawing/2014/main" id="{BCC10587-2AB3-A825-1097-41D34DC6801C}"/>
              </a:ext>
            </a:extLst>
          </p:cNvPr>
          <p:cNvGraphicFramePr>
            <a:graphicFrameLocks noGrp="1" noChangeAspect="1"/>
          </p:cNvGraphicFramePr>
          <p:nvPr>
            <p:ph sz="quarter" idx="3"/>
          </p:nvPr>
        </p:nvGraphicFramePr>
        <p:xfrm>
          <a:off x="2286000" y="2667000"/>
          <a:ext cx="3429000" cy="2667000"/>
        </p:xfrm>
        <a:graphic>
          <a:graphicData uri="http://schemas.openxmlformats.org/presentationml/2006/ole">
            <mc:AlternateContent xmlns:mc="http://schemas.openxmlformats.org/markup-compatibility/2006">
              <mc:Choice xmlns:v="urn:schemas-microsoft-com:vml" Requires="v">
                <p:oleObj name="Chart" r:id="rId3" imgW="2610002" imgH="2286000" progId="Excel.Chart.8">
                  <p:embed/>
                </p:oleObj>
              </mc:Choice>
              <mc:Fallback>
                <p:oleObj name="Chart" r:id="rId3" imgW="2610002" imgH="2286000" progId="Excel.Chart.8">
                  <p:embed/>
                  <p:pic>
                    <p:nvPicPr>
                      <p:cNvPr id="187538" name="Object 146">
                        <a:extLst>
                          <a:ext uri="{FF2B5EF4-FFF2-40B4-BE49-F238E27FC236}">
                            <a16:creationId xmlns:a16="http://schemas.microsoft.com/office/drawing/2014/main" id="{BCC10587-2AB3-A825-1097-41D34DC680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667000"/>
                        <a:ext cx="34290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71" name="Rectangle 23">
            <a:extLst>
              <a:ext uri="{FF2B5EF4-FFF2-40B4-BE49-F238E27FC236}">
                <a16:creationId xmlns:a16="http://schemas.microsoft.com/office/drawing/2014/main" id="{482D9255-81C2-727B-71A8-767BEA3059F5}"/>
              </a:ext>
            </a:extLst>
          </p:cNvPr>
          <p:cNvSpPr>
            <a:spLocks noChangeArrowheads="1"/>
          </p:cNvSpPr>
          <p:nvPr/>
        </p:nvSpPr>
        <p:spPr bwMode="auto">
          <a:xfrm>
            <a:off x="2057400" y="228601"/>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3800">
                <a:solidFill>
                  <a:schemeClr val="tx2"/>
                </a:solidFill>
                <a:latin typeface="Verdana" panose="020B0604030504040204" pitchFamily="34" charset="0"/>
              </a:defRPr>
            </a:lvl1pPr>
            <a:lvl2pPr>
              <a:defRPr sz="3800">
                <a:solidFill>
                  <a:schemeClr val="tx2"/>
                </a:solidFill>
                <a:latin typeface="Verdana" panose="020B0604030504040204" pitchFamily="34" charset="0"/>
              </a:defRPr>
            </a:lvl2pPr>
            <a:lvl3pPr>
              <a:defRPr sz="3800">
                <a:solidFill>
                  <a:schemeClr val="tx2"/>
                </a:solidFill>
                <a:latin typeface="Verdana" panose="020B0604030504040204" pitchFamily="34" charset="0"/>
              </a:defRPr>
            </a:lvl3pPr>
            <a:lvl4pPr>
              <a:defRPr sz="3800">
                <a:solidFill>
                  <a:schemeClr val="tx2"/>
                </a:solidFill>
                <a:latin typeface="Verdana" panose="020B0604030504040204" pitchFamily="34" charset="0"/>
              </a:defRPr>
            </a:lvl4pPr>
            <a:lvl5pPr>
              <a:defRPr sz="3800">
                <a:solidFill>
                  <a:schemeClr val="tx2"/>
                </a:solidFill>
                <a:latin typeface="Verdana" panose="020B0604030504040204" pitchFamily="34" charset="0"/>
              </a:defRPr>
            </a:lvl5pPr>
            <a:lvl6pPr marL="457200" fontAlgn="base">
              <a:spcBef>
                <a:spcPct val="0"/>
              </a:spcBef>
              <a:spcAft>
                <a:spcPct val="0"/>
              </a:spcAft>
              <a:defRPr sz="3800">
                <a:solidFill>
                  <a:schemeClr val="tx2"/>
                </a:solidFill>
                <a:latin typeface="Verdana" panose="020B0604030504040204" pitchFamily="34" charset="0"/>
              </a:defRPr>
            </a:lvl6pPr>
            <a:lvl7pPr marL="914400" fontAlgn="base">
              <a:spcBef>
                <a:spcPct val="0"/>
              </a:spcBef>
              <a:spcAft>
                <a:spcPct val="0"/>
              </a:spcAft>
              <a:defRPr sz="3800">
                <a:solidFill>
                  <a:schemeClr val="tx2"/>
                </a:solidFill>
                <a:latin typeface="Verdana" panose="020B0604030504040204" pitchFamily="34" charset="0"/>
              </a:defRPr>
            </a:lvl7pPr>
            <a:lvl8pPr marL="1371600" fontAlgn="base">
              <a:spcBef>
                <a:spcPct val="0"/>
              </a:spcBef>
              <a:spcAft>
                <a:spcPct val="0"/>
              </a:spcAft>
              <a:defRPr sz="3800">
                <a:solidFill>
                  <a:schemeClr val="tx2"/>
                </a:solidFill>
                <a:latin typeface="Verdana" panose="020B0604030504040204" pitchFamily="34" charset="0"/>
              </a:defRPr>
            </a:lvl8pPr>
            <a:lvl9pPr marL="1828800" fontAlgn="base">
              <a:spcBef>
                <a:spcPct val="0"/>
              </a:spcBef>
              <a:spcAft>
                <a:spcPct val="0"/>
              </a:spcAft>
              <a:defRPr sz="3800">
                <a:solidFill>
                  <a:schemeClr val="tx2"/>
                </a:solidFill>
                <a:latin typeface="Verdana" panose="020B0604030504040204" pitchFamily="34" charset="0"/>
              </a:defRPr>
            </a:lvl9pPr>
          </a:lstStyle>
          <a:p>
            <a:pPr eaLnBrk="1" hangingPunct="1"/>
            <a:r>
              <a:rPr lang="en-US" altLang="en-US" sz="3400"/>
              <a:t>Data Presentation –Categorical Variable</a:t>
            </a:r>
          </a:p>
        </p:txBody>
      </p:sp>
      <p:sp>
        <p:nvSpPr>
          <p:cNvPr id="53272" name="Text Box 24">
            <a:extLst>
              <a:ext uri="{FF2B5EF4-FFF2-40B4-BE49-F238E27FC236}">
                <a16:creationId xmlns:a16="http://schemas.microsoft.com/office/drawing/2014/main" id="{DAB83FB7-3CA7-0630-E8B9-D1D9A89CF867}"/>
              </a:ext>
            </a:extLst>
          </p:cNvPr>
          <p:cNvSpPr txBox="1">
            <a:spLocks noChangeArrowheads="1"/>
          </p:cNvSpPr>
          <p:nvPr/>
        </p:nvSpPr>
        <p:spPr bwMode="auto">
          <a:xfrm>
            <a:off x="1828800" y="1828800"/>
            <a:ext cx="853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Pie Chart: Lists the categories and presents the percent or count of individuals who fall in each category.</a:t>
            </a:r>
          </a:p>
        </p:txBody>
      </p:sp>
      <p:graphicFrame>
        <p:nvGraphicFramePr>
          <p:cNvPr id="53274" name="Object 26">
            <a:extLst>
              <a:ext uri="{FF2B5EF4-FFF2-40B4-BE49-F238E27FC236}">
                <a16:creationId xmlns:a16="http://schemas.microsoft.com/office/drawing/2014/main" id="{2AC20C02-2984-04FC-43DE-B1FF5507E5E8}"/>
              </a:ext>
            </a:extLst>
          </p:cNvPr>
          <p:cNvGraphicFramePr>
            <a:graphicFrameLocks noGrp="1" noChangeAspect="1"/>
          </p:cNvGraphicFramePr>
          <p:nvPr>
            <p:ph sz="half" idx="1"/>
          </p:nvPr>
        </p:nvGraphicFramePr>
        <p:xfrm>
          <a:off x="1905000" y="2667001"/>
          <a:ext cx="3810000" cy="2582863"/>
        </p:xfrm>
        <a:graphic>
          <a:graphicData uri="http://schemas.openxmlformats.org/presentationml/2006/ole">
            <mc:AlternateContent xmlns:mc="http://schemas.openxmlformats.org/markup-compatibility/2006">
              <mc:Choice xmlns:v="urn:schemas-microsoft-com:vml" Requires="v">
                <p:oleObj name="Chart" r:id="rId3" imgW="2390851" imgH="1619402" progId="Excel.Chart.8">
                  <p:embed/>
                </p:oleObj>
              </mc:Choice>
              <mc:Fallback>
                <p:oleObj name="Chart" r:id="rId3" imgW="2390851" imgH="1619402" progId="Excel.Chart.8">
                  <p:embed/>
                  <p:pic>
                    <p:nvPicPr>
                      <p:cNvPr id="53274" name="Object 26">
                        <a:extLst>
                          <a:ext uri="{FF2B5EF4-FFF2-40B4-BE49-F238E27FC236}">
                            <a16:creationId xmlns:a16="http://schemas.microsoft.com/office/drawing/2014/main" id="{2AC20C02-2984-04FC-43DE-B1FF5507E5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667001"/>
                        <a:ext cx="3810000" cy="2582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3319" name="Group 71">
            <a:extLst>
              <a:ext uri="{FF2B5EF4-FFF2-40B4-BE49-F238E27FC236}">
                <a16:creationId xmlns:a16="http://schemas.microsoft.com/office/drawing/2014/main" id="{9771D273-1FEF-2545-A9A9-A01E111B5E81}"/>
              </a:ext>
            </a:extLst>
          </p:cNvPr>
          <p:cNvGraphicFramePr>
            <a:graphicFrameLocks noGrp="1"/>
          </p:cNvGraphicFramePr>
          <p:nvPr>
            <p:ph sz="half" idx="2"/>
            <p:extLst>
              <p:ext uri="{D42A27DB-BD31-4B8C-83A1-F6EECF244321}">
                <p14:modId xmlns:p14="http://schemas.microsoft.com/office/powerpoint/2010/main" val="2120265528"/>
              </p:ext>
            </p:extLst>
          </p:nvPr>
        </p:nvGraphicFramePr>
        <p:xfrm>
          <a:off x="6172200" y="2895600"/>
          <a:ext cx="4038600" cy="1983424"/>
        </p:xfrm>
        <a:graphic>
          <a:graphicData uri="http://schemas.openxmlformats.org/drawingml/2006/table">
            <a:tbl>
              <a:tblPr/>
              <a:tblGrid>
                <a:gridCol w="990600">
                  <a:extLst>
                    <a:ext uri="{9D8B030D-6E8A-4147-A177-3AD203B41FA5}">
                      <a16:colId xmlns:a16="http://schemas.microsoft.com/office/drawing/2014/main" val="2511458352"/>
                    </a:ext>
                  </a:extLst>
                </a:gridCol>
                <a:gridCol w="990600">
                  <a:extLst>
                    <a:ext uri="{9D8B030D-6E8A-4147-A177-3AD203B41FA5}">
                      <a16:colId xmlns:a16="http://schemas.microsoft.com/office/drawing/2014/main" val="4094531884"/>
                    </a:ext>
                  </a:extLst>
                </a:gridCol>
                <a:gridCol w="1219200">
                  <a:extLst>
                    <a:ext uri="{9D8B030D-6E8A-4147-A177-3AD203B41FA5}">
                      <a16:colId xmlns:a16="http://schemas.microsoft.com/office/drawing/2014/main" val="1723472914"/>
                    </a:ext>
                  </a:extLst>
                </a:gridCol>
                <a:gridCol w="838200">
                  <a:extLst>
                    <a:ext uri="{9D8B030D-6E8A-4147-A177-3AD203B41FA5}">
                      <a16:colId xmlns:a16="http://schemas.microsoft.com/office/drawing/2014/main" val="1581799642"/>
                    </a:ext>
                  </a:extLst>
                </a:gridCol>
              </a:tblGrid>
              <a:tr h="4572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Treatment</a:t>
                      </a:r>
                    </a:p>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Group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Frequency</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Proportion</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Percent</a:t>
                      </a:r>
                    </a:p>
                    <a:p>
                      <a:pPr marL="469900" marR="0" lvl="0" indent="-4699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9077243"/>
                  </a:ext>
                </a:extLst>
              </a:tr>
              <a:tr h="322263">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15</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(15/60)=0.25 </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25.0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1951914"/>
                  </a:ext>
                </a:extLst>
              </a:tr>
              <a:tr h="398463">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25</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(25/60)=0.417</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41.7</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9968826"/>
                  </a:ext>
                </a:extLst>
              </a:tr>
              <a:tr h="37623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(20/60)=0.33</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33.3</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9387866"/>
                  </a:ext>
                </a:extLst>
              </a:tr>
              <a:tr h="3683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Total</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100</a:t>
                      </a: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829486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BD7A475-4C9E-D454-8284-266A4BF6792D}"/>
              </a:ext>
            </a:extLst>
          </p:cNvPr>
          <p:cNvSpPr>
            <a:spLocks noGrp="1" noChangeArrowheads="1"/>
          </p:cNvSpPr>
          <p:nvPr>
            <p:ph type="title"/>
          </p:nvPr>
        </p:nvSpPr>
        <p:spPr/>
        <p:txBody>
          <a:bodyPr/>
          <a:lstStyle/>
          <a:p>
            <a:r>
              <a:rPr lang="en-US" altLang="en-US" sz="3400"/>
              <a:t>Graphical Presentation –Numerical Variable</a:t>
            </a:r>
          </a:p>
        </p:txBody>
      </p:sp>
      <p:graphicFrame>
        <p:nvGraphicFramePr>
          <p:cNvPr id="50180" name="Object 4">
            <a:extLst>
              <a:ext uri="{FF2B5EF4-FFF2-40B4-BE49-F238E27FC236}">
                <a16:creationId xmlns:a16="http://schemas.microsoft.com/office/drawing/2014/main" id="{306C7683-492C-B1E7-46EA-F4F289577857}"/>
              </a:ext>
            </a:extLst>
          </p:cNvPr>
          <p:cNvGraphicFramePr>
            <a:graphicFrameLocks noGrp="1" noChangeAspect="1"/>
          </p:cNvGraphicFramePr>
          <p:nvPr>
            <p:ph sz="half" idx="1"/>
          </p:nvPr>
        </p:nvGraphicFramePr>
        <p:xfrm>
          <a:off x="2209800" y="3048001"/>
          <a:ext cx="3657600" cy="2962275"/>
        </p:xfrm>
        <a:graphic>
          <a:graphicData uri="http://schemas.openxmlformats.org/presentationml/2006/ole">
            <mc:AlternateContent xmlns:mc="http://schemas.openxmlformats.org/markup-compatibility/2006">
              <mc:Choice xmlns:v="urn:schemas-microsoft-com:vml" Requires="v">
                <p:oleObj name="Chart" r:id="rId3" imgW="3657600" imgH="2962351" progId="Excel.Chart.8">
                  <p:embed/>
                </p:oleObj>
              </mc:Choice>
              <mc:Fallback>
                <p:oleObj name="Chart" r:id="rId3" imgW="3657600" imgH="2962351" progId="Excel.Chart.8">
                  <p:embed/>
                  <p:pic>
                    <p:nvPicPr>
                      <p:cNvPr id="50180" name="Object 4">
                        <a:extLst>
                          <a:ext uri="{FF2B5EF4-FFF2-40B4-BE49-F238E27FC236}">
                            <a16:creationId xmlns:a16="http://schemas.microsoft.com/office/drawing/2014/main" id="{306C7683-492C-B1E7-46EA-F4F289577857}"/>
                          </a:ext>
                        </a:extLst>
                      </p:cNvPr>
                      <p:cNvPicPr>
                        <a:picLocks noRot="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3048001"/>
                        <a:ext cx="3657600" cy="29622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7" name="Text Box 5">
            <a:extLst>
              <a:ext uri="{FF2B5EF4-FFF2-40B4-BE49-F238E27FC236}">
                <a16:creationId xmlns:a16="http://schemas.microsoft.com/office/drawing/2014/main" id="{EAC61D0D-6AD4-47BE-6655-B838AC17E65A}"/>
              </a:ext>
            </a:extLst>
          </p:cNvPr>
          <p:cNvSpPr txBox="1">
            <a:spLocks noChangeArrowheads="1"/>
          </p:cNvSpPr>
          <p:nvPr/>
        </p:nvSpPr>
        <p:spPr bwMode="auto">
          <a:xfrm>
            <a:off x="2133600" y="1828800"/>
            <a:ext cx="81534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Histogram: Overall pattern can be described by its shape, center, and spread. The following age distribution is right skewed. The center lies between 80 to 100. No outliers.</a:t>
            </a:r>
          </a:p>
        </p:txBody>
      </p:sp>
      <p:graphicFrame>
        <p:nvGraphicFramePr>
          <p:cNvPr id="186433" name="Group 65">
            <a:extLst>
              <a:ext uri="{FF2B5EF4-FFF2-40B4-BE49-F238E27FC236}">
                <a16:creationId xmlns:a16="http://schemas.microsoft.com/office/drawing/2014/main" id="{1E5168C3-6107-2E90-FF28-5D7D02A50E24}"/>
              </a:ext>
            </a:extLst>
          </p:cNvPr>
          <p:cNvGraphicFramePr>
            <a:graphicFrameLocks noGrp="1"/>
          </p:cNvGraphicFramePr>
          <p:nvPr>
            <p:ph sz="half" idx="2"/>
          </p:nvPr>
        </p:nvGraphicFramePr>
        <p:xfrm>
          <a:off x="6629400" y="3048000"/>
          <a:ext cx="2667000" cy="3169920"/>
        </p:xfrm>
        <a:graphic>
          <a:graphicData uri="http://schemas.openxmlformats.org/drawingml/2006/table">
            <a:tbl>
              <a:tblPr/>
              <a:tblGrid>
                <a:gridCol w="1511300">
                  <a:extLst>
                    <a:ext uri="{9D8B030D-6E8A-4147-A177-3AD203B41FA5}">
                      <a16:colId xmlns:a16="http://schemas.microsoft.com/office/drawing/2014/main" val="1483006334"/>
                    </a:ext>
                  </a:extLst>
                </a:gridCol>
                <a:gridCol w="1155700">
                  <a:extLst>
                    <a:ext uri="{9D8B030D-6E8A-4147-A177-3AD203B41FA5}">
                      <a16:colId xmlns:a16="http://schemas.microsoft.com/office/drawing/2014/main" val="3979187514"/>
                    </a:ext>
                  </a:extLst>
                </a:gridCol>
              </a:tblGrid>
              <a:tr h="2000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Mean</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cap="fla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90.41666667</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719126981"/>
                  </a:ext>
                </a:extLst>
              </a:tr>
              <a:tr h="19843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Standard Error</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3.902649518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671936484"/>
                  </a:ext>
                </a:extLst>
              </a:tr>
              <a:tr h="2000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Median</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84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243930241"/>
                  </a:ext>
                </a:extLst>
              </a:tr>
              <a:tr h="19843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Mode</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84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892851996"/>
                  </a:ext>
                </a:extLst>
              </a:tr>
              <a:tr h="2000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Standard Deviation</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30.22979318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014419772"/>
                  </a:ext>
                </a:extLst>
              </a:tr>
              <a:tr h="19843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Sample Variance</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913.8403955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40203085"/>
                  </a:ext>
                </a:extLst>
              </a:tr>
              <a:tr h="2000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Kurtosis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-1.183899591</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984542356"/>
                  </a:ext>
                </a:extLst>
              </a:tr>
              <a:tr h="19843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Skewness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0.389872725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80050215"/>
                  </a:ext>
                </a:extLst>
              </a:tr>
              <a:tr h="2000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Range</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95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766550193"/>
                  </a:ext>
                </a:extLst>
              </a:tr>
              <a:tr h="19843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Minimum</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48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184889744"/>
                  </a:ext>
                </a:extLst>
              </a:tr>
              <a:tr h="2000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Maximum</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143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709691052"/>
                  </a:ext>
                </a:extLst>
              </a:tr>
              <a:tr h="198438">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Sum</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a:noFill/>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5425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383416111"/>
                  </a:ext>
                </a:extLst>
              </a:tr>
              <a:tr h="2000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Count</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60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959839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3F4BC159-83DE-30C3-9926-415D28B9C04A}"/>
              </a:ext>
            </a:extLst>
          </p:cNvPr>
          <p:cNvSpPr>
            <a:spLocks noGrp="1" noChangeArrowheads="1"/>
          </p:cNvSpPr>
          <p:nvPr>
            <p:ph type="title"/>
          </p:nvPr>
        </p:nvSpPr>
        <p:spPr/>
        <p:txBody>
          <a:bodyPr/>
          <a:lstStyle/>
          <a:p>
            <a:r>
              <a:rPr lang="en-US" altLang="en-US" sz="3400"/>
              <a:t>Graphical Presentation –Numerical Variable</a:t>
            </a:r>
          </a:p>
        </p:txBody>
      </p:sp>
      <p:sp>
        <p:nvSpPr>
          <p:cNvPr id="57349" name="Text Box 5">
            <a:extLst>
              <a:ext uri="{FF2B5EF4-FFF2-40B4-BE49-F238E27FC236}">
                <a16:creationId xmlns:a16="http://schemas.microsoft.com/office/drawing/2014/main" id="{0C082DC6-68C3-2FD2-667B-6667F04F6DD5}"/>
              </a:ext>
            </a:extLst>
          </p:cNvPr>
          <p:cNvSpPr txBox="1">
            <a:spLocks noChangeArrowheads="1"/>
          </p:cNvSpPr>
          <p:nvPr/>
        </p:nvSpPr>
        <p:spPr bwMode="auto">
          <a:xfrm>
            <a:off x="2133600" y="1676401"/>
            <a:ext cx="830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Box-Plot: Describes the five-number summary</a:t>
            </a:r>
          </a:p>
        </p:txBody>
      </p:sp>
      <p:graphicFrame>
        <p:nvGraphicFramePr>
          <p:cNvPr id="57350" name="Object 6">
            <a:extLst>
              <a:ext uri="{FF2B5EF4-FFF2-40B4-BE49-F238E27FC236}">
                <a16:creationId xmlns:a16="http://schemas.microsoft.com/office/drawing/2014/main" id="{C715F4EE-FD68-1CE8-F588-F9AEA3DDE84C}"/>
              </a:ext>
            </a:extLst>
          </p:cNvPr>
          <p:cNvGraphicFramePr>
            <a:graphicFrameLocks noGrp="1" noChangeAspect="1"/>
          </p:cNvGraphicFramePr>
          <p:nvPr>
            <p:ph idx="1"/>
          </p:nvPr>
        </p:nvGraphicFramePr>
        <p:xfrm>
          <a:off x="2590801" y="2133600"/>
          <a:ext cx="6010275" cy="3886200"/>
        </p:xfrm>
        <a:graphic>
          <a:graphicData uri="http://schemas.openxmlformats.org/presentationml/2006/ole">
            <mc:AlternateContent xmlns:mc="http://schemas.openxmlformats.org/markup-compatibility/2006">
              <mc:Choice xmlns:v="urn:schemas-microsoft-com:vml" Requires="v">
                <p:oleObj name="Chart" r:id="rId3" imgW="6010351" imgH="2952902" progId="Excel.Chart.8">
                  <p:embed/>
                </p:oleObj>
              </mc:Choice>
              <mc:Fallback>
                <p:oleObj name="Chart" r:id="rId3" imgW="6010351" imgH="2952902" progId="Excel.Chart.8">
                  <p:embed/>
                  <p:pic>
                    <p:nvPicPr>
                      <p:cNvPr id="57350" name="Object 6">
                        <a:extLst>
                          <a:ext uri="{FF2B5EF4-FFF2-40B4-BE49-F238E27FC236}">
                            <a16:creationId xmlns:a16="http://schemas.microsoft.com/office/drawing/2014/main" id="{C715F4EE-FD68-1CE8-F588-F9AEA3DDE8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1" y="2133600"/>
                        <a:ext cx="6010275"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7360" name="Line 16">
            <a:extLst>
              <a:ext uri="{FF2B5EF4-FFF2-40B4-BE49-F238E27FC236}">
                <a16:creationId xmlns:a16="http://schemas.microsoft.com/office/drawing/2014/main" id="{A1EAF634-1C01-B1A7-DA75-3C982EAE8D43}"/>
              </a:ext>
            </a:extLst>
          </p:cNvPr>
          <p:cNvSpPr>
            <a:spLocks noChangeShapeType="1"/>
          </p:cNvSpPr>
          <p:nvPr/>
        </p:nvSpPr>
        <p:spPr bwMode="auto">
          <a:xfrm>
            <a:off x="4953000" y="3886200"/>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7364" name="Text Box 20">
            <a:extLst>
              <a:ext uri="{FF2B5EF4-FFF2-40B4-BE49-F238E27FC236}">
                <a16:creationId xmlns:a16="http://schemas.microsoft.com/office/drawing/2014/main" id="{6C434310-3E28-5B2B-630D-6C8285483233}"/>
              </a:ext>
            </a:extLst>
          </p:cNvPr>
          <p:cNvSpPr txBox="1">
            <a:spLocks noChangeArrowheads="1"/>
          </p:cNvSpPr>
          <p:nvPr/>
        </p:nvSpPr>
        <p:spPr bwMode="auto">
          <a:xfrm>
            <a:off x="3657600" y="2133601"/>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Figure 3: Distribution of Age </a:t>
            </a:r>
          </a:p>
        </p:txBody>
      </p:sp>
      <p:sp>
        <p:nvSpPr>
          <p:cNvPr id="57365" name="Text Box 21">
            <a:extLst>
              <a:ext uri="{FF2B5EF4-FFF2-40B4-BE49-F238E27FC236}">
                <a16:creationId xmlns:a16="http://schemas.microsoft.com/office/drawing/2014/main" id="{CF96B07A-AE77-650D-5B75-3BD8C0C077DE}"/>
              </a:ext>
            </a:extLst>
          </p:cNvPr>
          <p:cNvSpPr txBox="1">
            <a:spLocks noChangeArrowheads="1"/>
          </p:cNvSpPr>
          <p:nvPr/>
        </p:nvSpPr>
        <p:spPr bwMode="auto">
          <a:xfrm>
            <a:off x="4572000" y="5486401"/>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Box Plot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25E7286C-288D-38BB-7DD4-5618E3C9549A}"/>
              </a:ext>
            </a:extLst>
          </p:cNvPr>
          <p:cNvSpPr>
            <a:spLocks noGrp="1" noChangeArrowheads="1"/>
          </p:cNvSpPr>
          <p:nvPr>
            <p:ph type="title"/>
          </p:nvPr>
        </p:nvSpPr>
        <p:spPr/>
        <p:txBody>
          <a:bodyPr/>
          <a:lstStyle/>
          <a:p>
            <a:r>
              <a:rPr lang="en-US" altLang="en-US"/>
              <a:t>Numerical Presentation </a:t>
            </a:r>
          </a:p>
        </p:txBody>
      </p:sp>
      <p:sp>
        <p:nvSpPr>
          <p:cNvPr id="59398" name="Text Box 6">
            <a:extLst>
              <a:ext uri="{FF2B5EF4-FFF2-40B4-BE49-F238E27FC236}">
                <a16:creationId xmlns:a16="http://schemas.microsoft.com/office/drawing/2014/main" id="{84001C7A-BB2C-622B-C2E0-F85242A75613}"/>
              </a:ext>
            </a:extLst>
          </p:cNvPr>
          <p:cNvSpPr txBox="1">
            <a:spLocks noChangeArrowheads="1"/>
          </p:cNvSpPr>
          <p:nvPr/>
        </p:nvSpPr>
        <p:spPr bwMode="auto">
          <a:xfrm>
            <a:off x="2057400" y="3429000"/>
            <a:ext cx="83058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a:latin typeface="Arial" panose="020B0604020202020204" pitchFamily="34" charset="0"/>
              </a:rPr>
              <a:t>To understand how well a central value characterizes a set of observations, let us consider the following two sets of data:</a:t>
            </a:r>
          </a:p>
          <a:p>
            <a:pPr lvl="1" eaLnBrk="1" hangingPunct="1"/>
            <a:r>
              <a:rPr lang="en-US" altLang="en-US">
                <a:latin typeface="Arial" panose="020B0604020202020204" pitchFamily="34" charset="0"/>
              </a:rPr>
              <a:t>A: 30, 50, 70</a:t>
            </a:r>
          </a:p>
          <a:p>
            <a:pPr lvl="1" eaLnBrk="1" hangingPunct="1"/>
            <a:r>
              <a:rPr lang="en-US" altLang="en-US">
                <a:latin typeface="Arial" panose="020B0604020202020204" pitchFamily="34" charset="0"/>
              </a:rPr>
              <a:t>B: 40, 50, 60</a:t>
            </a:r>
          </a:p>
          <a:p>
            <a:pPr eaLnBrk="1" hangingPunct="1"/>
            <a:r>
              <a:rPr lang="en-US" altLang="en-US">
                <a:latin typeface="Arial" panose="020B0604020202020204" pitchFamily="34" charset="0"/>
              </a:rPr>
              <a:t>The mean of both two data sets is 50. But, the distance of the observations from the mean in data set A is larger than in the data set B. Thus, the mean of data set B is a better representation of the data set than is the case for set A.</a:t>
            </a:r>
          </a:p>
        </p:txBody>
      </p:sp>
      <p:sp>
        <p:nvSpPr>
          <p:cNvPr id="59399" name="Text Box 7">
            <a:extLst>
              <a:ext uri="{FF2B5EF4-FFF2-40B4-BE49-F238E27FC236}">
                <a16:creationId xmlns:a16="http://schemas.microsoft.com/office/drawing/2014/main" id="{ACB3025C-85BE-D92C-3E7D-3E26DD7373B2}"/>
              </a:ext>
            </a:extLst>
          </p:cNvPr>
          <p:cNvSpPr txBox="1">
            <a:spLocks noChangeArrowheads="1"/>
          </p:cNvSpPr>
          <p:nvPr/>
        </p:nvSpPr>
        <p:spPr bwMode="auto">
          <a:xfrm>
            <a:off x="2057400" y="1676401"/>
            <a:ext cx="83058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a:latin typeface="Arial" panose="020B0604020202020204" pitchFamily="34" charset="0"/>
              </a:rPr>
              <a:t>A fundamental concept in summary statistics is that of a </a:t>
            </a:r>
            <a:r>
              <a:rPr lang="en-US" altLang="en-US" i="1">
                <a:latin typeface="Arial" panose="020B0604020202020204" pitchFamily="34" charset="0"/>
              </a:rPr>
              <a:t>central value</a:t>
            </a:r>
            <a:r>
              <a:rPr lang="en-US" altLang="en-US">
                <a:latin typeface="Arial" panose="020B0604020202020204" pitchFamily="34" charset="0"/>
              </a:rPr>
              <a:t> for a set of observations and the extent to which the central value characterizes the whole set of data. Measures of central value such as the mean or median must be coupled with measures of data dispersion (e.g., average distance from the mean) to indicate how well the central value characterizes the data as a whole.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876BC831-BBD4-C749-1D14-7DF3CB3E1CEA}"/>
              </a:ext>
            </a:extLst>
          </p:cNvPr>
          <p:cNvSpPr>
            <a:spLocks noGrp="1" noChangeArrowheads="1"/>
          </p:cNvSpPr>
          <p:nvPr>
            <p:ph type="title"/>
          </p:nvPr>
        </p:nvSpPr>
        <p:spPr/>
        <p:txBody>
          <a:bodyPr/>
          <a:lstStyle/>
          <a:p>
            <a:r>
              <a:rPr lang="en-US" altLang="en-US" sz="3400"/>
              <a:t>Methods of Center Measurement</a:t>
            </a:r>
          </a:p>
        </p:txBody>
      </p:sp>
      <p:sp>
        <p:nvSpPr>
          <p:cNvPr id="61444" name="Text Box 4">
            <a:extLst>
              <a:ext uri="{FF2B5EF4-FFF2-40B4-BE49-F238E27FC236}">
                <a16:creationId xmlns:a16="http://schemas.microsoft.com/office/drawing/2014/main" id="{DCD80CFD-94CB-DD4B-146F-C1DF00CC54E9}"/>
              </a:ext>
            </a:extLst>
          </p:cNvPr>
          <p:cNvSpPr txBox="1">
            <a:spLocks noChangeArrowheads="1"/>
          </p:cNvSpPr>
          <p:nvPr/>
        </p:nvSpPr>
        <p:spPr bwMode="auto">
          <a:xfrm>
            <a:off x="2057401" y="2514600"/>
            <a:ext cx="83216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Commonly used methods are mean, median, mode, geometric mean etc.</a:t>
            </a:r>
          </a:p>
        </p:txBody>
      </p:sp>
      <p:sp>
        <p:nvSpPr>
          <p:cNvPr id="61445" name="Text Box 5">
            <a:extLst>
              <a:ext uri="{FF2B5EF4-FFF2-40B4-BE49-F238E27FC236}">
                <a16:creationId xmlns:a16="http://schemas.microsoft.com/office/drawing/2014/main" id="{020241AA-5334-EE34-CA78-75689B423EB8}"/>
              </a:ext>
            </a:extLst>
          </p:cNvPr>
          <p:cNvSpPr txBox="1">
            <a:spLocks noChangeArrowheads="1"/>
          </p:cNvSpPr>
          <p:nvPr/>
        </p:nvSpPr>
        <p:spPr bwMode="auto">
          <a:xfrm>
            <a:off x="2057400" y="3200400"/>
            <a:ext cx="830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Mean: Summing up all the observation and dividing by number of observations. Mean of 20, 30, 40 is (20+30+40)/3 = 30. </a:t>
            </a:r>
          </a:p>
        </p:txBody>
      </p:sp>
      <p:graphicFrame>
        <p:nvGraphicFramePr>
          <p:cNvPr id="61446" name="Object 6">
            <a:extLst>
              <a:ext uri="{FF2B5EF4-FFF2-40B4-BE49-F238E27FC236}">
                <a16:creationId xmlns:a16="http://schemas.microsoft.com/office/drawing/2014/main" id="{65C3FE57-2E95-C1C4-CCE1-C69C25ADB17E}"/>
              </a:ext>
            </a:extLst>
          </p:cNvPr>
          <p:cNvGraphicFramePr>
            <a:graphicFrameLocks noGrp="1" noChangeAspect="1"/>
          </p:cNvGraphicFramePr>
          <p:nvPr>
            <p:ph idx="1"/>
          </p:nvPr>
        </p:nvGraphicFramePr>
        <p:xfrm>
          <a:off x="2590800" y="3886201"/>
          <a:ext cx="6629400" cy="2054225"/>
        </p:xfrm>
        <a:graphic>
          <a:graphicData uri="http://schemas.openxmlformats.org/presentationml/2006/ole">
            <mc:AlternateContent xmlns:mc="http://schemas.openxmlformats.org/markup-compatibility/2006">
              <mc:Choice xmlns:v="urn:schemas-microsoft-com:vml" Requires="v">
                <p:oleObj name="Equation" r:id="rId3" imgW="3403440" imgH="1079280" progId="Equation.3">
                  <p:embed/>
                </p:oleObj>
              </mc:Choice>
              <mc:Fallback>
                <p:oleObj name="Equation" r:id="rId3" imgW="3403440" imgH="1079280" progId="Equation.3">
                  <p:embed/>
                  <p:pic>
                    <p:nvPicPr>
                      <p:cNvPr id="61446" name="Object 6">
                        <a:extLst>
                          <a:ext uri="{FF2B5EF4-FFF2-40B4-BE49-F238E27FC236}">
                            <a16:creationId xmlns:a16="http://schemas.microsoft.com/office/drawing/2014/main" id="{65C3FE57-2E95-C1C4-CCE1-C69C25ADB1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886201"/>
                        <a:ext cx="6629400" cy="2054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48" name="Text Box 8">
            <a:extLst>
              <a:ext uri="{FF2B5EF4-FFF2-40B4-BE49-F238E27FC236}">
                <a16:creationId xmlns:a16="http://schemas.microsoft.com/office/drawing/2014/main" id="{80E41E46-00A2-6E0D-6D29-370F4546479F}"/>
              </a:ext>
            </a:extLst>
          </p:cNvPr>
          <p:cNvSpPr txBox="1">
            <a:spLocks noChangeArrowheads="1"/>
          </p:cNvSpPr>
          <p:nvPr/>
        </p:nvSpPr>
        <p:spPr bwMode="auto">
          <a:xfrm>
            <a:off x="2193926" y="1784351"/>
            <a:ext cx="8245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61449" name="Text Box 9">
            <a:extLst>
              <a:ext uri="{FF2B5EF4-FFF2-40B4-BE49-F238E27FC236}">
                <a16:creationId xmlns:a16="http://schemas.microsoft.com/office/drawing/2014/main" id="{694637C9-9EBD-2948-920E-14AE2B871BCA}"/>
              </a:ext>
            </a:extLst>
          </p:cNvPr>
          <p:cNvSpPr txBox="1">
            <a:spLocks noChangeArrowheads="1"/>
          </p:cNvSpPr>
          <p:nvPr/>
        </p:nvSpPr>
        <p:spPr bwMode="auto">
          <a:xfrm>
            <a:off x="2057400" y="1752600"/>
            <a:ext cx="8305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Center measurement is a summary measure of the overall level of a dataset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2BF1E1D-903D-9A8B-3314-6F6C066F3D52}"/>
              </a:ext>
            </a:extLst>
          </p:cNvPr>
          <p:cNvSpPr>
            <a:spLocks noGrp="1" noChangeArrowheads="1"/>
          </p:cNvSpPr>
          <p:nvPr>
            <p:ph type="title"/>
          </p:nvPr>
        </p:nvSpPr>
        <p:spPr/>
        <p:txBody>
          <a:bodyPr/>
          <a:lstStyle/>
          <a:p>
            <a:r>
              <a:rPr lang="en-US" altLang="en-US" sz="3400"/>
              <a:t>Methods of Center Measurement</a:t>
            </a:r>
          </a:p>
        </p:txBody>
      </p:sp>
      <p:sp>
        <p:nvSpPr>
          <p:cNvPr id="9223" name="Text Box 7">
            <a:extLst>
              <a:ext uri="{FF2B5EF4-FFF2-40B4-BE49-F238E27FC236}">
                <a16:creationId xmlns:a16="http://schemas.microsoft.com/office/drawing/2014/main" id="{BBF9A4A9-3DE9-2EE3-E879-3058EB7BD6B6}"/>
              </a:ext>
            </a:extLst>
          </p:cNvPr>
          <p:cNvSpPr txBox="1">
            <a:spLocks noChangeArrowheads="1"/>
          </p:cNvSpPr>
          <p:nvPr/>
        </p:nvSpPr>
        <p:spPr bwMode="auto">
          <a:xfrm>
            <a:off x="1905000" y="1981201"/>
            <a:ext cx="80010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Median: The middle value in an ordered sequence of observations. That is, to find the median we need to order the data set and then find the middle value. In case of an even number of observations the average of the two middle most values is the median. For example, to find the median of {9, 3, 6, 7, 5}, we first sort the data giving {3, 5, 6, 7, 9}, then choose the middle value 6. If the number of observations is even, e.g., {9, 3, 6, 7, 5, 2}, then the median is the average of the two middle values from the sorted sequence, in this case, (5 + 6) / 2 = 5.5.</a:t>
            </a:r>
          </a:p>
        </p:txBody>
      </p:sp>
      <p:sp>
        <p:nvSpPr>
          <p:cNvPr id="9224" name="Rectangle 8">
            <a:extLst>
              <a:ext uri="{FF2B5EF4-FFF2-40B4-BE49-F238E27FC236}">
                <a16:creationId xmlns:a16="http://schemas.microsoft.com/office/drawing/2014/main" id="{0FD038DB-4ADA-5155-D34E-1094621A2431}"/>
              </a:ext>
            </a:extLst>
          </p:cNvPr>
          <p:cNvSpPr>
            <a:spLocks noChangeArrowheads="1"/>
          </p:cNvSpPr>
          <p:nvPr/>
        </p:nvSpPr>
        <p:spPr bwMode="auto">
          <a:xfrm>
            <a:off x="1905000" y="4738688"/>
            <a:ext cx="7924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Mode: The value that is observed most frequently. The mode is undefined for sequences in which no observation is repeated.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1026">
            <a:extLst>
              <a:ext uri="{FF2B5EF4-FFF2-40B4-BE49-F238E27FC236}">
                <a16:creationId xmlns:a16="http://schemas.microsoft.com/office/drawing/2014/main" id="{0BA5707D-1EB3-7676-1BE5-DA96CB91DB8B}"/>
              </a:ext>
            </a:extLst>
          </p:cNvPr>
          <p:cNvSpPr>
            <a:spLocks noGrp="1" noChangeArrowheads="1"/>
          </p:cNvSpPr>
          <p:nvPr>
            <p:ph type="title"/>
          </p:nvPr>
        </p:nvSpPr>
        <p:spPr/>
        <p:txBody>
          <a:bodyPr/>
          <a:lstStyle/>
          <a:p>
            <a:r>
              <a:rPr lang="en-US" altLang="en-US"/>
              <a:t>Mean or Median</a:t>
            </a:r>
          </a:p>
        </p:txBody>
      </p:sp>
      <p:sp>
        <p:nvSpPr>
          <p:cNvPr id="105476" name="Text Box 1028">
            <a:extLst>
              <a:ext uri="{FF2B5EF4-FFF2-40B4-BE49-F238E27FC236}">
                <a16:creationId xmlns:a16="http://schemas.microsoft.com/office/drawing/2014/main" id="{A47B3806-A80E-35D6-4B22-642FEF3D207C}"/>
              </a:ext>
            </a:extLst>
          </p:cNvPr>
          <p:cNvSpPr txBox="1">
            <a:spLocks noChangeArrowheads="1"/>
          </p:cNvSpPr>
          <p:nvPr/>
        </p:nvSpPr>
        <p:spPr bwMode="auto">
          <a:xfrm>
            <a:off x="1981200" y="1676400"/>
            <a:ext cx="82296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a:t>The median is less sensitive to outliers (extreme scores) than the mean and thus a better measure than the mean for highly skewed distributions, e.g. family income. For example mean of 20, 30, 40, and 990 is (20+30+40+990)/4 =270. The median of these four observations is (30+40)/2 =35. Here 3 observations out of 4 lie between 20-40.  So, the mean 270 really fails to give a realistic picture of the major part of the data. It is influenced by extreme value 990.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9" name="Rectangle 19">
            <a:extLst>
              <a:ext uri="{FF2B5EF4-FFF2-40B4-BE49-F238E27FC236}">
                <a16:creationId xmlns:a16="http://schemas.microsoft.com/office/drawing/2014/main" id="{C3D26733-986E-F94E-4A93-C791CE158DD8}"/>
              </a:ext>
            </a:extLst>
          </p:cNvPr>
          <p:cNvSpPr>
            <a:spLocks noGrp="1" noChangeArrowheads="1"/>
          </p:cNvSpPr>
          <p:nvPr>
            <p:ph type="title"/>
          </p:nvPr>
        </p:nvSpPr>
        <p:spPr/>
        <p:txBody>
          <a:bodyPr/>
          <a:lstStyle/>
          <a:p>
            <a:r>
              <a:rPr lang="en-US" altLang="en-US" sz="3400"/>
              <a:t>Methods of Variability Measurement</a:t>
            </a:r>
          </a:p>
        </p:txBody>
      </p:sp>
      <p:sp>
        <p:nvSpPr>
          <p:cNvPr id="10244" name="Text Box 4">
            <a:extLst>
              <a:ext uri="{FF2B5EF4-FFF2-40B4-BE49-F238E27FC236}">
                <a16:creationId xmlns:a16="http://schemas.microsoft.com/office/drawing/2014/main" id="{1BD8E2EE-791F-B468-A478-7338C143CEEC}"/>
              </a:ext>
            </a:extLst>
          </p:cNvPr>
          <p:cNvSpPr txBox="1">
            <a:spLocks noChangeArrowheads="1"/>
          </p:cNvSpPr>
          <p:nvPr/>
        </p:nvSpPr>
        <p:spPr bwMode="auto">
          <a:xfrm>
            <a:off x="2133600" y="281940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Commonly used methods: </a:t>
            </a:r>
            <a:r>
              <a:rPr lang="en-US" altLang="en-US" i="1"/>
              <a:t>range</a:t>
            </a:r>
            <a:r>
              <a:rPr lang="en-US" altLang="en-US"/>
              <a:t>, </a:t>
            </a:r>
            <a:r>
              <a:rPr lang="en-US" altLang="en-US" i="1"/>
              <a:t>variance</a:t>
            </a:r>
            <a:r>
              <a:rPr lang="en-US" altLang="en-US"/>
              <a:t>, </a:t>
            </a:r>
            <a:r>
              <a:rPr lang="en-US" altLang="en-US" i="1"/>
              <a:t>standard deviation</a:t>
            </a:r>
            <a:r>
              <a:rPr lang="en-US" altLang="en-US"/>
              <a:t>, </a:t>
            </a:r>
            <a:r>
              <a:rPr lang="en-US" altLang="en-US" i="1"/>
              <a:t>interquartile range</a:t>
            </a:r>
            <a:r>
              <a:rPr lang="en-US" altLang="en-US"/>
              <a:t>, </a:t>
            </a:r>
            <a:r>
              <a:rPr lang="en-US" altLang="en-US" i="1"/>
              <a:t>coefficient of variation etc</a:t>
            </a:r>
            <a:r>
              <a:rPr lang="en-US" altLang="en-US"/>
              <a:t>.</a:t>
            </a:r>
          </a:p>
        </p:txBody>
      </p:sp>
      <p:sp>
        <p:nvSpPr>
          <p:cNvPr id="10245" name="Text Box 5">
            <a:extLst>
              <a:ext uri="{FF2B5EF4-FFF2-40B4-BE49-F238E27FC236}">
                <a16:creationId xmlns:a16="http://schemas.microsoft.com/office/drawing/2014/main" id="{F9BF6631-0A6E-FE8E-2DDF-11FD2AA9BEE1}"/>
              </a:ext>
            </a:extLst>
          </p:cNvPr>
          <p:cNvSpPr txBox="1">
            <a:spLocks noChangeArrowheads="1"/>
          </p:cNvSpPr>
          <p:nvPr/>
        </p:nvSpPr>
        <p:spPr bwMode="auto">
          <a:xfrm>
            <a:off x="2133601" y="3657601"/>
            <a:ext cx="8321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Range: The difference between the largest and the smallest observations. The range of 10, 5, 2, 100 is (100-2)=98. It’s a crude measure of variability.</a:t>
            </a:r>
          </a:p>
        </p:txBody>
      </p:sp>
      <p:sp>
        <p:nvSpPr>
          <p:cNvPr id="10261" name="Text Box 21">
            <a:extLst>
              <a:ext uri="{FF2B5EF4-FFF2-40B4-BE49-F238E27FC236}">
                <a16:creationId xmlns:a16="http://schemas.microsoft.com/office/drawing/2014/main" id="{441D8AA2-C977-FEF4-8763-6775CD7EFC27}"/>
              </a:ext>
            </a:extLst>
          </p:cNvPr>
          <p:cNvSpPr txBox="1">
            <a:spLocks noChangeArrowheads="1"/>
          </p:cNvSpPr>
          <p:nvPr/>
        </p:nvSpPr>
        <p:spPr bwMode="auto">
          <a:xfrm>
            <a:off x="2133600" y="2057400"/>
            <a:ext cx="8382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Variability (or dispersion) measures the amount of scatter in a dataset.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4" name="Rectangle 8">
            <a:extLst>
              <a:ext uri="{FF2B5EF4-FFF2-40B4-BE49-F238E27FC236}">
                <a16:creationId xmlns:a16="http://schemas.microsoft.com/office/drawing/2014/main" id="{456D3051-4EF7-1505-7BF1-879745EAD2BD}"/>
              </a:ext>
            </a:extLst>
          </p:cNvPr>
          <p:cNvSpPr>
            <a:spLocks noGrp="1" noChangeArrowheads="1"/>
          </p:cNvSpPr>
          <p:nvPr>
            <p:ph type="title"/>
          </p:nvPr>
        </p:nvSpPr>
        <p:spPr/>
        <p:txBody>
          <a:bodyPr/>
          <a:lstStyle/>
          <a:p>
            <a:r>
              <a:rPr lang="en-US" altLang="en-US" sz="3400"/>
              <a:t>Methods of Variability Measurement</a:t>
            </a:r>
          </a:p>
        </p:txBody>
      </p:sp>
      <p:sp>
        <p:nvSpPr>
          <p:cNvPr id="106500" name="Text Box 4">
            <a:extLst>
              <a:ext uri="{FF2B5EF4-FFF2-40B4-BE49-F238E27FC236}">
                <a16:creationId xmlns:a16="http://schemas.microsoft.com/office/drawing/2014/main" id="{051C6B85-8D6D-4F8F-9AE1-37E203D085DA}"/>
              </a:ext>
            </a:extLst>
          </p:cNvPr>
          <p:cNvSpPr txBox="1">
            <a:spLocks noChangeArrowheads="1"/>
          </p:cNvSpPr>
          <p:nvPr/>
        </p:nvSpPr>
        <p:spPr bwMode="auto">
          <a:xfrm>
            <a:off x="1828801" y="1905000"/>
            <a:ext cx="83216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Variance: The variance of a set of observations is the average of the squares of the deviations of the observations from their mean.  In symbols, the variance of the n observations x</a:t>
            </a:r>
            <a:r>
              <a:rPr lang="en-US" altLang="en-US" baseline="-25000"/>
              <a:t>1</a:t>
            </a:r>
            <a:r>
              <a:rPr lang="en-US" altLang="en-US"/>
              <a:t>, x</a:t>
            </a:r>
            <a:r>
              <a:rPr lang="en-US" altLang="en-US" baseline="-25000"/>
              <a:t>2</a:t>
            </a:r>
            <a:r>
              <a:rPr lang="en-US" altLang="en-US"/>
              <a:t>,…x</a:t>
            </a:r>
            <a:r>
              <a:rPr lang="en-US" altLang="en-US" baseline="-25000"/>
              <a:t>n</a:t>
            </a:r>
            <a:r>
              <a:rPr lang="en-US" altLang="en-US"/>
              <a:t> is</a:t>
            </a:r>
          </a:p>
        </p:txBody>
      </p:sp>
      <p:sp>
        <p:nvSpPr>
          <p:cNvPr id="106501" name="Text Box 5">
            <a:extLst>
              <a:ext uri="{FF2B5EF4-FFF2-40B4-BE49-F238E27FC236}">
                <a16:creationId xmlns:a16="http://schemas.microsoft.com/office/drawing/2014/main" id="{5A03A673-D9D1-6861-96C3-40BDC9086E99}"/>
              </a:ext>
            </a:extLst>
          </p:cNvPr>
          <p:cNvSpPr txBox="1">
            <a:spLocks noChangeArrowheads="1"/>
          </p:cNvSpPr>
          <p:nvPr/>
        </p:nvSpPr>
        <p:spPr bwMode="auto">
          <a:xfrm>
            <a:off x="2057401" y="3733801"/>
            <a:ext cx="8321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Variance of 5, 7, 3?  Mean is (5+7+3)/3 = 5 and the variance is  </a:t>
            </a:r>
          </a:p>
        </p:txBody>
      </p:sp>
      <p:graphicFrame>
        <p:nvGraphicFramePr>
          <p:cNvPr id="106502" name="Object 6">
            <a:extLst>
              <a:ext uri="{FF2B5EF4-FFF2-40B4-BE49-F238E27FC236}">
                <a16:creationId xmlns:a16="http://schemas.microsoft.com/office/drawing/2014/main" id="{95BB2A69-BF91-98B1-7323-D58CF91F0375}"/>
              </a:ext>
            </a:extLst>
          </p:cNvPr>
          <p:cNvGraphicFramePr>
            <a:graphicFrameLocks noChangeAspect="1"/>
          </p:cNvGraphicFramePr>
          <p:nvPr/>
        </p:nvGraphicFramePr>
        <p:xfrm>
          <a:off x="5257800" y="4343400"/>
          <a:ext cx="3695700" cy="812800"/>
        </p:xfrm>
        <a:graphic>
          <a:graphicData uri="http://schemas.openxmlformats.org/presentationml/2006/ole">
            <mc:AlternateContent xmlns:mc="http://schemas.openxmlformats.org/markup-compatibility/2006">
              <mc:Choice xmlns:v="urn:schemas-microsoft-com:vml" Requires="v">
                <p:oleObj name="Equation" r:id="rId3" imgW="1904760" imgH="419040" progId="Equation.3">
                  <p:embed/>
                </p:oleObj>
              </mc:Choice>
              <mc:Fallback>
                <p:oleObj name="Equation" r:id="rId3" imgW="1904760" imgH="419040" progId="Equation.3">
                  <p:embed/>
                  <p:pic>
                    <p:nvPicPr>
                      <p:cNvPr id="106502" name="Object 6">
                        <a:extLst>
                          <a:ext uri="{FF2B5EF4-FFF2-40B4-BE49-F238E27FC236}">
                            <a16:creationId xmlns:a16="http://schemas.microsoft.com/office/drawing/2014/main" id="{95BB2A69-BF91-98B1-7323-D58CF91F03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4343400"/>
                        <a:ext cx="36957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503" name="Object 7">
            <a:extLst>
              <a:ext uri="{FF2B5EF4-FFF2-40B4-BE49-F238E27FC236}">
                <a16:creationId xmlns:a16="http://schemas.microsoft.com/office/drawing/2014/main" id="{0E997551-8595-4CEA-4C4C-4BBD471745A2}"/>
              </a:ext>
            </a:extLst>
          </p:cNvPr>
          <p:cNvGraphicFramePr>
            <a:graphicFrameLocks noGrp="1" noChangeAspect="1"/>
          </p:cNvGraphicFramePr>
          <p:nvPr>
            <p:ph idx="1"/>
          </p:nvPr>
        </p:nvGraphicFramePr>
        <p:xfrm>
          <a:off x="4953000" y="2895600"/>
          <a:ext cx="3124200" cy="711200"/>
        </p:xfrm>
        <a:graphic>
          <a:graphicData uri="http://schemas.openxmlformats.org/presentationml/2006/ole">
            <mc:AlternateContent xmlns:mc="http://schemas.openxmlformats.org/markup-compatibility/2006">
              <mc:Choice xmlns:v="urn:schemas-microsoft-com:vml" Requires="v">
                <p:oleObj name="Equation" r:id="rId5" imgW="1841400" imgH="419040" progId="Equation.3">
                  <p:embed/>
                </p:oleObj>
              </mc:Choice>
              <mc:Fallback>
                <p:oleObj name="Equation" r:id="rId5" imgW="1841400" imgH="419040" progId="Equation.3">
                  <p:embed/>
                  <p:pic>
                    <p:nvPicPr>
                      <p:cNvPr id="106503" name="Object 7">
                        <a:extLst>
                          <a:ext uri="{FF2B5EF4-FFF2-40B4-BE49-F238E27FC236}">
                            <a16:creationId xmlns:a16="http://schemas.microsoft.com/office/drawing/2014/main" id="{0E997551-8595-4CEA-4C4C-4BBD471745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2895600"/>
                        <a:ext cx="31242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506" name="Text Box 10">
            <a:extLst>
              <a:ext uri="{FF2B5EF4-FFF2-40B4-BE49-F238E27FC236}">
                <a16:creationId xmlns:a16="http://schemas.microsoft.com/office/drawing/2014/main" id="{16FF370D-BC69-1517-0FD1-3EDAC1391EDD}"/>
              </a:ext>
            </a:extLst>
          </p:cNvPr>
          <p:cNvSpPr txBox="1">
            <a:spLocks noChangeArrowheads="1"/>
          </p:cNvSpPr>
          <p:nvPr/>
        </p:nvSpPr>
        <p:spPr bwMode="auto">
          <a:xfrm>
            <a:off x="1981200" y="52578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Standard Deviation: Square root of the variance. The standard deviation of the above example is 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59E1BB0-ACD1-67B6-A11F-35C097140F40}"/>
              </a:ext>
            </a:extLst>
          </p:cNvPr>
          <p:cNvSpPr>
            <a:spLocks noGrp="1" noChangeArrowheads="1"/>
          </p:cNvSpPr>
          <p:nvPr>
            <p:ph type="ctrTitle"/>
          </p:nvPr>
        </p:nvSpPr>
        <p:spPr>
          <a:xfrm>
            <a:off x="1973263" y="211358"/>
            <a:ext cx="7772400" cy="1470025"/>
          </a:xfrm>
        </p:spPr>
        <p:txBody>
          <a:bodyPr/>
          <a:lstStyle/>
          <a:p>
            <a:r>
              <a:rPr lang="en-US" altLang="en-US" dirty="0"/>
              <a:t>Basics of Statistics</a:t>
            </a:r>
          </a:p>
        </p:txBody>
      </p:sp>
      <p:sp>
        <p:nvSpPr>
          <p:cNvPr id="2053" name="Text Box 5">
            <a:extLst>
              <a:ext uri="{FF2B5EF4-FFF2-40B4-BE49-F238E27FC236}">
                <a16:creationId xmlns:a16="http://schemas.microsoft.com/office/drawing/2014/main" id="{D611BCF2-E9F8-8112-A5AB-87F04AE5C021}"/>
              </a:ext>
            </a:extLst>
          </p:cNvPr>
          <p:cNvSpPr txBox="1">
            <a:spLocks noChangeArrowheads="1"/>
          </p:cNvSpPr>
          <p:nvPr/>
        </p:nvSpPr>
        <p:spPr bwMode="auto">
          <a:xfrm>
            <a:off x="1310640" y="2110106"/>
            <a:ext cx="905256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2800" dirty="0">
                <a:latin typeface="Times New Roman" panose="02020603050405020304" pitchFamily="18" charset="0"/>
                <a:cs typeface="Times New Roman" panose="02020603050405020304" pitchFamily="18" charset="0"/>
              </a:rPr>
              <a:t>Definition: Science of collection, presentation, analysis, and reasonable interpretation of data.</a:t>
            </a:r>
          </a:p>
        </p:txBody>
      </p:sp>
      <p:sp>
        <p:nvSpPr>
          <p:cNvPr id="2054" name="Text Box 6">
            <a:extLst>
              <a:ext uri="{FF2B5EF4-FFF2-40B4-BE49-F238E27FC236}">
                <a16:creationId xmlns:a16="http://schemas.microsoft.com/office/drawing/2014/main" id="{D3441819-84F4-C0FA-F476-762D6FC48940}"/>
              </a:ext>
            </a:extLst>
          </p:cNvPr>
          <p:cNvSpPr txBox="1">
            <a:spLocks noChangeArrowheads="1"/>
          </p:cNvSpPr>
          <p:nvPr/>
        </p:nvSpPr>
        <p:spPr bwMode="auto">
          <a:xfrm>
            <a:off x="3565526" y="4608513"/>
            <a:ext cx="4587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US" altLang="en-US">
              <a:latin typeface="Arial" panose="020B0604020202020204" pitchFamily="34" charset="0"/>
            </a:endParaRPr>
          </a:p>
        </p:txBody>
      </p:sp>
      <p:sp>
        <p:nvSpPr>
          <p:cNvPr id="2056" name="Text Box 8">
            <a:extLst>
              <a:ext uri="{FF2B5EF4-FFF2-40B4-BE49-F238E27FC236}">
                <a16:creationId xmlns:a16="http://schemas.microsoft.com/office/drawing/2014/main" id="{E830C486-A263-8AA7-D683-E6884E1581D9}"/>
              </a:ext>
            </a:extLst>
          </p:cNvPr>
          <p:cNvSpPr txBox="1">
            <a:spLocks noChangeArrowheads="1"/>
          </p:cNvSpPr>
          <p:nvPr/>
        </p:nvSpPr>
        <p:spPr bwMode="auto">
          <a:xfrm>
            <a:off x="1082040" y="3124200"/>
            <a:ext cx="935736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eaLnBrk="1" hangingPunct="1">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Statistics presents a rigorous scientific method for gaining insight into data. </a:t>
            </a:r>
          </a:p>
          <a:p>
            <a:pPr marL="342900" indent="-342900" algn="just" eaLnBrk="1" hangingPunct="1">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For example, suppose we measure the weight of 100 patients in a study. With so many measurements, simply looking at the data fails to provide an informative account. However statistics can give an instant overall picture of data based on graphical presentation or numerical summarization irrespective to the number of data points. Besides data summarization, another important task of statistics is to make inference and predict relations of variables.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E6CCC4E2-1260-35CA-690F-447D9FA71817}"/>
              </a:ext>
            </a:extLst>
          </p:cNvPr>
          <p:cNvSpPr>
            <a:spLocks noGrp="1" noChangeArrowheads="1"/>
          </p:cNvSpPr>
          <p:nvPr>
            <p:ph type="title"/>
          </p:nvPr>
        </p:nvSpPr>
        <p:spPr/>
        <p:txBody>
          <a:bodyPr/>
          <a:lstStyle/>
          <a:p>
            <a:r>
              <a:rPr lang="en-US" altLang="en-US" sz="3400"/>
              <a:t>Methods of Variability Measurement</a:t>
            </a:r>
          </a:p>
        </p:txBody>
      </p:sp>
      <p:sp>
        <p:nvSpPr>
          <p:cNvPr id="64517" name="Text Box 5">
            <a:extLst>
              <a:ext uri="{FF2B5EF4-FFF2-40B4-BE49-F238E27FC236}">
                <a16:creationId xmlns:a16="http://schemas.microsoft.com/office/drawing/2014/main" id="{C3DF2B4B-74B9-10D9-12DA-870D96DF6A86}"/>
              </a:ext>
            </a:extLst>
          </p:cNvPr>
          <p:cNvSpPr txBox="1">
            <a:spLocks noChangeArrowheads="1"/>
          </p:cNvSpPr>
          <p:nvPr/>
        </p:nvSpPr>
        <p:spPr bwMode="auto">
          <a:xfrm>
            <a:off x="1981200" y="1981201"/>
            <a:ext cx="8382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Quartiles: Data can be divided into four regions that cover the total range of observed values. Cut points for these regions are known as quartiles.</a:t>
            </a:r>
          </a:p>
        </p:txBody>
      </p:sp>
      <p:sp>
        <p:nvSpPr>
          <p:cNvPr id="64518" name="Text Box 6">
            <a:extLst>
              <a:ext uri="{FF2B5EF4-FFF2-40B4-BE49-F238E27FC236}">
                <a16:creationId xmlns:a16="http://schemas.microsoft.com/office/drawing/2014/main" id="{C1A1A21E-685A-5EA2-B974-C55FB7F52111}"/>
              </a:ext>
            </a:extLst>
          </p:cNvPr>
          <p:cNvSpPr txBox="1">
            <a:spLocks noChangeArrowheads="1"/>
          </p:cNvSpPr>
          <p:nvPr/>
        </p:nvSpPr>
        <p:spPr bwMode="auto">
          <a:xfrm>
            <a:off x="1981200" y="3886201"/>
            <a:ext cx="8382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a:t>The first quartile (Q1) is the first 25% of the data. The second quartile (Q2) is between the 25</a:t>
            </a:r>
            <a:r>
              <a:rPr lang="en-US" altLang="en-US" baseline="30000"/>
              <a:t>th</a:t>
            </a:r>
            <a:r>
              <a:rPr lang="en-US" altLang="en-US"/>
              <a:t> and 50</a:t>
            </a:r>
            <a:r>
              <a:rPr lang="en-US" altLang="en-US" baseline="30000"/>
              <a:t>th</a:t>
            </a:r>
            <a:r>
              <a:rPr lang="en-US" altLang="en-US"/>
              <a:t> percentage points in the data. The upper bound of Q2 is the median. The third quartile (Q3) is the 25% of the data lying between the median and the 75% cut point in the data.</a:t>
            </a:r>
          </a:p>
        </p:txBody>
      </p:sp>
      <p:sp>
        <p:nvSpPr>
          <p:cNvPr id="64519" name="Text Box 7">
            <a:extLst>
              <a:ext uri="{FF2B5EF4-FFF2-40B4-BE49-F238E27FC236}">
                <a16:creationId xmlns:a16="http://schemas.microsoft.com/office/drawing/2014/main" id="{2FEE3F91-5CC0-08A4-678F-33FAFE7899CA}"/>
              </a:ext>
            </a:extLst>
          </p:cNvPr>
          <p:cNvSpPr txBox="1">
            <a:spLocks noChangeArrowheads="1"/>
          </p:cNvSpPr>
          <p:nvPr/>
        </p:nvSpPr>
        <p:spPr bwMode="auto">
          <a:xfrm>
            <a:off x="1981200" y="5378450"/>
            <a:ext cx="8382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a:t>Q1 is the median of the first half of the ordered observations and Q3 is the median of the second half of the ordered observations.</a:t>
            </a:r>
          </a:p>
        </p:txBody>
      </p:sp>
      <p:sp>
        <p:nvSpPr>
          <p:cNvPr id="64521" name="Text Box 9">
            <a:extLst>
              <a:ext uri="{FF2B5EF4-FFF2-40B4-BE49-F238E27FC236}">
                <a16:creationId xmlns:a16="http://schemas.microsoft.com/office/drawing/2014/main" id="{6D3B8FA3-DA3A-8198-7626-6FF96CA50170}"/>
              </a:ext>
            </a:extLst>
          </p:cNvPr>
          <p:cNvSpPr txBox="1">
            <a:spLocks noChangeArrowheads="1"/>
          </p:cNvSpPr>
          <p:nvPr/>
        </p:nvSpPr>
        <p:spPr bwMode="auto">
          <a:xfrm>
            <a:off x="1981200" y="2895601"/>
            <a:ext cx="8382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In notations, quartiles of a data is the ((n+1)/4)q</a:t>
            </a:r>
            <a:r>
              <a:rPr lang="en-US" altLang="en-US" baseline="30000"/>
              <a:t>th</a:t>
            </a:r>
            <a:r>
              <a:rPr lang="en-US" altLang="en-US"/>
              <a:t> observation of the data, where q is the desired quartile and n is the number of observations of data.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a:extLst>
              <a:ext uri="{FF2B5EF4-FFF2-40B4-BE49-F238E27FC236}">
                <a16:creationId xmlns:a16="http://schemas.microsoft.com/office/drawing/2014/main" id="{82B939E1-2B5C-D2D0-CDAB-33C702744849}"/>
              </a:ext>
            </a:extLst>
          </p:cNvPr>
          <p:cNvSpPr>
            <a:spLocks noGrp="1" noChangeArrowheads="1"/>
          </p:cNvSpPr>
          <p:nvPr>
            <p:ph type="title"/>
          </p:nvPr>
        </p:nvSpPr>
        <p:spPr/>
        <p:txBody>
          <a:bodyPr/>
          <a:lstStyle/>
          <a:p>
            <a:r>
              <a:rPr lang="en-US" altLang="en-US" sz="3400"/>
              <a:t>Methods of Variability Measurement</a:t>
            </a:r>
          </a:p>
        </p:txBody>
      </p:sp>
      <p:sp>
        <p:nvSpPr>
          <p:cNvPr id="66564" name="Text Box 1028">
            <a:extLst>
              <a:ext uri="{FF2B5EF4-FFF2-40B4-BE49-F238E27FC236}">
                <a16:creationId xmlns:a16="http://schemas.microsoft.com/office/drawing/2014/main" id="{4B111E84-36D7-FCCA-8C89-BCBF588BE4CE}"/>
              </a:ext>
            </a:extLst>
          </p:cNvPr>
          <p:cNvSpPr txBox="1">
            <a:spLocks noChangeArrowheads="1"/>
          </p:cNvSpPr>
          <p:nvPr/>
        </p:nvSpPr>
        <p:spPr bwMode="auto">
          <a:xfrm>
            <a:off x="1905001" y="2590801"/>
            <a:ext cx="8474075"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An example with 15 numbers</a:t>
            </a:r>
          </a:p>
          <a:p>
            <a:r>
              <a:rPr lang="en-US" altLang="en-US"/>
              <a:t>               3 6 7 11 13 22 30 40 44 50 52 61 68 80 94                                       		 Q1              Q2              Q3</a:t>
            </a:r>
          </a:p>
          <a:p>
            <a:r>
              <a:rPr lang="en-US" altLang="en-US"/>
              <a:t>The first quartile is   Q1=11. The second quartile is  Q2=40  (This is also the Median.)  The third quartile is Q3=61. </a:t>
            </a:r>
          </a:p>
        </p:txBody>
      </p:sp>
      <p:sp>
        <p:nvSpPr>
          <p:cNvPr id="66565" name="Text Box 1029">
            <a:extLst>
              <a:ext uri="{FF2B5EF4-FFF2-40B4-BE49-F238E27FC236}">
                <a16:creationId xmlns:a16="http://schemas.microsoft.com/office/drawing/2014/main" id="{69A5C60F-5E8F-919D-4DD4-E169B321842A}"/>
              </a:ext>
            </a:extLst>
          </p:cNvPr>
          <p:cNvSpPr txBox="1">
            <a:spLocks noChangeArrowheads="1"/>
          </p:cNvSpPr>
          <p:nvPr/>
        </p:nvSpPr>
        <p:spPr bwMode="auto">
          <a:xfrm>
            <a:off x="1981200" y="4343401"/>
            <a:ext cx="8686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a:t>Inter-quartile Range: Difference between Q3 and Q1. Inter-quartile range of the previous example is 61- 40=21. The middle half of the ordered data lie between 40 and 61.</a:t>
            </a:r>
          </a:p>
        </p:txBody>
      </p:sp>
      <p:sp>
        <p:nvSpPr>
          <p:cNvPr id="66568" name="Text Box 1032">
            <a:extLst>
              <a:ext uri="{FF2B5EF4-FFF2-40B4-BE49-F238E27FC236}">
                <a16:creationId xmlns:a16="http://schemas.microsoft.com/office/drawing/2014/main" id="{E2BE4EDB-C70E-E6B0-E005-FBD9B2D727AC}"/>
              </a:ext>
            </a:extLst>
          </p:cNvPr>
          <p:cNvSpPr txBox="1">
            <a:spLocks noChangeArrowheads="1"/>
          </p:cNvSpPr>
          <p:nvPr/>
        </p:nvSpPr>
        <p:spPr bwMode="auto">
          <a:xfrm>
            <a:off x="1905000" y="1752600"/>
            <a:ext cx="8915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In the following example Q1= ((15+1)/4)1 =4</a:t>
            </a:r>
            <a:r>
              <a:rPr lang="en-US" altLang="en-US" baseline="30000"/>
              <a:t>th</a:t>
            </a:r>
            <a:r>
              <a:rPr lang="en-US" altLang="en-US"/>
              <a:t> observation of the data. The 4</a:t>
            </a:r>
            <a:r>
              <a:rPr lang="en-US" altLang="en-US" baseline="30000"/>
              <a:t>th</a:t>
            </a:r>
            <a:r>
              <a:rPr lang="en-US" altLang="en-US"/>
              <a:t> observation is 11. So Q1 is of this data is 11.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A53984A2-F8A6-AB39-E654-37910AE0E166}"/>
              </a:ext>
            </a:extLst>
          </p:cNvPr>
          <p:cNvSpPr>
            <a:spLocks noGrp="1" noChangeArrowheads="1"/>
          </p:cNvSpPr>
          <p:nvPr>
            <p:ph type="title"/>
          </p:nvPr>
        </p:nvSpPr>
        <p:spPr/>
        <p:txBody>
          <a:bodyPr/>
          <a:lstStyle/>
          <a:p>
            <a:r>
              <a:rPr lang="en-US" altLang="en-US"/>
              <a:t>Deciles and Percentiles</a:t>
            </a:r>
          </a:p>
        </p:txBody>
      </p:sp>
      <p:sp>
        <p:nvSpPr>
          <p:cNvPr id="68612" name="Text Box 4">
            <a:extLst>
              <a:ext uri="{FF2B5EF4-FFF2-40B4-BE49-F238E27FC236}">
                <a16:creationId xmlns:a16="http://schemas.microsoft.com/office/drawing/2014/main" id="{B9C9318C-45E0-19E0-71AC-D36BEB3975E0}"/>
              </a:ext>
            </a:extLst>
          </p:cNvPr>
          <p:cNvSpPr txBox="1">
            <a:spLocks noChangeArrowheads="1"/>
          </p:cNvSpPr>
          <p:nvPr/>
        </p:nvSpPr>
        <p:spPr bwMode="auto">
          <a:xfrm>
            <a:off x="1981200" y="2438400"/>
            <a:ext cx="81534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Percentiles: If data is ordered and divided into 100 parts, then cut points are called Percentiles. 25</a:t>
            </a:r>
            <a:r>
              <a:rPr lang="en-US" altLang="en-US" baseline="30000"/>
              <a:t>th</a:t>
            </a:r>
            <a:r>
              <a:rPr lang="en-US" altLang="en-US"/>
              <a:t> percentile is the Q1, 50</a:t>
            </a:r>
            <a:r>
              <a:rPr lang="en-US" altLang="en-US" baseline="30000"/>
              <a:t>th</a:t>
            </a:r>
            <a:r>
              <a:rPr lang="en-US" altLang="en-US"/>
              <a:t> percentile is the Median (Q2) and the 75</a:t>
            </a:r>
            <a:r>
              <a:rPr lang="en-US" altLang="en-US" baseline="30000"/>
              <a:t>th</a:t>
            </a:r>
            <a:r>
              <a:rPr lang="en-US" altLang="en-US"/>
              <a:t> percentile of the data is Q3.</a:t>
            </a:r>
          </a:p>
        </p:txBody>
      </p:sp>
      <p:sp>
        <p:nvSpPr>
          <p:cNvPr id="68613" name="Text Box 5">
            <a:extLst>
              <a:ext uri="{FF2B5EF4-FFF2-40B4-BE49-F238E27FC236}">
                <a16:creationId xmlns:a16="http://schemas.microsoft.com/office/drawing/2014/main" id="{2AA901B6-B8DC-9922-FBA4-316F2B90C829}"/>
              </a:ext>
            </a:extLst>
          </p:cNvPr>
          <p:cNvSpPr txBox="1">
            <a:spLocks noChangeArrowheads="1"/>
          </p:cNvSpPr>
          <p:nvPr/>
        </p:nvSpPr>
        <p:spPr bwMode="auto">
          <a:xfrm>
            <a:off x="1981200" y="1828800"/>
            <a:ext cx="8153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Deciles: If data is ordered and divided into 10 parts, then cut points are called Deciles</a:t>
            </a:r>
          </a:p>
        </p:txBody>
      </p:sp>
      <p:sp>
        <p:nvSpPr>
          <p:cNvPr id="68617" name="Text Box 9">
            <a:extLst>
              <a:ext uri="{FF2B5EF4-FFF2-40B4-BE49-F238E27FC236}">
                <a16:creationId xmlns:a16="http://schemas.microsoft.com/office/drawing/2014/main" id="{B4360648-A09F-8D15-9E29-96BCD21DE84C}"/>
              </a:ext>
            </a:extLst>
          </p:cNvPr>
          <p:cNvSpPr txBox="1">
            <a:spLocks noChangeArrowheads="1"/>
          </p:cNvSpPr>
          <p:nvPr/>
        </p:nvSpPr>
        <p:spPr bwMode="auto">
          <a:xfrm>
            <a:off x="1981200" y="3657601"/>
            <a:ext cx="845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In notations, percentiles of a data is the ((n+1)/100)p th observation of the data, where p is the desired percentile and n is the number of observations of data. </a:t>
            </a:r>
          </a:p>
        </p:txBody>
      </p:sp>
      <p:sp>
        <p:nvSpPr>
          <p:cNvPr id="68621" name="Text Box 13">
            <a:extLst>
              <a:ext uri="{FF2B5EF4-FFF2-40B4-BE49-F238E27FC236}">
                <a16:creationId xmlns:a16="http://schemas.microsoft.com/office/drawing/2014/main" id="{3E15D301-737C-DD77-A1EC-9DA2F4F7BCA5}"/>
              </a:ext>
            </a:extLst>
          </p:cNvPr>
          <p:cNvSpPr txBox="1">
            <a:spLocks noChangeArrowheads="1"/>
          </p:cNvSpPr>
          <p:nvPr/>
        </p:nvSpPr>
        <p:spPr bwMode="auto">
          <a:xfrm>
            <a:off x="1981200" y="4800600"/>
            <a:ext cx="8686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Coefficient of Variation: The standard deviation of data divided by it’s mean. It is usually expressed in percent. </a:t>
            </a:r>
          </a:p>
        </p:txBody>
      </p:sp>
      <p:graphicFrame>
        <p:nvGraphicFramePr>
          <p:cNvPr id="68622" name="Object 14">
            <a:extLst>
              <a:ext uri="{FF2B5EF4-FFF2-40B4-BE49-F238E27FC236}">
                <a16:creationId xmlns:a16="http://schemas.microsoft.com/office/drawing/2014/main" id="{EA5AA785-6343-B5B9-0F32-D36029F0D92A}"/>
              </a:ext>
            </a:extLst>
          </p:cNvPr>
          <p:cNvGraphicFramePr>
            <a:graphicFrameLocks noGrp="1" noChangeAspect="1"/>
          </p:cNvGraphicFramePr>
          <p:nvPr>
            <p:ph idx="1"/>
          </p:nvPr>
        </p:nvGraphicFramePr>
        <p:xfrm>
          <a:off x="5181600" y="5334000"/>
          <a:ext cx="1016000" cy="788988"/>
        </p:xfrm>
        <a:graphic>
          <a:graphicData uri="http://schemas.openxmlformats.org/presentationml/2006/ole">
            <mc:AlternateContent xmlns:mc="http://schemas.openxmlformats.org/markup-compatibility/2006">
              <mc:Choice xmlns:v="urn:schemas-microsoft-com:vml" Requires="v">
                <p:oleObj name="Equation" r:id="rId3" imgW="507960" imgH="393480" progId="Equation.3">
                  <p:embed/>
                </p:oleObj>
              </mc:Choice>
              <mc:Fallback>
                <p:oleObj name="Equation" r:id="rId3" imgW="507960" imgH="393480" progId="Equation.3">
                  <p:embed/>
                  <p:pic>
                    <p:nvPicPr>
                      <p:cNvPr id="68622" name="Object 14">
                        <a:extLst>
                          <a:ext uri="{FF2B5EF4-FFF2-40B4-BE49-F238E27FC236}">
                            <a16:creationId xmlns:a16="http://schemas.microsoft.com/office/drawing/2014/main" id="{EA5AA785-6343-B5B9-0F32-D36029F0D9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5334000"/>
                        <a:ext cx="10160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8623" name="Text Box 15">
            <a:extLst>
              <a:ext uri="{FF2B5EF4-FFF2-40B4-BE49-F238E27FC236}">
                <a16:creationId xmlns:a16="http://schemas.microsoft.com/office/drawing/2014/main" id="{1427E3DD-13A4-0360-2CFA-11BD97F720CC}"/>
              </a:ext>
            </a:extLst>
          </p:cNvPr>
          <p:cNvSpPr txBox="1">
            <a:spLocks noChangeArrowheads="1"/>
          </p:cNvSpPr>
          <p:nvPr/>
        </p:nvSpPr>
        <p:spPr bwMode="auto">
          <a:xfrm>
            <a:off x="2133600" y="5562601"/>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Coefficient of Variation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D229493-50B5-147B-0509-C2C4DB773662}"/>
              </a:ext>
            </a:extLst>
          </p:cNvPr>
          <p:cNvSpPr>
            <a:spLocks noGrp="1" noChangeArrowheads="1"/>
          </p:cNvSpPr>
          <p:nvPr>
            <p:ph type="title"/>
          </p:nvPr>
        </p:nvSpPr>
        <p:spPr/>
        <p:txBody>
          <a:bodyPr/>
          <a:lstStyle/>
          <a:p>
            <a:r>
              <a:rPr lang="en-US" altLang="en-US"/>
              <a:t>Five Number Summary</a:t>
            </a:r>
          </a:p>
        </p:txBody>
      </p:sp>
      <p:sp>
        <p:nvSpPr>
          <p:cNvPr id="16388" name="Text Box 4">
            <a:extLst>
              <a:ext uri="{FF2B5EF4-FFF2-40B4-BE49-F238E27FC236}">
                <a16:creationId xmlns:a16="http://schemas.microsoft.com/office/drawing/2014/main" id="{BB19BB18-1F8C-D89A-63C8-CF897972CA02}"/>
              </a:ext>
            </a:extLst>
          </p:cNvPr>
          <p:cNvSpPr txBox="1">
            <a:spLocks noChangeArrowheads="1"/>
          </p:cNvSpPr>
          <p:nvPr/>
        </p:nvSpPr>
        <p:spPr bwMode="auto">
          <a:xfrm>
            <a:off x="2057401" y="2209801"/>
            <a:ext cx="83978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Five Number Summary: The five number summary of a distribution consists of the smallest (Minimum) observation, the first quartile (Q1),</a:t>
            </a:r>
          </a:p>
          <a:p>
            <a:r>
              <a:rPr lang="en-US" altLang="en-US"/>
              <a:t>The median(Q2), the third quartile, and the largest (Maximum) observation written in order from smallest to largest.  </a:t>
            </a:r>
          </a:p>
        </p:txBody>
      </p:sp>
      <p:sp>
        <p:nvSpPr>
          <p:cNvPr id="16389" name="Text Box 5">
            <a:extLst>
              <a:ext uri="{FF2B5EF4-FFF2-40B4-BE49-F238E27FC236}">
                <a16:creationId xmlns:a16="http://schemas.microsoft.com/office/drawing/2014/main" id="{B3EC5BF3-FDB0-BCA7-85DF-5A62758F2D7B}"/>
              </a:ext>
            </a:extLst>
          </p:cNvPr>
          <p:cNvSpPr txBox="1">
            <a:spLocks noChangeArrowheads="1"/>
          </p:cNvSpPr>
          <p:nvPr/>
        </p:nvSpPr>
        <p:spPr bwMode="auto">
          <a:xfrm>
            <a:off x="2057401" y="3581401"/>
            <a:ext cx="80168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Box Plot: A box plot is a graph of the five number summary. The central box spans the quartiles. A line within the box marks the median. Lines extending above and below the box mark the smallest and the largest observations (i.e., the range). Outlying samples may be additionally plotted outside the range.</a:t>
            </a:r>
          </a:p>
        </p:txBody>
      </p:sp>
      <p:sp>
        <p:nvSpPr>
          <p:cNvPr id="16393" name="Text Box 9">
            <a:extLst>
              <a:ext uri="{FF2B5EF4-FFF2-40B4-BE49-F238E27FC236}">
                <a16:creationId xmlns:a16="http://schemas.microsoft.com/office/drawing/2014/main" id="{6770C53A-8F0F-8A77-8984-FF2007FE5446}"/>
              </a:ext>
            </a:extLst>
          </p:cNvPr>
          <p:cNvSpPr txBox="1">
            <a:spLocks noChangeArrowheads="1"/>
          </p:cNvSpPr>
          <p:nvPr/>
        </p:nvSpPr>
        <p:spPr bwMode="auto">
          <a:xfrm>
            <a:off x="2438400" y="5410201"/>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6394" name="Text Box 10">
            <a:extLst>
              <a:ext uri="{FF2B5EF4-FFF2-40B4-BE49-F238E27FC236}">
                <a16:creationId xmlns:a16="http://schemas.microsoft.com/office/drawing/2014/main" id="{216E744E-8C65-4724-12E1-FAD260B31437}"/>
              </a:ext>
            </a:extLst>
          </p:cNvPr>
          <p:cNvSpPr txBox="1">
            <a:spLocks noChangeArrowheads="1"/>
          </p:cNvSpPr>
          <p:nvPr/>
        </p:nvSpPr>
        <p:spPr bwMode="auto">
          <a:xfrm>
            <a:off x="2133600" y="5410201"/>
            <a:ext cx="464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07D64EBB-5CE6-807A-E60A-8BAF720DBC6F}"/>
              </a:ext>
            </a:extLst>
          </p:cNvPr>
          <p:cNvSpPr>
            <a:spLocks noGrp="1" noChangeArrowheads="1"/>
          </p:cNvSpPr>
          <p:nvPr>
            <p:ph type="title"/>
          </p:nvPr>
        </p:nvSpPr>
        <p:spPr/>
        <p:txBody>
          <a:bodyPr/>
          <a:lstStyle/>
          <a:p>
            <a:r>
              <a:rPr lang="en-US" altLang="en-US"/>
              <a:t>Boxplot</a:t>
            </a:r>
          </a:p>
        </p:txBody>
      </p:sp>
      <p:graphicFrame>
        <p:nvGraphicFramePr>
          <p:cNvPr id="119813" name="Object 5">
            <a:extLst>
              <a:ext uri="{FF2B5EF4-FFF2-40B4-BE49-F238E27FC236}">
                <a16:creationId xmlns:a16="http://schemas.microsoft.com/office/drawing/2014/main" id="{29B72F85-CDA7-8720-EEFC-B9D4F0799948}"/>
              </a:ext>
            </a:extLst>
          </p:cNvPr>
          <p:cNvGraphicFramePr>
            <a:graphicFrameLocks noChangeAspect="1"/>
          </p:cNvGraphicFramePr>
          <p:nvPr/>
        </p:nvGraphicFramePr>
        <p:xfrm>
          <a:off x="2590801" y="2133600"/>
          <a:ext cx="6010275" cy="3886200"/>
        </p:xfrm>
        <a:graphic>
          <a:graphicData uri="http://schemas.openxmlformats.org/presentationml/2006/ole">
            <mc:AlternateContent xmlns:mc="http://schemas.openxmlformats.org/markup-compatibility/2006">
              <mc:Choice xmlns:v="urn:schemas-microsoft-com:vml" Requires="v">
                <p:oleObj name="Chart" r:id="rId3" imgW="6010351" imgH="2952902" progId="Excel.Chart.8">
                  <p:embed/>
                </p:oleObj>
              </mc:Choice>
              <mc:Fallback>
                <p:oleObj name="Chart" r:id="rId3" imgW="6010351" imgH="2952902" progId="Excel.Chart.8">
                  <p:embed/>
                  <p:pic>
                    <p:nvPicPr>
                      <p:cNvPr id="119813" name="Object 5">
                        <a:extLst>
                          <a:ext uri="{FF2B5EF4-FFF2-40B4-BE49-F238E27FC236}">
                            <a16:creationId xmlns:a16="http://schemas.microsoft.com/office/drawing/2014/main" id="{29B72F85-CDA7-8720-EEFC-B9D4F07999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1" y="2133600"/>
                        <a:ext cx="6010275"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9814" name="Text Box 6">
            <a:extLst>
              <a:ext uri="{FF2B5EF4-FFF2-40B4-BE49-F238E27FC236}">
                <a16:creationId xmlns:a16="http://schemas.microsoft.com/office/drawing/2014/main" id="{7D18359C-0459-4765-985C-87160BAC2578}"/>
              </a:ext>
            </a:extLst>
          </p:cNvPr>
          <p:cNvSpPr txBox="1">
            <a:spLocks noChangeArrowheads="1"/>
          </p:cNvSpPr>
          <p:nvPr/>
        </p:nvSpPr>
        <p:spPr bwMode="auto">
          <a:xfrm>
            <a:off x="2286000" y="1828801"/>
            <a:ext cx="830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Distribution of Age in Month</a:t>
            </a:r>
          </a:p>
        </p:txBody>
      </p:sp>
      <p:graphicFrame>
        <p:nvGraphicFramePr>
          <p:cNvPr id="119815" name="Object 7">
            <a:extLst>
              <a:ext uri="{FF2B5EF4-FFF2-40B4-BE49-F238E27FC236}">
                <a16:creationId xmlns:a16="http://schemas.microsoft.com/office/drawing/2014/main" id="{6F93F00F-3E6E-850C-B3EF-7EA8A1C070D1}"/>
              </a:ext>
            </a:extLst>
          </p:cNvPr>
          <p:cNvGraphicFramePr>
            <a:graphicFrameLocks noChangeAspect="1"/>
          </p:cNvGraphicFramePr>
          <p:nvPr/>
        </p:nvGraphicFramePr>
        <p:xfrm>
          <a:off x="2743201" y="2286000"/>
          <a:ext cx="6010275" cy="3886200"/>
        </p:xfrm>
        <a:graphic>
          <a:graphicData uri="http://schemas.openxmlformats.org/presentationml/2006/ole">
            <mc:AlternateContent xmlns:mc="http://schemas.openxmlformats.org/markup-compatibility/2006">
              <mc:Choice xmlns:v="urn:schemas-microsoft-com:vml" Requires="v">
                <p:oleObj name="Chart" r:id="rId5" imgW="6010351" imgH="2952902" progId="Excel.Chart.8">
                  <p:embed/>
                </p:oleObj>
              </mc:Choice>
              <mc:Fallback>
                <p:oleObj name="Chart" r:id="rId5" imgW="6010351" imgH="2952902" progId="Excel.Chart.8">
                  <p:embed/>
                  <p:pic>
                    <p:nvPicPr>
                      <p:cNvPr id="119815" name="Object 7">
                        <a:extLst>
                          <a:ext uri="{FF2B5EF4-FFF2-40B4-BE49-F238E27FC236}">
                            <a16:creationId xmlns:a16="http://schemas.microsoft.com/office/drawing/2014/main" id="{6F93F00F-3E6E-850C-B3EF-7EA8A1C070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1" y="2286000"/>
                        <a:ext cx="6010275"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BA3D52D-0559-8379-710A-02E68C297040}"/>
              </a:ext>
            </a:extLst>
          </p:cNvPr>
          <p:cNvSpPr>
            <a:spLocks noGrp="1" noChangeArrowheads="1"/>
          </p:cNvSpPr>
          <p:nvPr>
            <p:ph type="title"/>
          </p:nvPr>
        </p:nvSpPr>
        <p:spPr/>
        <p:txBody>
          <a:bodyPr/>
          <a:lstStyle/>
          <a:p>
            <a:r>
              <a:rPr lang="en-US" altLang="en-US"/>
              <a:t>Choosing a Summary</a:t>
            </a:r>
          </a:p>
        </p:txBody>
      </p:sp>
      <p:sp>
        <p:nvSpPr>
          <p:cNvPr id="17412" name="Text Box 4">
            <a:extLst>
              <a:ext uri="{FF2B5EF4-FFF2-40B4-BE49-F238E27FC236}">
                <a16:creationId xmlns:a16="http://schemas.microsoft.com/office/drawing/2014/main" id="{63BFFC2F-B10A-A7C4-547B-AC3489B3E6CA}"/>
              </a:ext>
            </a:extLst>
          </p:cNvPr>
          <p:cNvSpPr txBox="1">
            <a:spLocks noChangeArrowheads="1"/>
          </p:cNvSpPr>
          <p:nvPr/>
        </p:nvSpPr>
        <p:spPr bwMode="auto">
          <a:xfrm>
            <a:off x="2057400" y="1708150"/>
            <a:ext cx="8610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The five number summary is usually better than the mean and standard deviation for describing a skewed distribution or a distribution with extreme outliers. The mean and standard deviation are reasonable for symmetric distributions that are free of outliers.</a:t>
            </a:r>
          </a:p>
        </p:txBody>
      </p:sp>
      <p:sp>
        <p:nvSpPr>
          <p:cNvPr id="17413" name="Text Box 5">
            <a:extLst>
              <a:ext uri="{FF2B5EF4-FFF2-40B4-BE49-F238E27FC236}">
                <a16:creationId xmlns:a16="http://schemas.microsoft.com/office/drawing/2014/main" id="{A26411A2-55AA-AC11-42D1-9B1BB8E5765A}"/>
              </a:ext>
            </a:extLst>
          </p:cNvPr>
          <p:cNvSpPr txBox="1">
            <a:spLocks noChangeArrowheads="1"/>
          </p:cNvSpPr>
          <p:nvPr/>
        </p:nvSpPr>
        <p:spPr bwMode="auto">
          <a:xfrm>
            <a:off x="2057400" y="3276601"/>
            <a:ext cx="8610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In real life we can’t always expect symmetry of the data. It’s  a common practice to include number of observations (n), mean, median, standard deviation, and range as common for data summarization purpose. We can include other summary statistics like Q1, Q3, Coefficient of variation if it is considered to be important for describing data.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97A26-B15D-E837-0659-22E05C50DA44}"/>
              </a:ext>
            </a:extLst>
          </p:cNvPr>
          <p:cNvSpPr>
            <a:spLocks noGrp="1"/>
          </p:cNvSpPr>
          <p:nvPr>
            <p:ph type="title"/>
          </p:nvPr>
        </p:nvSpPr>
        <p:spPr/>
        <p:txBody>
          <a:bodyPr/>
          <a:lstStyle/>
          <a:p>
            <a:r>
              <a:rPr lang="en-US" dirty="0"/>
              <a:t>Statistics module in python</a:t>
            </a:r>
            <a:endParaRPr lang="en-IN" dirty="0"/>
          </a:p>
        </p:txBody>
      </p:sp>
      <p:sp>
        <p:nvSpPr>
          <p:cNvPr id="3" name="Content Placeholder 2">
            <a:extLst>
              <a:ext uri="{FF2B5EF4-FFF2-40B4-BE49-F238E27FC236}">
                <a16:creationId xmlns:a16="http://schemas.microsoft.com/office/drawing/2014/main" id="{F21E5D22-FCF2-0A71-F72F-B76FC3E21DC7}"/>
              </a:ext>
            </a:extLst>
          </p:cNvPr>
          <p:cNvSpPr>
            <a:spLocks noGrp="1"/>
          </p:cNvSpPr>
          <p:nvPr>
            <p:ph idx="1"/>
          </p:nvPr>
        </p:nvSpPr>
        <p:spPr/>
        <p:txBody>
          <a:bodyPr/>
          <a:lstStyle/>
          <a:p>
            <a:r>
              <a:rPr lang="en-US" b="0" i="0" dirty="0">
                <a:solidFill>
                  <a:srgbClr val="000000"/>
                </a:solidFill>
                <a:effectLst/>
                <a:latin typeface="Verdana" panose="020B0604030504040204" pitchFamily="34" charset="0"/>
              </a:rPr>
              <a:t>Python has a built-in module that you can use to calculate mathematical statistics of numeric data.</a:t>
            </a:r>
            <a:endParaRPr lang="en-IN" dirty="0"/>
          </a:p>
        </p:txBody>
      </p:sp>
    </p:spTree>
    <p:extLst>
      <p:ext uri="{BB962C8B-B14F-4D97-AF65-F5344CB8AC3E}">
        <p14:creationId xmlns:p14="http://schemas.microsoft.com/office/powerpoint/2010/main" val="161914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9F10B61-6E57-C99B-7FA1-E4CCBC8BD1A0}"/>
              </a:ext>
            </a:extLst>
          </p:cNvPr>
          <p:cNvPicPr>
            <a:picLocks noChangeAspect="1"/>
          </p:cNvPicPr>
          <p:nvPr/>
        </p:nvPicPr>
        <p:blipFill>
          <a:blip r:embed="rId3"/>
          <a:stretch>
            <a:fillRect/>
          </a:stretch>
        </p:blipFill>
        <p:spPr>
          <a:xfrm>
            <a:off x="852487" y="349567"/>
            <a:ext cx="10699433" cy="5819418"/>
          </a:xfrm>
          <a:prstGeom prst="rect">
            <a:avLst/>
          </a:prstGeom>
        </p:spPr>
      </p:pic>
    </p:spTree>
    <p:extLst>
      <p:ext uri="{BB962C8B-B14F-4D97-AF65-F5344CB8AC3E}">
        <p14:creationId xmlns:p14="http://schemas.microsoft.com/office/powerpoint/2010/main" val="4043012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2ED0D-C715-1668-1791-3FDFB6D974AF}"/>
              </a:ext>
            </a:extLst>
          </p:cNvPr>
          <p:cNvSpPr>
            <a:spLocks noGrp="1"/>
          </p:cNvSpPr>
          <p:nvPr>
            <p:ph type="title"/>
          </p:nvPr>
        </p:nvSpPr>
        <p:spPr/>
        <p:txBody>
          <a:bodyPr/>
          <a:lstStyle/>
          <a:p>
            <a:r>
              <a:rPr lang="en-US" dirty="0"/>
              <a:t>Describe() in python</a:t>
            </a:r>
            <a:endParaRPr lang="en-IN" dirty="0"/>
          </a:p>
        </p:txBody>
      </p:sp>
      <p:sp>
        <p:nvSpPr>
          <p:cNvPr id="4" name="Rectangle 1">
            <a:extLst>
              <a:ext uri="{FF2B5EF4-FFF2-40B4-BE49-F238E27FC236}">
                <a16:creationId xmlns:a16="http://schemas.microsoft.com/office/drawing/2014/main" id="{E4C4A898-AD12-87A0-A18C-7BB4744DB7AB}"/>
              </a:ext>
            </a:extLst>
          </p:cNvPr>
          <p:cNvSpPr>
            <a:spLocks noGrp="1" noChangeArrowheads="1"/>
          </p:cNvSpPr>
          <p:nvPr>
            <p:ph idx="1"/>
          </p:nvPr>
        </p:nvSpPr>
        <p:spPr bwMode="auto">
          <a:xfrm>
            <a:off x="773068" y="1843950"/>
            <a:ext cx="10645863" cy="31700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The </a:t>
            </a:r>
            <a:r>
              <a:rPr kumimoji="0" lang="en-US" altLang="en-US" sz="2000" b="0" i="0" u="none" strike="noStrike" cap="none" normalizeH="0" baseline="0" dirty="0">
                <a:ln>
                  <a:noFill/>
                </a:ln>
                <a:solidFill>
                  <a:srgbClr val="DC143C"/>
                </a:solidFill>
                <a:effectLst/>
                <a:latin typeface="Times New Roman" panose="02020603050405020304" pitchFamily="18" charset="0"/>
                <a:cs typeface="Times New Roman" panose="02020603050405020304" pitchFamily="18" charset="0"/>
              </a:rPr>
              <a:t>describe()</a:t>
            </a: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method returns description of the data in the </a:t>
            </a:r>
            <a:r>
              <a:rPr kumimoji="0" lang="en-US" altLang="en-US" sz="20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DataFrame</a:t>
            </a: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If the </a:t>
            </a:r>
            <a:r>
              <a:rPr kumimoji="0" lang="en-US" altLang="en-US" sz="20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DataFrame</a:t>
            </a: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contains numerical data, the description contains these information for each column:</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count - The number of not-empty values.</a:t>
            </a:r>
            <a:b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mean - The average (mean) value.</a:t>
            </a:r>
            <a:b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std - The standard deviation.</a:t>
            </a:r>
            <a:b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min - the minimum value.</a:t>
            </a:r>
            <a:b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25% - The 25% percentile*.</a:t>
            </a:r>
            <a:b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50% - The 50% percentile*.</a:t>
            </a:r>
            <a:b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75% - The 75% percentile*.</a:t>
            </a:r>
            <a:b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max - the maximum value.</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980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AB84B-ECC6-39EB-460B-9785CE889FC5}"/>
              </a:ext>
            </a:extLst>
          </p:cNvPr>
          <p:cNvSpPr>
            <a:spLocks noGrp="1"/>
          </p:cNvSpPr>
          <p:nvPr>
            <p:ph type="title"/>
          </p:nvPr>
        </p:nvSpPr>
        <p:spPr>
          <a:xfrm>
            <a:off x="4404360" y="2376805"/>
            <a:ext cx="2880360" cy="1325563"/>
          </a:xfrm>
        </p:spPr>
        <p:txBody>
          <a:bodyPr/>
          <a:lstStyle/>
          <a:p>
            <a:r>
              <a:rPr lang="en-US" dirty="0"/>
              <a:t>Thank You</a:t>
            </a:r>
            <a:endParaRPr lang="en-IN" dirty="0"/>
          </a:p>
        </p:txBody>
      </p:sp>
    </p:spTree>
    <p:extLst>
      <p:ext uri="{BB962C8B-B14F-4D97-AF65-F5344CB8AC3E}">
        <p14:creationId xmlns:p14="http://schemas.microsoft.com/office/powerpoint/2010/main" val="370121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88FA5009-03BD-0623-9449-5B30C4C2FD9D}"/>
              </a:ext>
            </a:extLst>
          </p:cNvPr>
          <p:cNvSpPr>
            <a:spLocks noGrp="1" noChangeArrowheads="1"/>
          </p:cNvSpPr>
          <p:nvPr>
            <p:ph type="title"/>
          </p:nvPr>
        </p:nvSpPr>
        <p:spPr/>
        <p:txBody>
          <a:bodyPr/>
          <a:lstStyle/>
          <a:p>
            <a:r>
              <a:rPr lang="en-US" altLang="en-US" dirty="0"/>
              <a:t>A Taxonomy of Statistics</a:t>
            </a:r>
          </a:p>
        </p:txBody>
      </p:sp>
      <p:pic>
        <p:nvPicPr>
          <p:cNvPr id="49156" name="Picture 4">
            <a:extLst>
              <a:ext uri="{FF2B5EF4-FFF2-40B4-BE49-F238E27FC236}">
                <a16:creationId xmlns:a16="http://schemas.microsoft.com/office/drawing/2014/main" id="{EC8C8B26-3163-0949-1182-C1CDD202FA1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30680" y="1173480"/>
            <a:ext cx="8199120" cy="53606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7E3E48DA-6509-5EC5-608F-2E47558526E3}"/>
              </a:ext>
            </a:extLst>
          </p:cNvPr>
          <p:cNvSpPr>
            <a:spLocks noGrp="1" noChangeArrowheads="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Statistical Description of Data</a:t>
            </a:r>
          </a:p>
        </p:txBody>
      </p:sp>
      <p:sp>
        <p:nvSpPr>
          <p:cNvPr id="171011" name="Rectangle 3">
            <a:extLst>
              <a:ext uri="{FF2B5EF4-FFF2-40B4-BE49-F238E27FC236}">
                <a16:creationId xmlns:a16="http://schemas.microsoft.com/office/drawing/2014/main" id="{188B73F4-3315-8CA3-73C3-56C582DF8DBB}"/>
              </a:ext>
            </a:extLst>
          </p:cNvPr>
          <p:cNvSpPr>
            <a:spLocks noGrp="1" noChangeArrowheads="1"/>
          </p:cNvSpPr>
          <p:nvPr>
            <p:ph type="body" idx="1"/>
          </p:nvPr>
        </p:nvSpPr>
        <p:spPr/>
        <p:txBody>
          <a:bodyPr/>
          <a:lstStyle/>
          <a:p>
            <a:r>
              <a:rPr lang="en-US" altLang="en-US" dirty="0">
                <a:latin typeface="Times New Roman" panose="02020603050405020304" pitchFamily="18" charset="0"/>
                <a:cs typeface="Times New Roman" panose="02020603050405020304" pitchFamily="18" charset="0"/>
              </a:rPr>
              <a:t>Statistics describes a numeric set of data by its</a:t>
            </a:r>
          </a:p>
          <a:p>
            <a:pPr lvl="2"/>
            <a:r>
              <a:rPr lang="en-US" altLang="en-US" dirty="0">
                <a:latin typeface="Times New Roman" panose="02020603050405020304" pitchFamily="18" charset="0"/>
                <a:cs typeface="Times New Roman" panose="02020603050405020304" pitchFamily="18" charset="0"/>
              </a:rPr>
              <a:t>Center</a:t>
            </a:r>
          </a:p>
          <a:p>
            <a:pPr lvl="2"/>
            <a:r>
              <a:rPr lang="en-US" altLang="en-US" dirty="0">
                <a:latin typeface="Times New Roman" panose="02020603050405020304" pitchFamily="18" charset="0"/>
                <a:cs typeface="Times New Roman" panose="02020603050405020304" pitchFamily="18" charset="0"/>
              </a:rPr>
              <a:t>Variability</a:t>
            </a:r>
          </a:p>
          <a:p>
            <a:pPr lvl="2"/>
            <a:r>
              <a:rPr lang="en-US" altLang="en-US" dirty="0">
                <a:latin typeface="Times New Roman" panose="02020603050405020304" pitchFamily="18" charset="0"/>
                <a:cs typeface="Times New Roman" panose="02020603050405020304" pitchFamily="18" charset="0"/>
              </a:rPr>
              <a:t>Shape</a:t>
            </a:r>
          </a:p>
          <a:p>
            <a:r>
              <a:rPr lang="en-US" altLang="en-US" dirty="0">
                <a:latin typeface="Times New Roman" panose="02020603050405020304" pitchFamily="18" charset="0"/>
                <a:cs typeface="Times New Roman" panose="02020603050405020304" pitchFamily="18" charset="0"/>
              </a:rPr>
              <a:t>Statistics describes a categorical set of data by </a:t>
            </a:r>
          </a:p>
          <a:p>
            <a:pPr lvl="2"/>
            <a:r>
              <a:rPr lang="en-US" altLang="en-US" dirty="0">
                <a:latin typeface="Times New Roman" panose="02020603050405020304" pitchFamily="18" charset="0"/>
                <a:cs typeface="Times New Roman" panose="02020603050405020304" pitchFamily="18" charset="0"/>
              </a:rPr>
              <a:t>Frequency, percentage or proportion of each category</a:t>
            </a:r>
          </a:p>
          <a:p>
            <a:pPr lvl="2">
              <a:buFont typeface="Wingdings" panose="05000000000000000000" pitchFamily="2" charset="2"/>
              <a:buNone/>
            </a:pPr>
            <a:endParaRPr lang="en-US" altLang="en-US" dirty="0">
              <a:latin typeface="Times New Roman" panose="02020603050405020304" pitchFamily="18" charset="0"/>
              <a:cs typeface="Times New Roman" panose="02020603050405020304" pitchFamily="18" charset="0"/>
            </a:endParaRPr>
          </a:p>
          <a:p>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AD499A0-33C7-D162-A8A6-BDD3C9C68981}"/>
              </a:ext>
            </a:extLst>
          </p:cNvPr>
          <p:cNvSpPr>
            <a:spLocks noGrp="1" noChangeArrowheads="1"/>
          </p:cNvSpPr>
          <p:nvPr>
            <p:ph type="title"/>
          </p:nvPr>
        </p:nvSpPr>
        <p:spPr/>
        <p:txBody>
          <a:bodyPr/>
          <a:lstStyle/>
          <a:p>
            <a:r>
              <a:rPr lang="en-US" altLang="en-US"/>
              <a:t>Some Definitions</a:t>
            </a:r>
          </a:p>
        </p:txBody>
      </p:sp>
      <p:sp>
        <p:nvSpPr>
          <p:cNvPr id="7174" name="Text Box 6">
            <a:extLst>
              <a:ext uri="{FF2B5EF4-FFF2-40B4-BE49-F238E27FC236}">
                <a16:creationId xmlns:a16="http://schemas.microsoft.com/office/drawing/2014/main" id="{286716DB-33E0-E8FB-2198-009F89CDD345}"/>
              </a:ext>
            </a:extLst>
          </p:cNvPr>
          <p:cNvSpPr txBox="1">
            <a:spLocks noChangeArrowheads="1"/>
          </p:cNvSpPr>
          <p:nvPr/>
        </p:nvSpPr>
        <p:spPr bwMode="auto">
          <a:xfrm>
            <a:off x="838200" y="1752600"/>
            <a:ext cx="9601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i="1" dirty="0">
                <a:latin typeface="Times New Roman" panose="02020603050405020304" pitchFamily="18" charset="0"/>
                <a:cs typeface="Times New Roman" panose="02020603050405020304" pitchFamily="18" charset="0"/>
              </a:rPr>
              <a:t>Variable</a:t>
            </a:r>
            <a:r>
              <a:rPr lang="en-US" altLang="en-US" sz="2000" dirty="0">
                <a:latin typeface="Times New Roman" panose="02020603050405020304" pitchFamily="18" charset="0"/>
                <a:cs typeface="Times New Roman" panose="02020603050405020304" pitchFamily="18" charset="0"/>
              </a:rPr>
              <a:t> - any characteristic of an individual or entity. A variable can take different values for different individuals. Variables can be </a:t>
            </a:r>
            <a:r>
              <a:rPr lang="en-US" altLang="en-US" sz="2000" i="1" dirty="0">
                <a:latin typeface="Times New Roman" panose="02020603050405020304" pitchFamily="18" charset="0"/>
                <a:cs typeface="Times New Roman" panose="02020603050405020304" pitchFamily="18" charset="0"/>
              </a:rPr>
              <a:t>categorical</a:t>
            </a:r>
            <a:r>
              <a:rPr lang="en-US" altLang="en-US" sz="2000" dirty="0">
                <a:latin typeface="Times New Roman" panose="02020603050405020304" pitchFamily="18" charset="0"/>
                <a:cs typeface="Times New Roman" panose="02020603050405020304" pitchFamily="18" charset="0"/>
              </a:rPr>
              <a:t> or </a:t>
            </a:r>
            <a:r>
              <a:rPr lang="en-US" altLang="en-US" sz="2000" i="1" dirty="0">
                <a:latin typeface="Times New Roman" panose="02020603050405020304" pitchFamily="18" charset="0"/>
                <a:cs typeface="Times New Roman" panose="02020603050405020304" pitchFamily="18" charset="0"/>
              </a:rPr>
              <a:t>quantitative</a:t>
            </a:r>
            <a:r>
              <a:rPr lang="en-US" altLang="en-US" sz="2000" dirty="0">
                <a:latin typeface="Times New Roman" panose="02020603050405020304" pitchFamily="18" charset="0"/>
                <a:cs typeface="Times New Roman" panose="02020603050405020304" pitchFamily="18" charset="0"/>
              </a:rPr>
              <a:t>. Per S. S. Stevens…</a:t>
            </a:r>
          </a:p>
        </p:txBody>
      </p:sp>
      <p:sp>
        <p:nvSpPr>
          <p:cNvPr id="7180" name="Text Box 12">
            <a:extLst>
              <a:ext uri="{FF2B5EF4-FFF2-40B4-BE49-F238E27FC236}">
                <a16:creationId xmlns:a16="http://schemas.microsoft.com/office/drawing/2014/main" id="{2DC76D69-DAD9-940F-A2B7-D9DDD905FD47}"/>
              </a:ext>
            </a:extLst>
          </p:cNvPr>
          <p:cNvSpPr txBox="1">
            <a:spLocks noChangeArrowheads="1"/>
          </p:cNvSpPr>
          <p:nvPr/>
        </p:nvSpPr>
        <p:spPr bwMode="auto">
          <a:xfrm>
            <a:off x="2422526" y="3994151"/>
            <a:ext cx="7940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7182" name="Text Box 14">
            <a:extLst>
              <a:ext uri="{FF2B5EF4-FFF2-40B4-BE49-F238E27FC236}">
                <a16:creationId xmlns:a16="http://schemas.microsoft.com/office/drawing/2014/main" id="{13556667-C258-F9BC-F617-D484E6C738C6}"/>
              </a:ext>
            </a:extLst>
          </p:cNvPr>
          <p:cNvSpPr txBox="1">
            <a:spLocks noChangeArrowheads="1"/>
          </p:cNvSpPr>
          <p:nvPr/>
        </p:nvSpPr>
        <p:spPr bwMode="auto">
          <a:xfrm>
            <a:off x="1402080" y="2522398"/>
            <a:ext cx="923544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Char char="•"/>
            </a:pPr>
            <a:r>
              <a:rPr lang="en-US" altLang="en-US" sz="1600" dirty="0"/>
              <a:t> </a:t>
            </a:r>
            <a:r>
              <a:rPr lang="en-US" altLang="en-US" dirty="0">
                <a:latin typeface="Times New Roman" panose="02020603050405020304" pitchFamily="18" charset="0"/>
                <a:cs typeface="Times New Roman" panose="02020603050405020304" pitchFamily="18" charset="0"/>
              </a:rPr>
              <a:t>Nominal - Categorical variables with no inherent order or ranking   sequence such as names or classes (e.g., gender). Value may be a numerical, but without numerical value (e.g., I, II, III). The only operation that can be applied to Nominal variables is enumeration.</a:t>
            </a:r>
          </a:p>
          <a:p>
            <a:pPr>
              <a:buFontTx/>
              <a:buChar char="•"/>
            </a:pPr>
            <a:r>
              <a:rPr lang="en-US" altLang="en-US" dirty="0">
                <a:latin typeface="Times New Roman" panose="02020603050405020304" pitchFamily="18" charset="0"/>
                <a:cs typeface="Times New Roman" panose="02020603050405020304" pitchFamily="18" charset="0"/>
              </a:rPr>
              <a:t> Ordinal - Variables with an inherent rank or order, e.g. mild, moderate, severe. Can be compared for equality, or greater or less, but not </a:t>
            </a:r>
            <a:r>
              <a:rPr lang="en-US" altLang="en-US" i="1" dirty="0">
                <a:latin typeface="Times New Roman" panose="02020603050405020304" pitchFamily="18" charset="0"/>
                <a:cs typeface="Times New Roman" panose="02020603050405020304" pitchFamily="18" charset="0"/>
              </a:rPr>
              <a:t>how much</a:t>
            </a:r>
            <a:r>
              <a:rPr lang="en-US" altLang="en-US" dirty="0">
                <a:latin typeface="Times New Roman" panose="02020603050405020304" pitchFamily="18" charset="0"/>
                <a:cs typeface="Times New Roman" panose="02020603050405020304" pitchFamily="18" charset="0"/>
              </a:rPr>
              <a:t> greater or less.</a:t>
            </a:r>
          </a:p>
          <a:p>
            <a:pPr>
              <a:buFontTx/>
              <a:buChar char="•"/>
            </a:pPr>
            <a:r>
              <a:rPr lang="en-US" altLang="en-US" dirty="0">
                <a:latin typeface="Times New Roman" panose="02020603050405020304" pitchFamily="18" charset="0"/>
                <a:cs typeface="Times New Roman" panose="02020603050405020304" pitchFamily="18" charset="0"/>
              </a:rPr>
              <a:t> Interval - Values of the variable are ordered as in Ordinal, and additionally, differences between values are meaningful, however, the scale is not absolutely anchored. Calendar dates and temperatures on the Fahrenheit scale are examples. Addition and subtraction, but not multiplication and division are meaningful operations.</a:t>
            </a:r>
          </a:p>
          <a:p>
            <a:pPr>
              <a:buFontTx/>
              <a:buChar char="•"/>
            </a:pPr>
            <a:r>
              <a:rPr lang="en-US" altLang="en-US" dirty="0">
                <a:latin typeface="Times New Roman" panose="02020603050405020304" pitchFamily="18" charset="0"/>
                <a:cs typeface="Times New Roman" panose="02020603050405020304" pitchFamily="18" charset="0"/>
              </a:rPr>
              <a:t> Ratio - Variables with all properties of Interval plus an absolute, non-arbitrary zero point, e.g. age, weight, temperature (Kelvin). Addition, subtraction, multiplication, and division are all meaningful operations.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1026">
            <a:extLst>
              <a:ext uri="{FF2B5EF4-FFF2-40B4-BE49-F238E27FC236}">
                <a16:creationId xmlns:a16="http://schemas.microsoft.com/office/drawing/2014/main" id="{E803CA8D-1407-0E92-10E3-91EF5F2E6970}"/>
              </a:ext>
            </a:extLst>
          </p:cNvPr>
          <p:cNvSpPr>
            <a:spLocks noGrp="1" noChangeArrowheads="1"/>
          </p:cNvSpPr>
          <p:nvPr>
            <p:ph type="title"/>
          </p:nvPr>
        </p:nvSpPr>
        <p:spPr/>
        <p:txBody>
          <a:bodyPr/>
          <a:lstStyle/>
          <a:p>
            <a:r>
              <a:rPr lang="en-US" altLang="en-US"/>
              <a:t>Some Definitions</a:t>
            </a:r>
          </a:p>
        </p:txBody>
      </p:sp>
      <p:sp>
        <p:nvSpPr>
          <p:cNvPr id="145411" name="Rectangle 1027">
            <a:extLst>
              <a:ext uri="{FF2B5EF4-FFF2-40B4-BE49-F238E27FC236}">
                <a16:creationId xmlns:a16="http://schemas.microsoft.com/office/drawing/2014/main" id="{1A638482-649E-273E-87CD-3ABF1A23BAC3}"/>
              </a:ext>
            </a:extLst>
          </p:cNvPr>
          <p:cNvSpPr>
            <a:spLocks noGrp="1" noChangeArrowheads="1"/>
          </p:cNvSpPr>
          <p:nvPr>
            <p:ph type="body" idx="1"/>
          </p:nvPr>
        </p:nvSpPr>
        <p:spPr/>
        <p:txBody>
          <a:bodyPr>
            <a:normAutofit/>
          </a:bodyPr>
          <a:lstStyle/>
          <a:p>
            <a:pPr eaLnBrk="0" hangingPunct="0">
              <a:spcBef>
                <a:spcPct val="0"/>
              </a:spcBef>
              <a:buClrTx/>
              <a:buFontTx/>
              <a:buNone/>
            </a:pPr>
            <a:r>
              <a:rPr lang="en-US" altLang="en-US" b="1" i="1" dirty="0">
                <a:latin typeface="Times New Roman" panose="02020603050405020304" pitchFamily="18" charset="0"/>
                <a:cs typeface="Times New Roman" panose="02020603050405020304" pitchFamily="18" charset="0"/>
              </a:rPr>
              <a:t>Distribution</a:t>
            </a:r>
            <a:r>
              <a:rPr lang="en-US" altLang="en-US" dirty="0">
                <a:latin typeface="Times New Roman" panose="02020603050405020304" pitchFamily="18" charset="0"/>
                <a:cs typeface="Times New Roman" panose="02020603050405020304" pitchFamily="18" charset="0"/>
              </a:rPr>
              <a:t> - (of a variable) tells us what values the variable takes and how often it takes these values.</a:t>
            </a:r>
          </a:p>
          <a:p>
            <a:pPr lvl="1" eaLnBrk="0" hangingPunct="0">
              <a:spcBef>
                <a:spcPct val="0"/>
              </a:spcBef>
              <a:buClrTx/>
              <a:buFontTx/>
              <a:buChar char="•"/>
            </a:pPr>
            <a:r>
              <a:rPr lang="en-US" altLang="en-US" sz="2800" dirty="0">
                <a:latin typeface="Times New Roman" panose="02020603050405020304" pitchFamily="18" charset="0"/>
                <a:cs typeface="Times New Roman" panose="02020603050405020304" pitchFamily="18" charset="0"/>
              </a:rPr>
              <a:t>Unimodal - having a single peak</a:t>
            </a:r>
          </a:p>
          <a:p>
            <a:pPr lvl="1" eaLnBrk="0" hangingPunct="0">
              <a:spcBef>
                <a:spcPct val="0"/>
              </a:spcBef>
              <a:buClrTx/>
              <a:buFontTx/>
              <a:buChar char="•"/>
            </a:pPr>
            <a:r>
              <a:rPr lang="en-US" altLang="en-US" sz="2800" dirty="0">
                <a:latin typeface="Times New Roman" panose="02020603050405020304" pitchFamily="18" charset="0"/>
                <a:cs typeface="Times New Roman" panose="02020603050405020304" pitchFamily="18" charset="0"/>
              </a:rPr>
              <a:t>Bimodal - having two distinct peaks</a:t>
            </a:r>
          </a:p>
          <a:p>
            <a:pPr lvl="1" eaLnBrk="0" hangingPunct="0">
              <a:spcBef>
                <a:spcPct val="0"/>
              </a:spcBef>
              <a:buClrTx/>
              <a:buFontTx/>
              <a:buChar char="•"/>
            </a:pPr>
            <a:r>
              <a:rPr lang="en-US" altLang="en-US" sz="2800" dirty="0">
                <a:latin typeface="Times New Roman" panose="02020603050405020304" pitchFamily="18" charset="0"/>
                <a:cs typeface="Times New Roman" panose="02020603050405020304" pitchFamily="18" charset="0"/>
              </a:rPr>
              <a:t>Symmetric - left and right half are mirror images.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07" name="Rectangle 255">
            <a:extLst>
              <a:ext uri="{FF2B5EF4-FFF2-40B4-BE49-F238E27FC236}">
                <a16:creationId xmlns:a16="http://schemas.microsoft.com/office/drawing/2014/main" id="{0481A403-C608-C908-3DA4-DFC758894504}"/>
              </a:ext>
            </a:extLst>
          </p:cNvPr>
          <p:cNvSpPr>
            <a:spLocks noGrp="1" noChangeArrowheads="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Frequency Distribution</a:t>
            </a:r>
          </a:p>
        </p:txBody>
      </p:sp>
      <p:graphicFrame>
        <p:nvGraphicFramePr>
          <p:cNvPr id="75020" name="Group 268">
            <a:extLst>
              <a:ext uri="{FF2B5EF4-FFF2-40B4-BE49-F238E27FC236}">
                <a16:creationId xmlns:a16="http://schemas.microsoft.com/office/drawing/2014/main" id="{4F90F70D-7CAC-27A3-5CC7-C057688E7A43}"/>
              </a:ext>
            </a:extLst>
          </p:cNvPr>
          <p:cNvGraphicFramePr>
            <a:graphicFrameLocks noGrp="1"/>
          </p:cNvGraphicFramePr>
          <p:nvPr>
            <p:ph sz="half" idx="1"/>
          </p:nvPr>
        </p:nvGraphicFramePr>
        <p:xfrm>
          <a:off x="2514600" y="3505201"/>
          <a:ext cx="6362700" cy="768985"/>
        </p:xfrm>
        <a:graphic>
          <a:graphicData uri="http://schemas.openxmlformats.org/drawingml/2006/table">
            <a:tbl>
              <a:tblPr/>
              <a:tblGrid>
                <a:gridCol w="1757363">
                  <a:extLst>
                    <a:ext uri="{9D8B030D-6E8A-4147-A177-3AD203B41FA5}">
                      <a16:colId xmlns:a16="http://schemas.microsoft.com/office/drawing/2014/main" val="196399759"/>
                    </a:ext>
                  </a:extLst>
                </a:gridCol>
                <a:gridCol w="877887">
                  <a:extLst>
                    <a:ext uri="{9D8B030D-6E8A-4147-A177-3AD203B41FA5}">
                      <a16:colId xmlns:a16="http://schemas.microsoft.com/office/drawing/2014/main" val="1062145414"/>
                    </a:ext>
                  </a:extLst>
                </a:gridCol>
                <a:gridCol w="790575">
                  <a:extLst>
                    <a:ext uri="{9D8B030D-6E8A-4147-A177-3AD203B41FA5}">
                      <a16:colId xmlns:a16="http://schemas.microsoft.com/office/drawing/2014/main" val="1872420543"/>
                    </a:ext>
                  </a:extLst>
                </a:gridCol>
                <a:gridCol w="790575">
                  <a:extLst>
                    <a:ext uri="{9D8B030D-6E8A-4147-A177-3AD203B41FA5}">
                      <a16:colId xmlns:a16="http://schemas.microsoft.com/office/drawing/2014/main" val="1313520359"/>
                    </a:ext>
                  </a:extLst>
                </a:gridCol>
                <a:gridCol w="701675">
                  <a:extLst>
                    <a:ext uri="{9D8B030D-6E8A-4147-A177-3AD203B41FA5}">
                      <a16:colId xmlns:a16="http://schemas.microsoft.com/office/drawing/2014/main" val="3436155057"/>
                    </a:ext>
                  </a:extLst>
                </a:gridCol>
                <a:gridCol w="790575">
                  <a:extLst>
                    <a:ext uri="{9D8B030D-6E8A-4147-A177-3AD203B41FA5}">
                      <a16:colId xmlns:a16="http://schemas.microsoft.com/office/drawing/2014/main" val="1751874131"/>
                    </a:ext>
                  </a:extLst>
                </a:gridCol>
                <a:gridCol w="654050">
                  <a:extLst>
                    <a:ext uri="{9D8B030D-6E8A-4147-A177-3AD203B41FA5}">
                      <a16:colId xmlns:a16="http://schemas.microsoft.com/office/drawing/2014/main" val="3052562745"/>
                    </a:ext>
                  </a:extLst>
                </a:gridCol>
              </a:tblGrid>
              <a:tr h="40322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Age</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0353759"/>
                  </a:ext>
                </a:extLst>
              </a:tr>
              <a:tr h="282575">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Frequency</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7</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815789"/>
                  </a:ext>
                </a:extLst>
              </a:tr>
            </a:tbl>
          </a:graphicData>
        </a:graphic>
      </p:graphicFrame>
      <p:sp>
        <p:nvSpPr>
          <p:cNvPr id="74756" name="Text Box 4">
            <a:extLst>
              <a:ext uri="{FF2B5EF4-FFF2-40B4-BE49-F238E27FC236}">
                <a16:creationId xmlns:a16="http://schemas.microsoft.com/office/drawing/2014/main" id="{E8082A84-CF9F-CD07-174C-DB7CBB732F8D}"/>
              </a:ext>
            </a:extLst>
          </p:cNvPr>
          <p:cNvSpPr txBox="1">
            <a:spLocks noChangeArrowheads="1"/>
          </p:cNvSpPr>
          <p:nvPr/>
        </p:nvSpPr>
        <p:spPr bwMode="auto">
          <a:xfrm>
            <a:off x="2362200" y="2819401"/>
            <a:ext cx="381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dirty="0">
                <a:latin typeface="Times New Roman" panose="02020603050405020304" pitchFamily="18" charset="0"/>
                <a:cs typeface="Times New Roman" panose="02020603050405020304" pitchFamily="18" charset="0"/>
              </a:rPr>
              <a:t>Frequency Distribution of Age</a:t>
            </a:r>
          </a:p>
        </p:txBody>
      </p:sp>
      <p:sp>
        <p:nvSpPr>
          <p:cNvPr id="74863" name="Text Box 111">
            <a:extLst>
              <a:ext uri="{FF2B5EF4-FFF2-40B4-BE49-F238E27FC236}">
                <a16:creationId xmlns:a16="http://schemas.microsoft.com/office/drawing/2014/main" id="{FEC14669-0169-A087-DEF0-796C2C2F92CF}"/>
              </a:ext>
            </a:extLst>
          </p:cNvPr>
          <p:cNvSpPr txBox="1">
            <a:spLocks noChangeArrowheads="1"/>
          </p:cNvSpPr>
          <p:nvPr/>
        </p:nvSpPr>
        <p:spPr bwMode="auto">
          <a:xfrm>
            <a:off x="2362200" y="4343401"/>
            <a:ext cx="754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Grouped Frequency Distribution of Age:</a:t>
            </a:r>
          </a:p>
        </p:txBody>
      </p:sp>
      <p:graphicFrame>
        <p:nvGraphicFramePr>
          <p:cNvPr id="75313" name="Group 561">
            <a:extLst>
              <a:ext uri="{FF2B5EF4-FFF2-40B4-BE49-F238E27FC236}">
                <a16:creationId xmlns:a16="http://schemas.microsoft.com/office/drawing/2014/main" id="{04D08227-0020-BC5E-ED1C-81C858A502A2}"/>
              </a:ext>
            </a:extLst>
          </p:cNvPr>
          <p:cNvGraphicFramePr>
            <a:graphicFrameLocks noGrp="1"/>
          </p:cNvGraphicFramePr>
          <p:nvPr>
            <p:ph sz="half" idx="2"/>
          </p:nvPr>
        </p:nvGraphicFramePr>
        <p:xfrm>
          <a:off x="2514600" y="4800600"/>
          <a:ext cx="5486400" cy="914400"/>
        </p:xfrm>
        <a:graphic>
          <a:graphicData uri="http://schemas.openxmlformats.org/drawingml/2006/table">
            <a:tbl>
              <a:tblPr/>
              <a:tblGrid>
                <a:gridCol w="1773238">
                  <a:extLst>
                    <a:ext uri="{9D8B030D-6E8A-4147-A177-3AD203B41FA5}">
                      <a16:colId xmlns:a16="http://schemas.microsoft.com/office/drawing/2014/main" val="4245353743"/>
                    </a:ext>
                  </a:extLst>
                </a:gridCol>
                <a:gridCol w="1238250">
                  <a:extLst>
                    <a:ext uri="{9D8B030D-6E8A-4147-A177-3AD203B41FA5}">
                      <a16:colId xmlns:a16="http://schemas.microsoft.com/office/drawing/2014/main" val="2702123597"/>
                    </a:ext>
                  </a:extLst>
                </a:gridCol>
                <a:gridCol w="1236662">
                  <a:extLst>
                    <a:ext uri="{9D8B030D-6E8A-4147-A177-3AD203B41FA5}">
                      <a16:colId xmlns:a16="http://schemas.microsoft.com/office/drawing/2014/main" val="4128271015"/>
                    </a:ext>
                  </a:extLst>
                </a:gridCol>
                <a:gridCol w="1238250">
                  <a:extLst>
                    <a:ext uri="{9D8B030D-6E8A-4147-A177-3AD203B41FA5}">
                      <a16:colId xmlns:a16="http://schemas.microsoft.com/office/drawing/2014/main" val="1176044943"/>
                    </a:ext>
                  </a:extLst>
                </a:gridCol>
              </a:tblGrid>
              <a:tr h="45720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Age Group</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334631"/>
                  </a:ext>
                </a:extLst>
              </a:tr>
              <a:tr h="457200">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Frequency</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2068488"/>
                  </a:ext>
                </a:extLst>
              </a:tr>
            </a:tbl>
          </a:graphicData>
        </a:graphic>
      </p:graphicFrame>
      <p:sp>
        <p:nvSpPr>
          <p:cNvPr id="75315" name="Text Box 563">
            <a:extLst>
              <a:ext uri="{FF2B5EF4-FFF2-40B4-BE49-F238E27FC236}">
                <a16:creationId xmlns:a16="http://schemas.microsoft.com/office/drawing/2014/main" id="{8298937A-740D-1560-69BF-356DB8068164}"/>
              </a:ext>
            </a:extLst>
          </p:cNvPr>
          <p:cNvSpPr txBox="1">
            <a:spLocks noChangeArrowheads="1"/>
          </p:cNvSpPr>
          <p:nvPr/>
        </p:nvSpPr>
        <p:spPr bwMode="auto">
          <a:xfrm>
            <a:off x="1371600" y="1661162"/>
            <a:ext cx="8534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dirty="0">
                <a:latin typeface="Times New Roman" panose="02020603050405020304" pitchFamily="18" charset="0"/>
                <a:cs typeface="Times New Roman" panose="02020603050405020304" pitchFamily="18" charset="0"/>
              </a:rPr>
              <a:t>Consider a data set of 26 children of ages 1-6 years. Then the frequency distribution of variable ‘age’ can be tabulated as follows: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94" name="Rectangle 138">
            <a:extLst>
              <a:ext uri="{FF2B5EF4-FFF2-40B4-BE49-F238E27FC236}">
                <a16:creationId xmlns:a16="http://schemas.microsoft.com/office/drawing/2014/main" id="{4BA0E8BA-074F-CE0E-1075-AEFCB92CDF32}"/>
              </a:ext>
            </a:extLst>
          </p:cNvPr>
          <p:cNvSpPr>
            <a:spLocks noGrp="1" noChangeArrowheads="1"/>
          </p:cNvSpPr>
          <p:nvPr>
            <p:ph type="title"/>
          </p:nvPr>
        </p:nvSpPr>
        <p:spPr/>
        <p:txBody>
          <a:bodyPr/>
          <a:lstStyle/>
          <a:p>
            <a:r>
              <a:rPr lang="en-US" altLang="en-US"/>
              <a:t>Cumulative Frequency</a:t>
            </a:r>
          </a:p>
        </p:txBody>
      </p:sp>
      <p:graphicFrame>
        <p:nvGraphicFramePr>
          <p:cNvPr id="96563" name="Group 307">
            <a:extLst>
              <a:ext uri="{FF2B5EF4-FFF2-40B4-BE49-F238E27FC236}">
                <a16:creationId xmlns:a16="http://schemas.microsoft.com/office/drawing/2014/main" id="{2ED11514-32D9-9F9E-CE73-59EAB16DB899}"/>
              </a:ext>
            </a:extLst>
          </p:cNvPr>
          <p:cNvGraphicFramePr>
            <a:graphicFrameLocks noGrp="1"/>
          </p:cNvGraphicFramePr>
          <p:nvPr>
            <p:ph sz="half" idx="1"/>
          </p:nvPr>
        </p:nvGraphicFramePr>
        <p:xfrm>
          <a:off x="2438400" y="3962400"/>
          <a:ext cx="6172200" cy="1066800"/>
        </p:xfrm>
        <a:graphic>
          <a:graphicData uri="http://schemas.openxmlformats.org/drawingml/2006/table">
            <a:tbl>
              <a:tblPr/>
              <a:tblGrid>
                <a:gridCol w="3416300">
                  <a:extLst>
                    <a:ext uri="{9D8B030D-6E8A-4147-A177-3AD203B41FA5}">
                      <a16:colId xmlns:a16="http://schemas.microsoft.com/office/drawing/2014/main" val="3861838795"/>
                    </a:ext>
                  </a:extLst>
                </a:gridCol>
                <a:gridCol w="919163">
                  <a:extLst>
                    <a:ext uri="{9D8B030D-6E8A-4147-A177-3AD203B41FA5}">
                      <a16:colId xmlns:a16="http://schemas.microsoft.com/office/drawing/2014/main" val="2495780298"/>
                    </a:ext>
                  </a:extLst>
                </a:gridCol>
                <a:gridCol w="917575">
                  <a:extLst>
                    <a:ext uri="{9D8B030D-6E8A-4147-A177-3AD203B41FA5}">
                      <a16:colId xmlns:a16="http://schemas.microsoft.com/office/drawing/2014/main" val="4213329350"/>
                    </a:ext>
                  </a:extLst>
                </a:gridCol>
                <a:gridCol w="919162">
                  <a:extLst>
                    <a:ext uri="{9D8B030D-6E8A-4147-A177-3AD203B41FA5}">
                      <a16:colId xmlns:a16="http://schemas.microsoft.com/office/drawing/2014/main" val="2380618612"/>
                    </a:ext>
                  </a:extLst>
                </a:gridCol>
              </a:tblGrid>
              <a:tr h="3556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Age Group</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0780952"/>
                  </a:ext>
                </a:extLst>
              </a:tr>
              <a:tr h="3556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Frequency</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86267832"/>
                  </a:ext>
                </a:extLst>
              </a:tr>
              <a:tr h="3556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Cumulative Frequency</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14912881"/>
                  </a:ext>
                </a:extLst>
              </a:tr>
            </a:tbl>
          </a:graphicData>
        </a:graphic>
      </p:graphicFrame>
      <p:graphicFrame>
        <p:nvGraphicFramePr>
          <p:cNvPr id="96700" name="Group 444">
            <a:extLst>
              <a:ext uri="{FF2B5EF4-FFF2-40B4-BE49-F238E27FC236}">
                <a16:creationId xmlns:a16="http://schemas.microsoft.com/office/drawing/2014/main" id="{AEC373ED-2296-B36F-A060-4048507D45BD}"/>
              </a:ext>
            </a:extLst>
          </p:cNvPr>
          <p:cNvGraphicFramePr>
            <a:graphicFrameLocks noGrp="1"/>
          </p:cNvGraphicFramePr>
          <p:nvPr>
            <p:ph sz="half" idx="2"/>
          </p:nvPr>
        </p:nvGraphicFramePr>
        <p:xfrm>
          <a:off x="2362200" y="2514600"/>
          <a:ext cx="7086600" cy="990600"/>
        </p:xfrm>
        <a:graphic>
          <a:graphicData uri="http://schemas.openxmlformats.org/drawingml/2006/table">
            <a:tbl>
              <a:tblPr/>
              <a:tblGrid>
                <a:gridCol w="2536825">
                  <a:extLst>
                    <a:ext uri="{9D8B030D-6E8A-4147-A177-3AD203B41FA5}">
                      <a16:colId xmlns:a16="http://schemas.microsoft.com/office/drawing/2014/main" val="3382986303"/>
                    </a:ext>
                  </a:extLst>
                </a:gridCol>
                <a:gridCol w="757238">
                  <a:extLst>
                    <a:ext uri="{9D8B030D-6E8A-4147-A177-3AD203B41FA5}">
                      <a16:colId xmlns:a16="http://schemas.microsoft.com/office/drawing/2014/main" val="2545991515"/>
                    </a:ext>
                  </a:extLst>
                </a:gridCol>
                <a:gridCol w="758825">
                  <a:extLst>
                    <a:ext uri="{9D8B030D-6E8A-4147-A177-3AD203B41FA5}">
                      <a16:colId xmlns:a16="http://schemas.microsoft.com/office/drawing/2014/main" val="2897661324"/>
                    </a:ext>
                  </a:extLst>
                </a:gridCol>
                <a:gridCol w="757237">
                  <a:extLst>
                    <a:ext uri="{9D8B030D-6E8A-4147-A177-3AD203B41FA5}">
                      <a16:colId xmlns:a16="http://schemas.microsoft.com/office/drawing/2014/main" val="3233447382"/>
                    </a:ext>
                  </a:extLst>
                </a:gridCol>
                <a:gridCol w="760413">
                  <a:extLst>
                    <a:ext uri="{9D8B030D-6E8A-4147-A177-3AD203B41FA5}">
                      <a16:colId xmlns:a16="http://schemas.microsoft.com/office/drawing/2014/main" val="903699496"/>
                    </a:ext>
                  </a:extLst>
                </a:gridCol>
                <a:gridCol w="755650">
                  <a:extLst>
                    <a:ext uri="{9D8B030D-6E8A-4147-A177-3AD203B41FA5}">
                      <a16:colId xmlns:a16="http://schemas.microsoft.com/office/drawing/2014/main" val="3485739338"/>
                    </a:ext>
                  </a:extLst>
                </a:gridCol>
                <a:gridCol w="760412">
                  <a:extLst>
                    <a:ext uri="{9D8B030D-6E8A-4147-A177-3AD203B41FA5}">
                      <a16:colId xmlns:a16="http://schemas.microsoft.com/office/drawing/2014/main" val="4239920279"/>
                    </a:ext>
                  </a:extLst>
                </a:gridCol>
              </a:tblGrid>
              <a:tr h="3302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Age</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1760251"/>
                  </a:ext>
                </a:extLst>
              </a:tr>
              <a:tr h="3302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Frequency</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7</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7630240"/>
                  </a:ext>
                </a:extLst>
              </a:tr>
              <a:tr h="330200">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Cumulative Frequency</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469900" indent="-469900">
                        <a:spcBef>
                          <a:spcPct val="20000"/>
                        </a:spcBef>
                        <a:buClr>
                          <a:schemeClr val="accent2"/>
                        </a:buClr>
                        <a:buFont typeface="Wingdings" panose="05000000000000000000" pitchFamily="2" charset="2"/>
                        <a:defRPr sz="2600">
                          <a:solidFill>
                            <a:schemeClr val="tx1"/>
                          </a:solidFill>
                          <a:latin typeface="Verdana" panose="020B0604030504040204" pitchFamily="34" charset="0"/>
                        </a:defRPr>
                      </a:lvl1pPr>
                      <a:lvl2pPr marL="908050" indent="-436563">
                        <a:spcBef>
                          <a:spcPct val="20000"/>
                        </a:spcBef>
                        <a:buClr>
                          <a:schemeClr val="accent2"/>
                        </a:buClr>
                        <a:buFont typeface="Wingdings" panose="05000000000000000000" pitchFamily="2" charset="2"/>
                        <a:defRPr sz="2200">
                          <a:solidFill>
                            <a:schemeClr val="tx1"/>
                          </a:solidFill>
                          <a:latin typeface="Verdana" panose="020B0604030504040204" pitchFamily="34" charset="0"/>
                        </a:defRPr>
                      </a:lvl2pPr>
                      <a:lvl3pPr marL="1304925" indent="-395288">
                        <a:spcBef>
                          <a:spcPct val="20000"/>
                        </a:spcBef>
                        <a:buClr>
                          <a:schemeClr val="accent2"/>
                        </a:buClr>
                        <a:buFont typeface="Wingdings" panose="05000000000000000000" pitchFamily="2" charset="2"/>
                        <a:defRPr sz="2100">
                          <a:solidFill>
                            <a:schemeClr val="tx1"/>
                          </a:solidFill>
                          <a:latin typeface="Verdana" panose="020B0604030504040204" pitchFamily="34" charset="0"/>
                        </a:defRPr>
                      </a:lvl3pPr>
                      <a:lvl4pPr marL="1693863" indent="-387350">
                        <a:spcBef>
                          <a:spcPct val="20000"/>
                        </a:spcBef>
                        <a:buClr>
                          <a:schemeClr val="accent2"/>
                        </a:buClr>
                        <a:buFont typeface="Wingdings" panose="05000000000000000000" pitchFamily="2" charset="2"/>
                        <a:defRPr>
                          <a:solidFill>
                            <a:schemeClr val="tx1"/>
                          </a:solidFill>
                          <a:latin typeface="Verdana" panose="020B0604030504040204" pitchFamily="34" charset="0"/>
                        </a:defRPr>
                      </a:lvl4pPr>
                      <a:lvl5pPr marL="2093913" indent="-398463">
                        <a:spcBef>
                          <a:spcPct val="25000"/>
                        </a:spcBef>
                        <a:buClr>
                          <a:schemeClr val="accent2"/>
                        </a:buClr>
                        <a:buFont typeface="Wingdings" panose="05000000000000000000" pitchFamily="2" charset="2"/>
                        <a:defRPr>
                          <a:solidFill>
                            <a:schemeClr val="tx1"/>
                          </a:solidFill>
                          <a:latin typeface="Verdana" panose="020B0604030504040204" pitchFamily="34" charset="0"/>
                        </a:defRPr>
                      </a:lvl5pPr>
                      <a:lvl6pPr marL="25511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6pPr>
                      <a:lvl7pPr marL="30083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7pPr>
                      <a:lvl8pPr marL="34655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8pPr>
                      <a:lvl9pPr marL="3922713" indent="-398463" fontAlgn="base">
                        <a:spcBef>
                          <a:spcPct val="25000"/>
                        </a:spcBef>
                        <a:spcAft>
                          <a:spcPct val="0"/>
                        </a:spcAft>
                        <a:buClr>
                          <a:schemeClr val="accent2"/>
                        </a:buClr>
                        <a:buFont typeface="Wingdings" panose="05000000000000000000" pitchFamily="2" charset="2"/>
                        <a:defRPr>
                          <a:solidFill>
                            <a:schemeClr val="tx1"/>
                          </a:solidFill>
                          <a:latin typeface="Verdana" panose="020B060403050404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5720703"/>
                  </a:ext>
                </a:extLst>
              </a:tr>
            </a:tbl>
          </a:graphicData>
        </a:graphic>
      </p:graphicFrame>
      <p:sp>
        <p:nvSpPr>
          <p:cNvPr id="96701" name="Text Box 445">
            <a:extLst>
              <a:ext uri="{FF2B5EF4-FFF2-40B4-BE49-F238E27FC236}">
                <a16:creationId xmlns:a16="http://schemas.microsoft.com/office/drawing/2014/main" id="{E8266A8E-00B5-8C45-0659-4E3A772A0B05}"/>
              </a:ext>
            </a:extLst>
          </p:cNvPr>
          <p:cNvSpPr txBox="1">
            <a:spLocks noChangeArrowheads="1"/>
          </p:cNvSpPr>
          <p:nvPr/>
        </p:nvSpPr>
        <p:spPr bwMode="auto">
          <a:xfrm>
            <a:off x="2286000" y="1828800"/>
            <a:ext cx="7924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Cumulative frequency of data in previous page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308E31EC-3736-9032-B229-AF2B3AF3D04D}"/>
              </a:ext>
            </a:extLst>
          </p:cNvPr>
          <p:cNvSpPr>
            <a:spLocks noGrp="1" noChangeArrowheads="1"/>
          </p:cNvSpPr>
          <p:nvPr>
            <p:ph type="title"/>
          </p:nvPr>
        </p:nvSpPr>
        <p:spPr/>
        <p:txBody>
          <a:bodyPr/>
          <a:lstStyle/>
          <a:p>
            <a:r>
              <a:rPr lang="en-US" altLang="en-US"/>
              <a:t>Data Presentation</a:t>
            </a:r>
          </a:p>
        </p:txBody>
      </p:sp>
      <p:sp>
        <p:nvSpPr>
          <p:cNvPr id="51204" name="Text Box 4">
            <a:extLst>
              <a:ext uri="{FF2B5EF4-FFF2-40B4-BE49-F238E27FC236}">
                <a16:creationId xmlns:a16="http://schemas.microsoft.com/office/drawing/2014/main" id="{384F9CD0-D487-7A1E-EDBD-2879644E50CF}"/>
              </a:ext>
            </a:extLst>
          </p:cNvPr>
          <p:cNvSpPr txBox="1">
            <a:spLocks noChangeArrowheads="1"/>
          </p:cNvSpPr>
          <p:nvPr/>
        </p:nvSpPr>
        <p:spPr bwMode="auto">
          <a:xfrm>
            <a:off x="1463041" y="1891249"/>
            <a:ext cx="90684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Times New Roman" panose="02020603050405020304" pitchFamily="18" charset="0"/>
                <a:cs typeface="Times New Roman" panose="02020603050405020304" pitchFamily="18" charset="0"/>
              </a:rPr>
              <a:t>Two types of statistical presentation of data - graphical and numerical.</a:t>
            </a:r>
          </a:p>
        </p:txBody>
      </p:sp>
      <p:sp>
        <p:nvSpPr>
          <p:cNvPr id="51205" name="Text Box 5">
            <a:extLst>
              <a:ext uri="{FF2B5EF4-FFF2-40B4-BE49-F238E27FC236}">
                <a16:creationId xmlns:a16="http://schemas.microsoft.com/office/drawing/2014/main" id="{E637A1D4-12C4-0D07-9560-6C9E1D3FE789}"/>
              </a:ext>
            </a:extLst>
          </p:cNvPr>
          <p:cNvSpPr txBox="1">
            <a:spLocks noChangeArrowheads="1"/>
          </p:cNvSpPr>
          <p:nvPr/>
        </p:nvSpPr>
        <p:spPr bwMode="auto">
          <a:xfrm>
            <a:off x="1828800" y="2362200"/>
            <a:ext cx="86106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Times New Roman" panose="02020603050405020304" pitchFamily="18" charset="0"/>
                <a:cs typeface="Times New Roman" panose="02020603050405020304" pitchFamily="18" charset="0"/>
              </a:rPr>
              <a:t>Graphical Presentation: We look for the overall pattern and for striking deviations from that pattern. Over all pattern usually described by shape, center, and spread of the data. An individual value that falls outside the overall pattern is called an </a:t>
            </a:r>
            <a:r>
              <a:rPr lang="en-US" altLang="en-US" sz="2000" i="1" dirty="0">
                <a:latin typeface="Times New Roman" panose="02020603050405020304" pitchFamily="18" charset="0"/>
                <a:cs typeface="Times New Roman" panose="02020603050405020304" pitchFamily="18" charset="0"/>
              </a:rPr>
              <a:t>outlier</a:t>
            </a:r>
            <a:r>
              <a:rPr lang="en-US" altLang="en-US" sz="2000" dirty="0">
                <a:latin typeface="Times New Roman" panose="02020603050405020304" pitchFamily="18" charset="0"/>
                <a:cs typeface="Times New Roman" panose="02020603050405020304" pitchFamily="18" charset="0"/>
              </a:rPr>
              <a:t>.</a:t>
            </a:r>
          </a:p>
        </p:txBody>
      </p:sp>
      <p:sp>
        <p:nvSpPr>
          <p:cNvPr id="51206" name="Text Box 6">
            <a:extLst>
              <a:ext uri="{FF2B5EF4-FFF2-40B4-BE49-F238E27FC236}">
                <a16:creationId xmlns:a16="http://schemas.microsoft.com/office/drawing/2014/main" id="{7A2CFAA4-AE42-BA75-C99D-5F257DC67968}"/>
              </a:ext>
            </a:extLst>
          </p:cNvPr>
          <p:cNvSpPr txBox="1">
            <a:spLocks noChangeArrowheads="1"/>
          </p:cNvSpPr>
          <p:nvPr/>
        </p:nvSpPr>
        <p:spPr bwMode="auto">
          <a:xfrm>
            <a:off x="1828800" y="3886201"/>
            <a:ext cx="7848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dirty="0">
                <a:latin typeface="Times New Roman" panose="02020603050405020304" pitchFamily="18" charset="0"/>
                <a:cs typeface="Times New Roman" panose="02020603050405020304" pitchFamily="18" charset="0"/>
              </a:rPr>
              <a:t>Bar diagram and Pie charts are used for categorical variables. </a:t>
            </a:r>
          </a:p>
        </p:txBody>
      </p:sp>
      <p:sp>
        <p:nvSpPr>
          <p:cNvPr id="51207" name="Text Box 7">
            <a:extLst>
              <a:ext uri="{FF2B5EF4-FFF2-40B4-BE49-F238E27FC236}">
                <a16:creationId xmlns:a16="http://schemas.microsoft.com/office/drawing/2014/main" id="{BACD0814-DFEB-F69F-11C8-F1AF459C25A5}"/>
              </a:ext>
            </a:extLst>
          </p:cNvPr>
          <p:cNvSpPr txBox="1">
            <a:spLocks noChangeArrowheads="1"/>
          </p:cNvSpPr>
          <p:nvPr/>
        </p:nvSpPr>
        <p:spPr bwMode="auto">
          <a:xfrm>
            <a:off x="1828800" y="4343401"/>
            <a:ext cx="8458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latin typeface="Times New Roman" panose="02020603050405020304" pitchFamily="18" charset="0"/>
                <a:cs typeface="Times New Roman" panose="02020603050405020304" pitchFamily="18" charset="0"/>
              </a:rPr>
              <a:t>Histogram, stem and leaf and Box-plot are used for numerical variable.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2304</Words>
  <Application>Microsoft Office PowerPoint</Application>
  <PresentationFormat>Widescreen</PresentationFormat>
  <Paragraphs>255</Paragraphs>
  <Slides>29</Slides>
  <Notes>25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vt:lpstr>
      <vt:lpstr>Calibri</vt:lpstr>
      <vt:lpstr>Calibri Light</vt:lpstr>
      <vt:lpstr>Times New Roman</vt:lpstr>
      <vt:lpstr>Verdana</vt:lpstr>
      <vt:lpstr>Wingdings</vt:lpstr>
      <vt:lpstr>Office Theme</vt:lpstr>
      <vt:lpstr>Chart</vt:lpstr>
      <vt:lpstr>Equation</vt:lpstr>
      <vt:lpstr>Statistics for Data Science</vt:lpstr>
      <vt:lpstr>Basics of Statistics</vt:lpstr>
      <vt:lpstr>A Taxonomy of Statistics</vt:lpstr>
      <vt:lpstr>Statistical Description of Data</vt:lpstr>
      <vt:lpstr>Some Definitions</vt:lpstr>
      <vt:lpstr>Some Definitions</vt:lpstr>
      <vt:lpstr>Frequency Distribution</vt:lpstr>
      <vt:lpstr>Cumulative Frequency</vt:lpstr>
      <vt:lpstr>Data Presentation</vt:lpstr>
      <vt:lpstr>PowerPoint Presentation</vt:lpstr>
      <vt:lpstr>PowerPoint Presentation</vt:lpstr>
      <vt:lpstr>Graphical Presentation –Numerical Variable</vt:lpstr>
      <vt:lpstr>Graphical Presentation –Numerical Variable</vt:lpstr>
      <vt:lpstr>Numerical Presentation </vt:lpstr>
      <vt:lpstr>Methods of Center Measurement</vt:lpstr>
      <vt:lpstr>Methods of Center Measurement</vt:lpstr>
      <vt:lpstr>Mean or Median</vt:lpstr>
      <vt:lpstr>Methods of Variability Measurement</vt:lpstr>
      <vt:lpstr>Methods of Variability Measurement</vt:lpstr>
      <vt:lpstr>Methods of Variability Measurement</vt:lpstr>
      <vt:lpstr>Methods of Variability Measurement</vt:lpstr>
      <vt:lpstr>Deciles and Percentiles</vt:lpstr>
      <vt:lpstr>Five Number Summary</vt:lpstr>
      <vt:lpstr>Boxplot</vt:lpstr>
      <vt:lpstr>Choosing a Summary</vt:lpstr>
      <vt:lpstr>Statistics module in python</vt:lpstr>
      <vt:lpstr>PowerPoint Presentation</vt:lpstr>
      <vt:lpstr>Describe() in python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Suresh Sanampudi</dc:creator>
  <cp:lastModifiedBy>Suresh Sanampudi</cp:lastModifiedBy>
  <cp:revision>7</cp:revision>
  <dcterms:created xsi:type="dcterms:W3CDTF">2022-10-24T15:24:13Z</dcterms:created>
  <dcterms:modified xsi:type="dcterms:W3CDTF">2022-10-25T06:54:10Z</dcterms:modified>
</cp:coreProperties>
</file>